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2" r:id="rId4"/>
  </p:sldMasterIdLst>
  <p:notesMasterIdLst>
    <p:notesMasterId r:id="rId27"/>
  </p:notesMasterIdLst>
  <p:handoutMasterIdLst>
    <p:handoutMasterId r:id="rId28"/>
  </p:handoutMasterIdLst>
  <p:sldIdLst>
    <p:sldId id="274" r:id="rId5"/>
    <p:sldId id="262" r:id="rId6"/>
    <p:sldId id="271" r:id="rId7"/>
    <p:sldId id="265" r:id="rId8"/>
    <p:sldId id="267" r:id="rId9"/>
    <p:sldId id="272" r:id="rId10"/>
    <p:sldId id="269" r:id="rId11"/>
    <p:sldId id="275" r:id="rId12"/>
    <p:sldId id="276" r:id="rId13"/>
    <p:sldId id="277" r:id="rId14"/>
    <p:sldId id="279" r:id="rId15"/>
    <p:sldId id="278" r:id="rId16"/>
    <p:sldId id="280" r:id="rId17"/>
    <p:sldId id="281" r:id="rId18"/>
    <p:sldId id="282" r:id="rId19"/>
    <p:sldId id="284" r:id="rId20"/>
    <p:sldId id="285" r:id="rId21"/>
    <p:sldId id="286" r:id="rId22"/>
    <p:sldId id="283" r:id="rId23"/>
    <p:sldId id="287" r:id="rId24"/>
    <p:sldId id="289" r:id="rId25"/>
    <p:sldId id="288" r:id="rId26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9234"/>
    <a:srgbClr val="FFFFFF"/>
    <a:srgbClr val="FAB900"/>
    <a:srgbClr val="000000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7CE84F3-28C3-443E-9E96-99CF82512B7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2" autoAdjust="0"/>
    <p:restoredTop sz="94048" autoAdjust="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8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D307674E-3F0D-4F9B-8D5C-2785DA1E2A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5EAB3D1-74A8-45AE-8413-9B012F2797D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327BB9E-F1B7-4756-A045-65DF2565CAAB}" type="datetime1">
              <a:rPr lang="ru-RU" smtClean="0"/>
              <a:t>28.09.2023</a:t>
            </a:fld>
            <a:endParaRPr lang="ru-RU" dirty="0"/>
          </a:p>
        </p:txBody>
      </p:sp>
      <p:sp>
        <p:nvSpPr>
          <p:cNvPr id="4" name="Нижний колонтитул 3">
            <a:extLst>
              <a:ext uri="{FF2B5EF4-FFF2-40B4-BE49-F238E27FC236}">
                <a16:creationId xmlns:a16="http://schemas.microsoft.com/office/drawing/2014/main" xmlns="" id="{48A9AB1E-7BD6-4E4D-95B1-A0289BE03A2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xmlns="" id="{F63E539E-AF9E-42F4-8757-BA7E826CF6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57A3A8-0DAF-4370-8B2E-3B0CEF8CA3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841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3DE4E-2164-4CA1-84A7-69D1A1CD65BA}" type="datetime1">
              <a:rPr lang="ru-RU" smtClean="0"/>
              <a:pPr/>
              <a:t>28.09.2023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5F972E0-5198-46C6-8EFE-44A646AD96EF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35691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/>
              <a:t>Шаблон для учащихся, помогающий подготовить экскурсию в определенное место для представления другим учащимся. Содержит указания для учащихся о необходимых элементах для каждого слайда и рекомендуемое содержимое.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5F972E0-5198-46C6-8EFE-44A646AD96E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345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5F972E0-5198-46C6-8EFE-44A646AD96E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78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5F972E0-5198-46C6-8EFE-44A646AD96E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757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5F972E0-5198-46C6-8EFE-44A646AD96E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230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5F972E0-5198-46C6-8EFE-44A646AD96E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726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 можете использовать этот тип слайдов для текста, изображений, фигур и таблиц, чтобы добавлять сведения другим способом. Продублируйте этот слайд, чтобы добавить дополнительные изображения важных мест назначения для вашей экскурсии.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5F972E0-5198-46C6-8EFE-44A646AD96E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121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 можете использовать этот тип слайдов для текста, изображений, фигур и таблиц, чтобы добавлять сведения другим способом. Продублируйте этот слайд, чтобы добавить дополнительные изображения важных мест назначения для вашей экскурсии.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5F972E0-5198-46C6-8EFE-44A646AD96E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836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9FA3EEC-8F4E-42B8-ABC9-2DBDAFB862F2}" type="datetime1">
              <a:rPr lang="ru-RU" noProof="0" smtClean="0"/>
              <a:t>28.09.2023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42F0A33C-B6D6-454E-A4EA-5198AC78DEE3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B941F392-55E3-4875-A0A8-7C2B611343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65359" y="599983"/>
            <a:ext cx="638175" cy="53975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>
                <a:solidFill>
                  <a:schemeClr val="bg1"/>
                </a:solidFill>
              </a:defRPr>
            </a:lvl2pPr>
            <a:lvl3pPr marL="457200" indent="0" algn="ctr">
              <a:buNone/>
              <a:defRPr sz="2800">
                <a:solidFill>
                  <a:schemeClr val="bg1"/>
                </a:solidFill>
              </a:defRPr>
            </a:lvl3pPr>
            <a:lvl4pPr marL="685800" indent="0" algn="ctr">
              <a:buNone/>
              <a:defRPr sz="2800">
                <a:solidFill>
                  <a:schemeClr val="bg1"/>
                </a:solidFill>
              </a:defRPr>
            </a:lvl4pPr>
            <a:lvl5pPr marL="914400" indent="0" algn="ctr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8" name="Текст 16">
            <a:extLst>
              <a:ext uri="{FF2B5EF4-FFF2-40B4-BE49-F238E27FC236}">
                <a16:creationId xmlns:a16="http://schemas.microsoft.com/office/drawing/2014/main" xmlns="" id="{792D370F-01D2-4F21-BE9F-9951674A65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05594" y="1242501"/>
            <a:ext cx="638175" cy="53975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>
                <a:solidFill>
                  <a:schemeClr val="bg1"/>
                </a:solidFill>
              </a:defRPr>
            </a:lvl2pPr>
            <a:lvl3pPr marL="457200" indent="0" algn="ctr">
              <a:buNone/>
              <a:defRPr sz="2800">
                <a:solidFill>
                  <a:schemeClr val="bg1"/>
                </a:solidFill>
              </a:defRPr>
            </a:lvl3pPr>
            <a:lvl4pPr marL="685800" indent="0" algn="ctr">
              <a:buNone/>
              <a:defRPr sz="2800">
                <a:solidFill>
                  <a:schemeClr val="bg1"/>
                </a:solidFill>
              </a:defRPr>
            </a:lvl4pPr>
            <a:lvl5pPr marL="914400" indent="0" algn="ctr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xmlns="" id="{F0D26AC6-BA38-4193-A559-9227287583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65359" y="1885019"/>
            <a:ext cx="638175" cy="53975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/>
            </a:lvl2pPr>
            <a:lvl3pPr marL="457200" indent="0" algn="ctr">
              <a:buNone/>
              <a:defRPr sz="2800"/>
            </a:lvl3pPr>
            <a:lvl4pPr marL="685800" indent="0" algn="ctr">
              <a:buNone/>
              <a:defRPr sz="2800"/>
            </a:lvl4pPr>
            <a:lvl5pPr marL="914400" indent="0" algn="ctr">
              <a:buNone/>
              <a:defRPr sz="28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Текст 16">
            <a:extLst>
              <a:ext uri="{FF2B5EF4-FFF2-40B4-BE49-F238E27FC236}">
                <a16:creationId xmlns:a16="http://schemas.microsoft.com/office/drawing/2014/main" xmlns="" id="{E8BC1B5E-B477-4CD0-996D-5614FE4B3F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27184" y="1238157"/>
            <a:ext cx="638175" cy="53975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/>
            </a:lvl2pPr>
            <a:lvl3pPr marL="457200" indent="0" algn="ctr">
              <a:buNone/>
              <a:defRPr sz="2800"/>
            </a:lvl3pPr>
            <a:lvl4pPr marL="685800" indent="0" algn="ctr">
              <a:buNone/>
              <a:defRPr sz="2800"/>
            </a:lvl4pPr>
            <a:lvl5pPr marL="914400" indent="0" algn="ctr">
              <a:buNone/>
              <a:defRPr sz="28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blackWhite">
          <a:xfrm>
            <a:off x="4311650" y="1512376"/>
            <a:ext cx="3568700" cy="1809943"/>
          </a:xfrm>
          <a:noFill/>
          <a:ln w="38100">
            <a:noFill/>
          </a:ln>
        </p:spPr>
        <p:txBody>
          <a:bodyPr lIns="274320" rIns="274320" rtlCol="0" anchor="ctr" anchorCtr="0">
            <a:normAutofit/>
          </a:bodyPr>
          <a:lstStyle>
            <a:lvl1pPr algn="ctr">
              <a:defRPr sz="3800" cap="none" baseline="0">
                <a:solidFill>
                  <a:schemeClr val="tx1"/>
                </a:solidFill>
                <a:latin typeface="+mj-lt"/>
                <a:ea typeface="Verdana" panose="020B0604030504040204" pitchFamily="34" charset="0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11650" y="3322319"/>
            <a:ext cx="3568700" cy="2023304"/>
          </a:xfrm>
          <a:noFill/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15302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noFill/>
          <a:ln w="38100">
            <a:solidFill>
              <a:srgbClr val="FFFFFF"/>
            </a:solidFill>
          </a:ln>
        </p:spPr>
        <p:txBody>
          <a:bodyPr lIns="274320" rIns="274320" rtlCol="0" anchor="ctr" anchorCtr="1">
            <a:normAutofit/>
          </a:bodyPr>
          <a:lstStyle>
            <a:lvl1pPr algn="ctr">
              <a:defRPr sz="2400">
                <a:solidFill>
                  <a:srgbClr val="262626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F52862-FA21-4082-A5CB-99952CFD89C4}" type="datetime1">
              <a:rPr lang="ru-RU" noProof="0" smtClean="0"/>
              <a:t>28.09.2023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8737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оловок раздела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268440A-E3ED-426B-A1F8-1D7557F9584D}"/>
              </a:ext>
            </a:extLst>
          </p:cNvPr>
          <p:cNvSpPr/>
          <p:nvPr userDrawn="1"/>
        </p:nvSpPr>
        <p:spPr>
          <a:xfrm>
            <a:off x="0" y="3648173"/>
            <a:ext cx="12192000" cy="32098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blackWhite">
          <a:xfrm>
            <a:off x="1600200" y="1887121"/>
            <a:ext cx="8991600" cy="1645920"/>
          </a:xfrm>
          <a:noFill/>
          <a:ln w="38100">
            <a:solidFill>
              <a:srgbClr val="FFFFFF"/>
            </a:solidFill>
          </a:ln>
        </p:spPr>
        <p:txBody>
          <a:bodyPr lIns="274320" rIns="274320" rtlCol="0" anchor="ctr" anchorCtr="1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098A16-5D9D-4D43-8B60-6D8B59D5ECC7}" type="datetime1">
              <a:rPr lang="ru-RU" noProof="0" smtClean="0"/>
              <a:t>28.09.2023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49634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">
          <a:noFill/>
          <a:ln>
            <a:solidFill>
              <a:schemeClr val="accent2"/>
            </a:solidFill>
          </a:ln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19B068-F729-40F7-B380-93481482F105}" type="datetime1">
              <a:rPr lang="ru-RU" noProof="0" smtClean="0"/>
              <a:t>28.09.2023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0" name="Прямоугольник 9">
            <a:extLst>
              <a:ext uri="{FF2B5EF4-FFF2-40B4-BE49-F238E27FC236}">
                <a16:creationId xmlns:a16="http://schemas.microsoft.com/office/drawing/2014/main" xmlns="" id="{C0B668FB-6A04-4C02-A197-0044D616A95A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38643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">
          <a:noFill/>
          <a:ln>
            <a:noFill/>
          </a:ln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8" name="Дата 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A5764BD-B901-4975-BF59-058D88186A27}" type="datetime1">
              <a:rPr lang="ru-RU" noProof="0" smtClean="0"/>
              <a:t>28.09.2023</a:t>
            </a:fld>
            <a:endParaRPr lang="ru-RU" noProof="0"/>
          </a:p>
        </p:txBody>
      </p:sp>
      <p:sp>
        <p:nvSpPr>
          <p:cNvPr id="9" name="Нижний колонтитул 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1" name="Прямоугольник 10">
            <a:extLst>
              <a:ext uri="{FF2B5EF4-FFF2-40B4-BE49-F238E27FC236}">
                <a16:creationId xmlns:a16="http://schemas.microsoft.com/office/drawing/2014/main" xmlns="" id="{E972FC25-236C-4A4E-83A6-4EBE36B8339C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95522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dirty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rtl="0"/>
            <a:fld id="{2CB1EF75-4955-4A98-870F-65854237CFDE}" type="datetime1">
              <a:rPr lang="ru-RU" noProof="0" smtClean="0"/>
              <a:t>28.09.2023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0" name="Заголовок 9"/>
          <p:cNvSpPr>
            <a:spLocks noGrp="1"/>
          </p:cNvSpPr>
          <p:nvPr>
            <p:ph type="title"/>
          </p:nvPr>
        </p:nvSpPr>
        <p:spPr bwMode="gray">
          <a:noFill/>
          <a:ln>
            <a:solidFill>
              <a:schemeClr val="bg1"/>
            </a:solidFill>
          </a:ln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xmlns="" id="{7CC6D812-2BC4-484A-A3B0-D751943CAC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4927" y="2313433"/>
            <a:ext cx="4270248" cy="704088"/>
          </a:xfrm>
        </p:spPr>
        <p:txBody>
          <a:bodyPr rtlCol="0" anchor="b"/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74450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59962" y="6324918"/>
            <a:ext cx="365760" cy="365760"/>
          </a:xfrm>
        </p:spPr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644389" y="6345814"/>
            <a:ext cx="2753746" cy="323968"/>
          </a:xfrm>
        </p:spPr>
        <p:txBody>
          <a:bodyPr rtlCol="0"/>
          <a:lstStyle/>
          <a:p>
            <a:pPr rtl="0"/>
            <a:fld id="{D8F5BC31-E757-4D45-98F7-9341DFC98F7F}" type="datetime1">
              <a:rPr lang="ru-RU" noProof="0" smtClean="0"/>
              <a:t>28.09.2023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>
          <a:xfrm>
            <a:off x="457200" y="6403848"/>
            <a:ext cx="5901189" cy="320040"/>
          </a:xfrm>
        </p:spPr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21" name="Прямоугольник 20">
            <a:extLst>
              <a:ext uri="{FF2B5EF4-FFF2-40B4-BE49-F238E27FC236}">
                <a16:creationId xmlns:a16="http://schemas.microsoft.com/office/drawing/2014/main" xmlns="" id="{64070FEF-D9D1-45DF-A806-9CA5B8270E72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C8A7AD-2B2B-4A1B-8A04-1B8223844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46313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63720D-7F75-460A-8556-A3CF4526D302}" type="datetime1">
              <a:rPr lang="ru-RU" noProof="0" smtClean="0"/>
              <a:t>28.09.2023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30181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black">
          <a:xfrm>
            <a:off x="688624" y="594360"/>
            <a:ext cx="10893775" cy="1962150"/>
          </a:xfrm>
          <a:noFill/>
          <a:ln w="38100">
            <a:solidFill>
              <a:schemeClr val="bg1"/>
            </a:solidFill>
          </a:ln>
        </p:spPr>
        <p:txBody>
          <a:bodyPr lIns="72000" tIns="72000" rIns="72000" bIns="72000" rtlCol="0" anchor="t" anchorCtr="0">
            <a:normAutofit/>
          </a:bodyPr>
          <a:lstStyle>
            <a:lvl1pPr algn="l">
              <a:defRPr sz="4000" cap="none" spc="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9108" y="2084071"/>
            <a:ext cx="10883292" cy="3501154"/>
          </a:xfrm>
        </p:spPr>
        <p:txBody>
          <a:bodyPr numCol="2" spcCol="108000" rtlCol="0">
            <a:normAutofit/>
          </a:bodyPr>
          <a:lstStyle>
            <a:lvl1pPr marL="2286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2pPr>
            <a:lvl3pPr marL="6858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3pPr>
            <a:lvl4pPr marL="9144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4pPr>
            <a:lvl5pPr marL="11430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>
          <a:xfrm>
            <a:off x="7256090" y="6234888"/>
            <a:ext cx="2025832" cy="323968"/>
          </a:xfrm>
        </p:spPr>
        <p:txBody>
          <a:bodyPr rtlCol="0"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B8CDE760-8488-4707-9705-F99F75C3097E}" type="datetime1">
              <a:rPr lang="ru-RU" noProof="0" smtClean="0"/>
              <a:t>28.09.2023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>
          <a:xfrm>
            <a:off x="2895599" y="6238816"/>
            <a:ext cx="4229101" cy="320040"/>
          </a:xfrm>
        </p:spPr>
        <p:txBody>
          <a:bodyPr rtlCol="0"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916161" y="5804577"/>
            <a:ext cx="365760" cy="365760"/>
          </a:xfrm>
        </p:spPr>
        <p:txBody>
          <a:bodyPr rtlCol="0"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42F0A33C-B6D6-454E-A4EA-5198AC78DEE3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C5B8FA8-6A22-40E7-B3E9-A963C93B51FA}"/>
              </a:ext>
            </a:extLst>
          </p:cNvPr>
          <p:cNvSpPr/>
          <p:nvPr userDrawn="1"/>
        </p:nvSpPr>
        <p:spPr>
          <a:xfrm>
            <a:off x="-15240" y="2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58204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карты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5B1E50CE-2A10-414D-A44D-9CE008E33B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white">
          <a:xfrm>
            <a:off x="0" y="0"/>
            <a:ext cx="12192000" cy="6858000"/>
          </a:xfrm>
          <a:solidFill>
            <a:schemeClr val="tx1"/>
          </a:solidFill>
        </p:spPr>
        <p:txBody>
          <a:bodyPr rtlCol="0" anchor="ctr" anchorCtr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11" name="Прямоугольник 10">
            <a:extLst>
              <a:ext uri="{FF2B5EF4-FFF2-40B4-BE49-F238E27FC236}">
                <a16:creationId xmlns:a16="http://schemas.microsoft.com/office/drawing/2014/main" xmlns="" id="{32BFBB01-2158-40AB-B652-ED00805909B1}"/>
              </a:ext>
            </a:extLst>
          </p:cNvPr>
          <p:cNvSpPr/>
          <p:nvPr userDrawn="1"/>
        </p:nvSpPr>
        <p:spPr>
          <a:xfrm rot="5400000">
            <a:off x="5657999" y="340659"/>
            <a:ext cx="864000" cy="122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rtl="0"/>
            <a:fld id="{43EFECB2-99C9-4295-9EF7-114CB9353260}" type="datetime1">
              <a:rPr lang="ru-RU" noProof="0" smtClean="0"/>
              <a:t>28.09.2023</a:t>
            </a:fld>
            <a:endParaRPr lang="ru-RU" noProof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>
          <a:xfrm>
            <a:off x="1251855" y="6236208"/>
            <a:ext cx="5901189" cy="320040"/>
          </a:xfrm>
        </p:spPr>
        <p:txBody>
          <a:bodyPr rtlCol="0"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29A01CDD-F399-4646-90ED-E57A0E609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7748789" y="246231"/>
            <a:ext cx="3787891" cy="957729"/>
          </a:xfrm>
          <a:noFill/>
          <a:ln>
            <a:noFill/>
          </a:ln>
        </p:spPr>
        <p:txBody>
          <a:bodyPr rtlCol="0" anchor="b" anchorCtr="0">
            <a:normAutofit/>
          </a:bodyPr>
          <a:lstStyle>
            <a:lvl1pPr algn="r">
              <a:defRPr sz="4000" b="0" cap="none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10" name="Текст 9">
            <a:extLst>
              <a:ext uri="{FF2B5EF4-FFF2-40B4-BE49-F238E27FC236}">
                <a16:creationId xmlns:a16="http://schemas.microsoft.com/office/drawing/2014/main" xmlns="" id="{C452D643-DA50-4240-9810-A9BBB97288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92439" y="1343510"/>
            <a:ext cx="3383905" cy="4472513"/>
          </a:xfrm>
        </p:spPr>
        <p:txBody>
          <a:bodyPr rtlCol="0">
            <a:norm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228600" indent="0" algn="r">
              <a:buNone/>
              <a:defRPr sz="2000">
                <a:solidFill>
                  <a:schemeClr val="bg1"/>
                </a:solidFill>
              </a:defRPr>
            </a:lvl2pPr>
            <a:lvl3pPr marL="457200" indent="0" algn="r">
              <a:buNone/>
              <a:defRPr sz="2000">
                <a:solidFill>
                  <a:schemeClr val="bg1"/>
                </a:solidFill>
              </a:defRPr>
            </a:lvl3pPr>
            <a:lvl4pPr marL="685800" indent="0" algn="r">
              <a:buNone/>
              <a:defRPr sz="2000">
                <a:solidFill>
                  <a:schemeClr val="bg1"/>
                </a:solidFill>
              </a:defRPr>
            </a:lvl4pPr>
            <a:lvl5pPr marL="914400" indent="0" algn="r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4591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blackWhite">
          <a:xfrm>
            <a:off x="883920" y="592183"/>
            <a:ext cx="5750440" cy="1810379"/>
          </a:xfrm>
          <a:noFill/>
          <a:ln>
            <a:noFill/>
          </a:ln>
        </p:spPr>
        <p:txBody>
          <a:bodyPr lIns="0" rtlCol="0" anchor="t" anchorCtr="0">
            <a:noAutofit/>
          </a:bodyPr>
          <a:lstStyle>
            <a:lvl1pPr marL="0" indent="0" algn="l" defTabSz="0">
              <a:buFont typeface="Arial" panose="020B0604020202020204" pitchFamily="34" charset="0"/>
              <a:buNone/>
              <a:defRPr sz="4000" cap="none" spc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497200" y="0"/>
            <a:ext cx="5700896" cy="6858000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 bwMode="white">
          <a:xfrm>
            <a:off x="632071" y="2417802"/>
            <a:ext cx="5297398" cy="3710855"/>
          </a:xfrm>
        </p:spPr>
        <p:txBody>
          <a:bodyPr rtlCol="0" anchor="t" anchorCtr="1">
            <a:normAutofit/>
          </a:bodyPr>
          <a:lstStyle>
            <a:lvl1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8" name="Дата 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fld id="{E03CA99C-20A3-4EAD-8F2E-0C8510B6563E}" type="datetime1">
              <a:rPr lang="ru-RU" noProof="0" smtClean="0"/>
              <a:t>28.09.2023</a:t>
            </a:fld>
            <a:endParaRPr lang="ru-RU" noProof="0"/>
          </a:p>
        </p:txBody>
      </p:sp>
      <p:sp>
        <p:nvSpPr>
          <p:cNvPr id="9" name="Нижний колонтитул 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10" name="Номер слайда 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91309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 13">
            <a:extLst>
              <a:ext uri="{FF2B5EF4-FFF2-40B4-BE49-F238E27FC236}">
                <a16:creationId xmlns:a16="http://schemas.microsoft.com/office/drawing/2014/main" xmlns="" id="{1C226BE6-63BD-4193-A5B9-87DBDF176AB9}"/>
              </a:ext>
            </a:extLst>
          </p:cNvPr>
          <p:cNvSpPr/>
          <p:nvPr userDrawn="1"/>
        </p:nvSpPr>
        <p:spPr>
          <a:xfrm rot="5400000">
            <a:off x="5712000" y="-5718344"/>
            <a:ext cx="756000" cy="122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blackWhite">
          <a:xfrm>
            <a:off x="4175220" y="3508040"/>
            <a:ext cx="3841560" cy="3420000"/>
          </a:xfrm>
          <a:noFill/>
          <a:ln>
            <a:noFill/>
          </a:ln>
        </p:spPr>
        <p:txBody>
          <a:bodyPr rtlCol="0" anchor="ctr" anchorCtr="1">
            <a:noAutofit/>
          </a:bodyPr>
          <a:lstStyle>
            <a:lvl1pPr algn="l">
              <a:defRPr sz="240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4860" y="1005840"/>
            <a:ext cx="3497580" cy="5593080"/>
          </a:xfrm>
        </p:spPr>
        <p:txBody>
          <a:bodyPr rtlCol="0" anchor="t" anchorCtr="0">
            <a:norm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8" name="Дата 7"/>
          <p:cNvSpPr>
            <a:spLocks noGrp="1"/>
          </p:cNvSpPr>
          <p:nvPr>
            <p:ph type="dt" sz="half" idx="10"/>
          </p:nvPr>
        </p:nvSpPr>
        <p:spPr>
          <a:xfrm>
            <a:off x="8629149" y="6254056"/>
            <a:ext cx="2753746" cy="323968"/>
          </a:xfrm>
        </p:spPr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fld id="{78CA97FE-A350-434E-823F-25F81DC2E92B}" type="datetime1">
              <a:rPr lang="ru-RU" noProof="0" smtClean="0"/>
              <a:t>28.09.2023</a:t>
            </a:fld>
            <a:endParaRPr lang="ru-RU" noProof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30175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10" name="Номер слайда 9"/>
          <p:cNvSpPr>
            <a:spLocks noGrp="1"/>
          </p:cNvSpPr>
          <p:nvPr>
            <p:ph type="sldNum" sz="quarter" idx="12"/>
          </p:nvPr>
        </p:nvSpPr>
        <p:spPr>
          <a:xfrm>
            <a:off x="11566642" y="6233160"/>
            <a:ext cx="365760" cy="365760"/>
          </a:xfrm>
        </p:spPr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xmlns="" id="{A010B646-69BD-42FF-80B8-7A065EA6A284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293917" y="996684"/>
            <a:ext cx="3497580" cy="5593080"/>
          </a:xfrm>
        </p:spPr>
        <p:txBody>
          <a:bodyPr rtlCol="0" anchor="t" anchorCtr="0">
            <a:norm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10544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59962" y="6324918"/>
            <a:ext cx="365760" cy="365760"/>
          </a:xfrm>
        </p:spPr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xmlns="" id="{2B21E085-4E62-4EC9-A5F1-16523F195915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6942215" y="426720"/>
            <a:ext cx="4699941" cy="1188720"/>
          </a:xfrm>
          <a:noFill/>
          <a:ln>
            <a:noFill/>
          </a:ln>
        </p:spPr>
        <p:txBody>
          <a:bodyPr rtlCol="0"/>
          <a:lstStyle>
            <a:lvl1pPr algn="l">
              <a:defRPr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xmlns="" id="{FFCDFB3A-4CE3-463F-8C40-B15E3F5CFC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48876" y="1818152"/>
            <a:ext cx="4045844" cy="4277848"/>
          </a:xfrm>
          <a:noFill/>
        </p:spPr>
        <p:txBody>
          <a:bodyPr rtlCol="0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228600" indent="0" algn="l">
              <a:buNone/>
              <a:defRPr>
                <a:solidFill>
                  <a:schemeClr val="tx1"/>
                </a:solidFill>
              </a:defRPr>
            </a:lvl2pPr>
            <a:lvl3pPr marL="457200" indent="0" algn="l">
              <a:buNone/>
              <a:defRPr>
                <a:solidFill>
                  <a:schemeClr val="tx1"/>
                </a:solidFill>
              </a:defRPr>
            </a:lvl3pPr>
            <a:lvl4pPr marL="685800" indent="0" algn="l">
              <a:buNone/>
              <a:defRPr>
                <a:solidFill>
                  <a:schemeClr val="tx1"/>
                </a:solidFill>
              </a:defRPr>
            </a:lvl4pPr>
            <a:lvl5pPr marL="9144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644389" y="6345814"/>
            <a:ext cx="2753746" cy="323968"/>
          </a:xfrm>
        </p:spPr>
        <p:txBody>
          <a:bodyPr rtlCol="0"/>
          <a:lstStyle/>
          <a:p>
            <a:pPr rtl="0"/>
            <a:fld id="{19E973B4-A6A3-4BB8-AB20-DA56B6449782}" type="datetime1">
              <a:rPr lang="ru-RU" noProof="0" smtClean="0"/>
              <a:t>28.09.2023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>
          <a:xfrm>
            <a:off x="457200" y="6403848"/>
            <a:ext cx="5901189" cy="320040"/>
          </a:xfrm>
        </p:spPr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7D356109-298D-4C51-9DC7-DC74594DC22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2155" y="396240"/>
            <a:ext cx="5927725" cy="5989638"/>
          </a:xfrm>
          <a:ln w="38100">
            <a:solidFill>
              <a:schemeClr val="accent2"/>
            </a:solidFill>
          </a:ln>
        </p:spPr>
        <p:txBody>
          <a:bodyPr rtlCol="0"/>
          <a:lstStyle/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1" name="Прямоугольник 20">
            <a:extLst>
              <a:ext uri="{FF2B5EF4-FFF2-40B4-BE49-F238E27FC236}">
                <a16:creationId xmlns:a16="http://schemas.microsoft.com/office/drawing/2014/main" xmlns="" id="{64070FEF-D9D1-45DF-A806-9CA5B8270E72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9" name="Прямая соединительная линия 8" descr="Декоративный элемент">
            <a:extLst>
              <a:ext uri="{FF2B5EF4-FFF2-40B4-BE49-F238E27FC236}">
                <a16:creationId xmlns:a16="http://schemas.microsoft.com/office/drawing/2014/main" xmlns="" id="{167C85F9-C124-4D12-B4AC-317A35D715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7141749" y="1720670"/>
            <a:ext cx="3780000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941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подпись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xmlns="" id="{BDE53EE8-1567-4A1C-B5FB-9243D17B161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858000"/>
          </a:xfrm>
          <a:solidFill>
            <a:schemeClr val="tx1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145CB378-10E3-4D4E-82B7-47858EDEE57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62827" y="543339"/>
            <a:ext cx="5040000" cy="5765661"/>
          </a:xfrm>
          <a:ln w="38100">
            <a:solidFill>
              <a:schemeClr val="bg1"/>
            </a:solidFill>
          </a:ln>
        </p:spPr>
        <p:txBody>
          <a:bodyPr rtlCol="0"/>
          <a:lstStyle/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537045" y="6358084"/>
            <a:ext cx="2753746" cy="323968"/>
          </a:xfrm>
        </p:spPr>
        <p:txBody>
          <a:bodyPr rtlCol="0"/>
          <a:lstStyle/>
          <a:p>
            <a:pPr rtl="0"/>
            <a:fld id="{70878BA5-EA29-47BD-ACEB-F168BCB11ECA}" type="datetime1">
              <a:rPr lang="ru-RU" noProof="0" smtClean="0"/>
              <a:t>28.09.2023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>
          <a:xfrm>
            <a:off x="704361" y="6382908"/>
            <a:ext cx="5901189" cy="320040"/>
          </a:xfrm>
        </p:spPr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74538" y="6337188"/>
            <a:ext cx="365760" cy="365760"/>
          </a:xfrm>
        </p:spPr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AA2BF3C7-5EFF-4508-B560-D9A68D3F722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704361" y="164690"/>
            <a:ext cx="4593772" cy="2624056"/>
          </a:xfrm>
          <a:noFill/>
          <a:ln>
            <a:noFill/>
          </a:ln>
        </p:spPr>
        <p:txBody>
          <a:bodyPr rtlCol="0" anchor="t" anchorCtr="0">
            <a:noAutofit/>
          </a:bodyPr>
          <a:lstStyle>
            <a:lvl1pPr>
              <a:defRPr sz="4000" cap="none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37D64B51-A9B6-4A76-949F-5769931247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4361" y="3233530"/>
            <a:ext cx="4593771" cy="2902590"/>
          </a:xfrm>
        </p:spPr>
        <p:txBody>
          <a:bodyPr rtlCol="0">
            <a:normAutofit/>
          </a:bodyPr>
          <a:lstStyle>
            <a:lvl1pPr marL="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1pPr>
            <a:lvl2pPr marL="2286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2pPr>
            <a:lvl3pPr marL="4572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3pPr>
            <a:lvl4pPr marL="6858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4pPr>
            <a:lvl5pPr marL="9144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00114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blackWhite">
          <a:xfrm>
            <a:off x="6712900" y="407684"/>
            <a:ext cx="4910096" cy="2257167"/>
          </a:xfrm>
          <a:noFill/>
          <a:ln>
            <a:noFill/>
          </a:ln>
        </p:spPr>
        <p:txBody>
          <a:bodyPr rtlCol="0" anchor="ctr" anchorCtr="0">
            <a:normAutofit/>
          </a:bodyPr>
          <a:lstStyle>
            <a:lvl1pPr algn="l">
              <a:defRPr sz="4000">
                <a:solidFill>
                  <a:srgbClr val="262626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 bwMode="white">
          <a:xfrm>
            <a:off x="6780414" y="3019130"/>
            <a:ext cx="4584265" cy="3159033"/>
          </a:xfrm>
        </p:spPr>
        <p:txBody>
          <a:bodyPr rtlCol="0" anchor="t" anchorCtr="1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5B6E2DB-3040-4F1F-A6C1-5CB896D6FE51}" type="datetime1">
              <a:rPr lang="ru-RU" noProof="0" smtClean="0"/>
              <a:t>28.09.2023</a:t>
            </a:fld>
            <a:endParaRPr lang="ru-RU" noProof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2" name="Объект 2">
            <a:extLst>
              <a:ext uri="{FF2B5EF4-FFF2-40B4-BE49-F238E27FC236}">
                <a16:creationId xmlns:a16="http://schemas.microsoft.com/office/drawing/2014/main" xmlns="" id="{1FEC71D9-8368-4022-BA35-B43400F92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320" y="407684"/>
            <a:ext cx="5625849" cy="5770479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89162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след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0A9D9A-DB3B-41C8-AF35-5D24019B86E1}" type="datetime1">
              <a:rPr lang="ru-RU" noProof="0" smtClean="0"/>
              <a:t>28.09.2023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BE4AA6-ED36-4D3B-ABD8-3BA6059C308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44516" y="1127369"/>
            <a:ext cx="4703084" cy="1188720"/>
          </a:xfrm>
          <a:noFill/>
          <a:ln>
            <a:noFill/>
          </a:ln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cap="none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D94707B9-0409-43FA-B052-6AE401D767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44516" y="2263081"/>
            <a:ext cx="4702968" cy="3909119"/>
          </a:xfrm>
          <a:noFill/>
          <a:ln>
            <a:noFill/>
          </a:ln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28600" indent="0" algn="ctr">
              <a:buNone/>
              <a:defRPr>
                <a:solidFill>
                  <a:schemeClr val="bg1"/>
                </a:solidFill>
              </a:defRPr>
            </a:lvl2pPr>
            <a:lvl3pPr marL="457200" indent="0" algn="ctr">
              <a:buNone/>
              <a:defRPr>
                <a:solidFill>
                  <a:schemeClr val="bg1"/>
                </a:solidFill>
              </a:defRPr>
            </a:lvl3pPr>
            <a:lvl4pPr marL="685800" indent="0" algn="ctr">
              <a:buNone/>
              <a:defRPr>
                <a:solidFill>
                  <a:schemeClr val="bg1"/>
                </a:solidFill>
              </a:defRPr>
            </a:lvl4pPr>
            <a:lvl5pPr marL="9144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52560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fld id="{5824195F-CF6F-427B-889F-F10374FB4ABE}" type="datetime1">
              <a:rPr lang="ru-RU" noProof="0" smtClean="0"/>
              <a:t>28.09.2023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5314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79" r:id="rId3"/>
    <p:sldLayoutId id="2147483681" r:id="rId4"/>
    <p:sldLayoutId id="2147483690" r:id="rId5"/>
    <p:sldLayoutId id="2147483666" r:id="rId6"/>
    <p:sldLayoutId id="2147483687" r:id="rId7"/>
    <p:sldLayoutId id="2147483680" r:id="rId8"/>
    <p:sldLayoutId id="2147483688" r:id="rId9"/>
    <p:sldLayoutId id="2147483673" r:id="rId10"/>
    <p:sldLayoutId id="2147483692" r:id="rId11"/>
    <p:sldLayoutId id="2147483674" r:id="rId12"/>
    <p:sldLayoutId id="2147483676" r:id="rId13"/>
    <p:sldLayoutId id="2147483677" r:id="rId14"/>
    <p:sldLayoutId id="2147483691" r:id="rId15"/>
    <p:sldLayoutId id="2147483689" r:id="rId16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 cap="none" spc="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74" y="172530"/>
            <a:ext cx="12253874" cy="6858000"/>
          </a:xfrm>
          <a:prstGeom prst="rect">
            <a:avLst/>
          </a:prstGeom>
        </p:spPr>
      </p:pic>
      <p:sp>
        <p:nvSpPr>
          <p:cNvPr id="54" name="Прямоугольник 53" descr="Декоративный элемент">
            <a:extLst>
              <a:ext uri="{FF2B5EF4-FFF2-40B4-BE49-F238E27FC236}">
                <a16:creationId xmlns:a16="http://schemas.microsoft.com/office/drawing/2014/main" xmlns="" id="{73785415-E552-4742-B0A5-FC1ECF293E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905245" y="2604440"/>
            <a:ext cx="4044755" cy="2206358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3246D675-67E5-4555-A221-CF48521025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6406" y="4076429"/>
            <a:ext cx="638175" cy="539750"/>
          </a:xfrm>
        </p:spPr>
        <p:txBody>
          <a:bodyPr rtlCol="0"/>
          <a:lstStyle/>
          <a:p>
            <a:pPr rtl="0"/>
            <a:r>
              <a:rPr lang="ru-RU" dirty="0"/>
              <a:t>С</a:t>
            </a:r>
          </a:p>
        </p:txBody>
      </p:sp>
      <p:sp>
        <p:nvSpPr>
          <p:cNvPr id="39" name="Текст 38">
            <a:extLst>
              <a:ext uri="{FF2B5EF4-FFF2-40B4-BE49-F238E27FC236}">
                <a16:creationId xmlns:a16="http://schemas.microsoft.com/office/drawing/2014/main" xmlns="" id="{7DCC9775-E9C4-4A98-919A-D7C474DAAF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42355" y="4688723"/>
            <a:ext cx="638175" cy="539750"/>
          </a:xfrm>
        </p:spPr>
        <p:txBody>
          <a:bodyPr rtlCol="0"/>
          <a:lstStyle/>
          <a:p>
            <a:pPr rtl="0"/>
            <a:r>
              <a:rPr lang="ru-RU" dirty="0"/>
              <a:t>В</a:t>
            </a: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xmlns="" id="{175DE801-F024-40F4-9D87-C92972A0A2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38243" y="5301017"/>
            <a:ext cx="638175" cy="539750"/>
          </a:xfrm>
        </p:spPr>
        <p:txBody>
          <a:bodyPr rtlCol="0"/>
          <a:lstStyle/>
          <a:p>
            <a:pPr rtl="0"/>
            <a:r>
              <a:rPr lang="ru-RU" dirty="0"/>
              <a:t>Ю</a:t>
            </a:r>
          </a:p>
        </p:txBody>
      </p:sp>
      <p:sp>
        <p:nvSpPr>
          <p:cNvPr id="41" name="Текст 40">
            <a:extLst>
              <a:ext uri="{FF2B5EF4-FFF2-40B4-BE49-F238E27FC236}">
                <a16:creationId xmlns:a16="http://schemas.microsoft.com/office/drawing/2014/main" xmlns="" id="{9AA70E4C-E817-4A4E-93CC-9733B4AE5F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9934" y="4688723"/>
            <a:ext cx="638175" cy="539750"/>
          </a:xfrm>
        </p:spPr>
        <p:txBody>
          <a:bodyPr rtlCol="0"/>
          <a:lstStyle/>
          <a:p>
            <a:pPr rtl="0"/>
            <a:r>
              <a:rPr lang="ru-RU" dirty="0"/>
              <a:t>З</a:t>
            </a:r>
          </a:p>
        </p:txBody>
      </p:sp>
      <p:sp>
        <p:nvSpPr>
          <p:cNvPr id="37" name="Заголовок 36">
            <a:extLst>
              <a:ext uri="{FF2B5EF4-FFF2-40B4-BE49-F238E27FC236}">
                <a16:creationId xmlns:a16="http://schemas.microsoft.com/office/drawing/2014/main" xmlns="" id="{1C44CABD-3945-420B-A1E8-0D3E5F523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1782" y="2604440"/>
            <a:ext cx="4971679" cy="1819319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ВЕЛИКИЕ  </a:t>
            </a:r>
            <a:br>
              <a:rPr lang="ru-RU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ГЕОГРАФИЧЕСКИЕ ОТКРЫТИЯ </a:t>
            </a:r>
            <a:endParaRPr lang="ru-RU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1" name="Группа 20" descr="Компас">
            <a:extLst>
              <a:ext uri="{FF2B5EF4-FFF2-40B4-BE49-F238E27FC236}">
                <a16:creationId xmlns:a16="http://schemas.microsoft.com/office/drawing/2014/main" xmlns="" id="{AAAED02E-72AD-4F9E-B211-47F95715E8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 bwMode="white">
          <a:xfrm>
            <a:off x="731332" y="3932598"/>
            <a:ext cx="2052000" cy="2052000"/>
            <a:chOff x="7452002" y="2805763"/>
            <a:chExt cx="3388474" cy="3388474"/>
          </a:xfrm>
        </p:grpSpPr>
        <p:cxnSp>
          <p:nvCxnSpPr>
            <p:cNvPr id="22" name="Прямая соединительная линия 21">
              <a:extLst>
                <a:ext uri="{FF2B5EF4-FFF2-40B4-BE49-F238E27FC236}">
                  <a16:creationId xmlns:a16="http://schemas.microsoft.com/office/drawing/2014/main" xmlns="" id="{32D599C9-C2A3-48CB-9D9A-7AE27BA0F27A}"/>
                </a:ext>
              </a:extLst>
            </p:cNvPr>
            <p:cNvCxnSpPr>
              <a:cxnSpLocks/>
            </p:cNvCxnSpPr>
            <p:nvPr userDrawn="1"/>
          </p:nvCxnSpPr>
          <p:spPr bwMode="white">
            <a:xfrm rot="2700000" flipH="1">
              <a:off x="7452000" y="4500000"/>
              <a:ext cx="33884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 22">
              <a:extLst>
                <a:ext uri="{FF2B5EF4-FFF2-40B4-BE49-F238E27FC236}">
                  <a16:creationId xmlns:a16="http://schemas.microsoft.com/office/drawing/2014/main" xmlns="" id="{C1690C3C-C7B5-4535-A5D6-22DBC5630FA8}"/>
                </a:ext>
              </a:extLst>
            </p:cNvPr>
            <p:cNvCxnSpPr>
              <a:cxnSpLocks/>
            </p:cNvCxnSpPr>
            <p:nvPr userDrawn="1"/>
          </p:nvCxnSpPr>
          <p:spPr bwMode="white">
            <a:xfrm rot="18900000">
              <a:off x="7452002" y="4500000"/>
              <a:ext cx="33884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Прямая соединительная линия 26" descr="Декоративный элемент">
            <a:extLst>
              <a:ext uri="{FF2B5EF4-FFF2-40B4-BE49-F238E27FC236}">
                <a16:creationId xmlns:a16="http://schemas.microsoft.com/office/drawing/2014/main" xmlns="" id="{AB7897E6-775C-4603-8153-D078160E1E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4496354" y="4523996"/>
            <a:ext cx="295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Прямоугольник 67" descr="Декоративный элемент">
            <a:extLst>
              <a:ext uri="{FF2B5EF4-FFF2-40B4-BE49-F238E27FC236}">
                <a16:creationId xmlns:a16="http://schemas.microsoft.com/office/drawing/2014/main" xmlns="" id="{7EF755C8-D22F-4585-A846-467B938E12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>
          <a:xfrm>
            <a:off x="4242000" y="1437564"/>
            <a:ext cx="3708000" cy="3982873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345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2089" y="163901"/>
            <a:ext cx="10343073" cy="78500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Фаддей Фаддеевич Беллинсгаузен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5275" y="1199072"/>
            <a:ext cx="5141345" cy="5331124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Фаддей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Фаддеевич Беллинсгаузен </a:t>
            </a:r>
            <a:r>
              <a:rPr lang="ru-RU" sz="2400" dirty="0"/>
              <a:t>– российский мореплаватель, выдающийся военно-морской деятель, принимавший участие в первой кругосветной экспедиции российских мореплавателей под командованием И. Ф. Крузенштерна. Впоследствии ему было также доверено командование кругосветной экспедицией, в ходе которой Беллинсгаузеном была </a:t>
            </a:r>
            <a:r>
              <a:rPr lang="ru-RU" sz="2400" dirty="0" smtClean="0"/>
              <a:t>открыта Антарктида.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834" y="1091241"/>
            <a:ext cx="4132235" cy="5546785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7004649" y="3640347"/>
            <a:ext cx="25879" cy="301061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361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8876" y="521611"/>
            <a:ext cx="5011946" cy="1188720"/>
          </a:xfrm>
        </p:spPr>
        <p:txBody>
          <a:bodyPr/>
          <a:lstStyle/>
          <a:p>
            <a:r>
              <a:rPr lang="ru-RU" b="1" dirty="0" smtClean="0"/>
              <a:t>Михаил Лазарев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Михаил Лазарев </a:t>
            </a:r>
            <a:r>
              <a:rPr lang="ru-RU" dirty="0"/>
              <a:t>– мореплаватель и командующий российским флотом, адмирал. Один из первооткрывателей Антарктиды и основателей Новороссийска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4" b="96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5714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32435"/>
            <a:ext cx="6652476" cy="641394"/>
          </a:xfrm>
        </p:spPr>
        <p:txBody>
          <a:bodyPr/>
          <a:lstStyle/>
          <a:p>
            <a:pPr algn="ctr"/>
            <a:r>
              <a:rPr lang="ru-RU" sz="3600" b="1" dirty="0" smtClean="0"/>
              <a:t>Открытия Беллинсгаузена</a:t>
            </a:r>
            <a:r>
              <a:rPr lang="en-US" sz="3600" b="1"/>
              <a:t> </a:t>
            </a:r>
            <a:r>
              <a:rPr lang="ru-RU" sz="3600" b="1" smtClean="0"/>
              <a:t>и Лазарева  </a:t>
            </a:r>
            <a:endParaRPr lang="ru-RU" sz="36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6264" y="1152901"/>
            <a:ext cx="5883216" cy="57050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16 </a:t>
            </a:r>
            <a:r>
              <a:rPr lang="ru-RU" dirty="0"/>
              <a:t>января 1820 года экспедиция Беллинсгаузена достигла Антарктиды. Эта дата считается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днём открытия Антарктиды</a:t>
            </a:r>
            <a:r>
              <a:rPr lang="ru-RU" dirty="0"/>
              <a:t>, Беллинсгаузен официально является первооткрывателем ледового материка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  Экспедиция </a:t>
            </a:r>
            <a:r>
              <a:rPr lang="ru-RU" dirty="0"/>
              <a:t>Беллинсгаузена и Лазарева была организована для поиска континента рядом с Южным полюсом, продолжалась с августа 1819 по июль 1821 года. Шлюпам «Восток» и «Мирный» предписывалось пройти как можно дальше на юг, посетить уже известные и описать обнаруженные острова. </a:t>
            </a:r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752" t="4744" r="42821" b="38076"/>
          <a:stretch/>
        </p:blipFill>
        <p:spPr>
          <a:xfrm>
            <a:off x="6296015" y="1541638"/>
            <a:ext cx="5394958" cy="410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23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2690" y="195715"/>
            <a:ext cx="9393515" cy="6274095"/>
          </a:xfrm>
        </p:spPr>
        <p:txBody>
          <a:bodyPr/>
          <a:lstStyle/>
          <a:p>
            <a:r>
              <a:rPr lang="ru-RU" sz="7200" dirty="0" smtClean="0">
                <a:ln w="28575">
                  <a:solidFill>
                    <a:schemeClr val="accent2"/>
                  </a:solidFill>
                </a:ln>
              </a:rPr>
              <a:t>А теперь викторина) </a:t>
            </a:r>
            <a:endParaRPr lang="ru-RU" sz="7200" dirty="0">
              <a:ln w="28575">
                <a:solidFill>
                  <a:schemeClr val="accent2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086814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2728" y="2051621"/>
            <a:ext cx="7729728" cy="1188720"/>
          </a:xfrm>
        </p:spPr>
        <p:txBody>
          <a:bodyPr/>
          <a:lstStyle/>
          <a:p>
            <a:r>
              <a:rPr lang="ru-RU" dirty="0" smtClean="0"/>
              <a:t>Кто открыл Антарктиду</a:t>
            </a:r>
            <a:r>
              <a:rPr lang="en-US" smtClean="0"/>
              <a:t>?</a:t>
            </a:r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666226" y="3493699"/>
            <a:ext cx="4718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/>
              <a:t>Беллинсгаузер</a:t>
            </a:r>
            <a:r>
              <a:rPr lang="ru-RU" sz="2800" dirty="0" smtClean="0"/>
              <a:t> и Лазарев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495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2728" y="2051621"/>
            <a:ext cx="7729728" cy="1188720"/>
          </a:xfrm>
        </p:spPr>
        <p:txBody>
          <a:bodyPr/>
          <a:lstStyle/>
          <a:p>
            <a:r>
              <a:rPr lang="ru-RU" dirty="0" smtClean="0"/>
              <a:t>Кто до конца своих дней верил, что </a:t>
            </a:r>
            <a:r>
              <a:rPr lang="ru-RU" smtClean="0"/>
              <a:t>открыл Азию</a:t>
            </a:r>
            <a:r>
              <a:rPr lang="en-US" smtClean="0"/>
              <a:t>?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149969" y="3476445"/>
            <a:ext cx="4718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Колумб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22119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5038" y="1973983"/>
            <a:ext cx="7729728" cy="1188720"/>
          </a:xfrm>
        </p:spPr>
        <p:txBody>
          <a:bodyPr/>
          <a:lstStyle/>
          <a:p>
            <a:r>
              <a:rPr lang="ru-RU" dirty="0" smtClean="0"/>
              <a:t>В какой день открыли Антарктиду</a:t>
            </a:r>
            <a:r>
              <a:rPr lang="en-US" dirty="0" smtClean="0"/>
              <a:t>?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891177" y="3502324"/>
            <a:ext cx="2887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16 января 1820г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3630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5038" y="1973983"/>
            <a:ext cx="7729728" cy="1188720"/>
          </a:xfrm>
        </p:spPr>
        <p:txBody>
          <a:bodyPr/>
          <a:lstStyle/>
          <a:p>
            <a:r>
              <a:rPr lang="ru-RU" dirty="0" smtClean="0"/>
              <a:t>Какой риф </a:t>
            </a:r>
            <a:r>
              <a:rPr lang="ru-RU" smtClean="0"/>
              <a:t>открыл Джеймс Кук</a:t>
            </a:r>
            <a:r>
              <a:rPr lang="en-US" smtClean="0"/>
              <a:t>?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408098" y="3502324"/>
            <a:ext cx="4475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Большой Барьерный риф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8124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0891" y="1518249"/>
            <a:ext cx="7743875" cy="1644454"/>
          </a:xfrm>
        </p:spPr>
        <p:txBody>
          <a:bodyPr/>
          <a:lstStyle/>
          <a:p>
            <a:r>
              <a:rPr lang="ru-RU" dirty="0" smtClean="0"/>
              <a:t>Между какими континентом и архипелагом Магелан открыл  пролив</a:t>
            </a:r>
            <a:r>
              <a:rPr lang="en-US" smtClean="0"/>
              <a:t>?</a:t>
            </a:r>
            <a:r>
              <a:rPr lang="ru-RU" smtClean="0"/>
              <a:t>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623094" y="3519577"/>
            <a:ext cx="5995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Южная Америка и Огненная Земля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5477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7619" y="1672058"/>
            <a:ext cx="7729728" cy="1188720"/>
          </a:xfrm>
        </p:spPr>
        <p:txBody>
          <a:bodyPr/>
          <a:lstStyle/>
          <a:p>
            <a:r>
              <a:rPr lang="ru-RU" dirty="0" smtClean="0"/>
              <a:t>Какой мореплаватель открыл Америку</a:t>
            </a:r>
            <a:r>
              <a:rPr lang="en-US" smtClean="0"/>
              <a:t>?</a:t>
            </a: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129069" y="3071004"/>
            <a:ext cx="1576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Колумб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933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142865-E6CA-4761-9E4C-52F0D6A53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668" y="411385"/>
            <a:ext cx="10676190" cy="1962150"/>
          </a:xfrm>
        </p:spPr>
        <p:txBody>
          <a:bodyPr rtlCol="0">
            <a:noAutofit/>
          </a:bodyPr>
          <a:lstStyle/>
          <a:p>
            <a:pPr>
              <a:spcBef>
                <a:spcPts val="4200"/>
              </a:spcBef>
              <a:spcAft>
                <a:spcPts val="3000"/>
              </a:spcAft>
            </a:pPr>
            <a:r>
              <a:rPr lang="ru-RU" sz="4000" b="1" dirty="0" smtClean="0">
                <a:solidFill>
                  <a:schemeClr val="tx1"/>
                </a:solidFill>
              </a:rPr>
              <a:t>Христофор Колумб  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sz="1050" dirty="0">
                <a:solidFill>
                  <a:schemeClr val="tx1"/>
                </a:solidFill>
              </a:rPr>
              <a:t/>
            </a:r>
            <a:br>
              <a:rPr lang="ru-RU" sz="1050" dirty="0">
                <a:solidFill>
                  <a:schemeClr val="tx1"/>
                </a:solidFill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Христофор Колумб </a:t>
            </a:r>
            <a:r>
              <a:rPr lang="ru-RU" sz="1800" dirty="0"/>
              <a:t>— это человек-легенда, знаменитый мореплаватель, флотоводец и картограф, открывший новый континент. В поисках морского пути в Индию он первым достиг берегов Америки. Его огромная трагедия в том, что до конца своих дней он даже не догадывался, что совершил величайшее открытие.</a:t>
            </a:r>
            <a:br>
              <a:rPr lang="ru-RU" sz="1800" dirty="0"/>
            </a:br>
            <a:endParaRPr lang="ru-RU" sz="18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790" y="1966643"/>
            <a:ext cx="3411795" cy="4079875"/>
          </a:xfrm>
        </p:spPr>
      </p:pic>
      <p:grpSp>
        <p:nvGrpSpPr>
          <p:cNvPr id="19" name="Группа 18" descr="Декоративный элемент">
            <a:extLst>
              <a:ext uri="{FF2B5EF4-FFF2-40B4-BE49-F238E27FC236}">
                <a16:creationId xmlns:a16="http://schemas.microsoft.com/office/drawing/2014/main" xmlns="" id="{D6D84601-5D04-4246-95A5-C178A6C74B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699107" y="768242"/>
            <a:ext cx="10899730" cy="5423118"/>
            <a:chOff x="699108" y="935360"/>
            <a:chExt cx="10750103" cy="5256000"/>
          </a:xfrm>
        </p:grpSpPr>
        <p:cxnSp>
          <p:nvCxnSpPr>
            <p:cNvPr id="17" name="Прямая соединительная линия 16">
              <a:extLst>
                <a:ext uri="{FF2B5EF4-FFF2-40B4-BE49-F238E27FC236}">
                  <a16:creationId xmlns:a16="http://schemas.microsoft.com/office/drawing/2014/main" xmlns="" id="{DDAC6016-1C3C-4BBF-88B5-BD903710BDAE}"/>
                </a:ext>
              </a:extLst>
            </p:cNvPr>
            <p:cNvCxnSpPr/>
            <p:nvPr/>
          </p:nvCxnSpPr>
          <p:spPr>
            <a:xfrm>
              <a:off x="5939670" y="935360"/>
              <a:ext cx="5509541" cy="232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 20">
              <a:extLst>
                <a:ext uri="{FF2B5EF4-FFF2-40B4-BE49-F238E27FC236}">
                  <a16:creationId xmlns:a16="http://schemas.microsoft.com/office/drawing/2014/main" xmlns="" id="{B9FDF5A3-9005-483A-B72F-BD42C53B1E22}"/>
                </a:ext>
              </a:extLst>
            </p:cNvPr>
            <p:cNvCxnSpPr/>
            <p:nvPr/>
          </p:nvCxnSpPr>
          <p:spPr>
            <a:xfrm>
              <a:off x="699108" y="6172200"/>
              <a:ext cx="10728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 21">
              <a:extLst>
                <a:ext uri="{FF2B5EF4-FFF2-40B4-BE49-F238E27FC236}">
                  <a16:creationId xmlns:a16="http://schemas.microsoft.com/office/drawing/2014/main" xmlns="" id="{3AE3BCE0-4649-475A-A49B-916C5A6518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9708" y="3563360"/>
              <a:ext cx="5256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607668" y="2683933"/>
            <a:ext cx="57458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Процесс </a:t>
            </a:r>
            <a:r>
              <a:rPr lang="ru-RU" dirty="0"/>
              <a:t>открытия Нового Света растянулся на много лет. Самое удивительное, что Колумб, будучи убежденным первооткрывателем и опытным мореплавателем, до конца своих дней верил, что открыл путь в Азию. Багамские острова, открытые в первой экспедиции, он считал частью Японии, вслед за которой должен был открыться чудесный Китай, а за ним – и заветная Индия.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54387" y="2298553"/>
            <a:ext cx="2746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Открытие Америки</a:t>
            </a:r>
          </a:p>
        </p:txBody>
      </p:sp>
    </p:spTree>
    <p:extLst>
      <p:ext uri="{BB962C8B-B14F-4D97-AF65-F5344CB8AC3E}">
        <p14:creationId xmlns:p14="http://schemas.microsoft.com/office/powerpoint/2010/main" val="3585538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1275" y="1457865"/>
            <a:ext cx="7743875" cy="1644454"/>
          </a:xfrm>
        </p:spPr>
        <p:txBody>
          <a:bodyPr/>
          <a:lstStyle/>
          <a:p>
            <a:r>
              <a:rPr lang="ru-RU" dirty="0" smtClean="0"/>
              <a:t>Какой португальский мореплаватель стал в 1524 году </a:t>
            </a:r>
            <a:r>
              <a:rPr lang="ru-RU" smtClean="0"/>
              <a:t>индийским вице-королем</a:t>
            </a:r>
            <a:r>
              <a:rPr lang="en-US" smtClean="0"/>
              <a:t>?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992177" y="3528202"/>
            <a:ext cx="2642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Васко да Гама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1255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1275" y="1457865"/>
            <a:ext cx="7743875" cy="1644454"/>
          </a:xfrm>
        </p:spPr>
        <p:txBody>
          <a:bodyPr/>
          <a:lstStyle/>
          <a:p>
            <a:r>
              <a:rPr lang="ru-RU" dirty="0" smtClean="0"/>
              <a:t>Сколько открытий </a:t>
            </a:r>
            <a:r>
              <a:rPr lang="ru-RU" smtClean="0"/>
              <a:t>совершил Колумб</a:t>
            </a:r>
            <a:r>
              <a:rPr lang="en-US" smtClean="0"/>
              <a:t>?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382159" y="3597214"/>
            <a:ext cx="2154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4 открытия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5150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1275" y="1457865"/>
            <a:ext cx="7743875" cy="1644454"/>
          </a:xfrm>
        </p:spPr>
        <p:txBody>
          <a:bodyPr/>
          <a:lstStyle/>
          <a:p>
            <a:r>
              <a:rPr lang="ru-RU" dirty="0" smtClean="0"/>
              <a:t>С каким мореплавателем Михаил Лазарев </a:t>
            </a:r>
            <a:r>
              <a:rPr lang="ru-RU" smtClean="0"/>
              <a:t>открыл Антарктиду</a:t>
            </a:r>
            <a:r>
              <a:rPr lang="en-US" smtClean="0"/>
              <a:t>?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002597" y="3510950"/>
            <a:ext cx="2621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/>
              <a:t>Беллинсгаузер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1883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269" y="799846"/>
            <a:ext cx="4791819" cy="5986756"/>
          </a:xfrm>
          <a:prstGeom prst="rect">
            <a:avLst/>
          </a:prstGeom>
        </p:spPr>
      </p:pic>
      <p:sp>
        <p:nvSpPr>
          <p:cNvPr id="15" name="Прямоугольник 14" descr="Декоративный элемент">
            <a:extLst>
              <a:ext uri="{FF2B5EF4-FFF2-40B4-BE49-F238E27FC236}">
                <a16:creationId xmlns:a16="http://schemas.microsoft.com/office/drawing/2014/main" xmlns="" id="{58705588-E2BC-4E36-A99E-9B19942BFE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247894" y="4527102"/>
            <a:ext cx="3456000" cy="2520000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3B6E93-870A-47FD-871A-60D186B2A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5114" y="3887602"/>
            <a:ext cx="3841560" cy="3420000"/>
          </a:xfrm>
        </p:spPr>
        <p:txBody>
          <a:bodyPr rtlCol="0"/>
          <a:lstStyle/>
          <a:p>
            <a:pPr algn="ctr" rtl="0">
              <a:lnSpc>
                <a:spcPct val="100000"/>
              </a:lnSpc>
            </a:pPr>
            <a:r>
              <a:rPr lang="ru-RU" sz="4400" b="1" dirty="0" smtClean="0"/>
              <a:t>Четыре открытия Колумба </a:t>
            </a:r>
            <a:endParaRPr lang="ru-RU" sz="4400" b="1" dirty="0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xmlns="" id="{3B6260BF-B12E-43D7-873E-A093915B37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endParaRPr lang="ru-RU" dirty="0"/>
          </a:p>
          <a:p>
            <a:r>
              <a:rPr lang="ru-RU" dirty="0" smtClean="0"/>
              <a:t>Третье </a:t>
            </a:r>
            <a:r>
              <a:rPr lang="ru-RU" dirty="0"/>
              <a:t>плавание. В нем принимали участие шесть кораблей. Проходило с 1498 г. по 1500 г.</a:t>
            </a:r>
          </a:p>
          <a:p>
            <a:endParaRPr lang="ru-RU" dirty="0" smtClean="0"/>
          </a:p>
          <a:p>
            <a:r>
              <a:rPr lang="ru-RU" dirty="0" smtClean="0"/>
              <a:t>Четвертая </a:t>
            </a:r>
            <a:r>
              <a:rPr lang="ru-RU" dirty="0"/>
              <a:t>экспедиция продлилась более двух лет, с мая 1502 г. по ноябрь 1504 г.</a:t>
            </a:r>
          </a:p>
          <a:p>
            <a:pPr rtl="0"/>
            <a:endParaRPr lang="ru-RU" dirty="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xmlns="" id="{DF07F4A7-B79A-4E16-A73A-E30B7C64B324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 rtlCol="0"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Первое </a:t>
            </a:r>
            <a:r>
              <a:rPr lang="ru-RU" dirty="0"/>
              <a:t>плавание. Продлилось более полугода, с августа 1492 г. по середину марта 1493 г.</a:t>
            </a:r>
          </a:p>
          <a:p>
            <a:endParaRPr lang="ru-RU" dirty="0" smtClean="0"/>
          </a:p>
          <a:p>
            <a:r>
              <a:rPr lang="ru-RU" dirty="0" smtClean="0"/>
              <a:t>Вторая </a:t>
            </a:r>
            <a:r>
              <a:rPr lang="ru-RU" dirty="0"/>
              <a:t>экспедиция. Самая масштабная и продолжительная. Длилась почти три года при участии семнадцати судов.</a:t>
            </a:r>
          </a:p>
          <a:p>
            <a:pPr rtl="0"/>
            <a:endParaRPr lang="ru-RU" dirty="0"/>
          </a:p>
        </p:txBody>
      </p:sp>
      <p:sp>
        <p:nvSpPr>
          <p:cNvPr id="4" name="AutoShape 2" descr="https://wallpapercave.com/wp/wp761069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870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14C0AF-0C99-49B8-B848-73442FA81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182" y="434891"/>
            <a:ext cx="5750440" cy="1810379"/>
          </a:xfrm>
        </p:spPr>
        <p:txBody>
          <a:bodyPr rtlCol="0"/>
          <a:lstStyle/>
          <a:p>
            <a:pPr rtl="0"/>
            <a:r>
              <a:rPr lang="ru-RU" sz="3800" b="1" dirty="0" smtClean="0">
                <a:solidFill>
                  <a:schemeClr val="tx1"/>
                </a:solidFill>
              </a:rPr>
              <a:t>Джеймс Кук </a:t>
            </a:r>
            <a:endParaRPr lang="ru-RU" sz="3800" b="1" dirty="0">
              <a:solidFill>
                <a:schemeClr val="tx1"/>
              </a:solidFill>
            </a:endParaRPr>
          </a:p>
        </p:txBody>
      </p:sp>
      <p:sp>
        <p:nvSpPr>
          <p:cNvPr id="4" name="Текст 3">
            <a:extLst>
              <a:ext uri="{FF2B5EF4-FFF2-40B4-BE49-F238E27FC236}">
                <a16:creationId xmlns:a16="http://schemas.microsoft.com/office/drawing/2014/main" xmlns="" id="{24F1A56A-9365-4450-94DC-F98248141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4619" y="1509624"/>
            <a:ext cx="5335474" cy="4619034"/>
          </a:xfrm>
        </p:spPr>
        <p:txBody>
          <a:bodyPr rtlCol="0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2000" dirty="0" smtClean="0"/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Джеймс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 </a:t>
            </a:r>
            <a:r>
              <a:rPr lang="ru-RU" sz="2000" dirty="0"/>
              <a:t>(1728–1779 гг.) — знаменитый мореплаватель, который нанёс на карту много мест, ранее неизвестных для своих современников. Служа в Королевских военно-морских силах Англии в ранге капитана, он был очень скрупулёзным, педантичным и аккуратным человеком, поэтому все карты, составленные им, были сделаны на совесть и служили морякам ещё несколько </a:t>
            </a:r>
            <a:r>
              <a:rPr lang="ru-RU" sz="2000" dirty="0" smtClean="0"/>
              <a:t>веков.</a:t>
            </a:r>
            <a:endParaRPr lang="ru-RU" sz="2000" dirty="0">
              <a:solidFill>
                <a:schemeClr val="tx1"/>
              </a:solidFill>
            </a:endParaRPr>
          </a:p>
        </p:txBody>
      </p:sp>
      <p:grpSp>
        <p:nvGrpSpPr>
          <p:cNvPr id="8" name="Группа 7" descr="Декоративный элемент">
            <a:extLst>
              <a:ext uri="{FF2B5EF4-FFF2-40B4-BE49-F238E27FC236}">
                <a16:creationId xmlns:a16="http://schemas.microsoft.com/office/drawing/2014/main" xmlns="" id="{EFE30D8E-3C8D-4EC6-9EC0-49EEC65D3D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flipH="1">
            <a:off x="394323" y="365760"/>
            <a:ext cx="6102876" cy="6126480"/>
            <a:chOff x="4266631" y="945960"/>
            <a:chExt cx="7178609" cy="5226240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xmlns="" id="{1612A650-2C8A-4D4F-8C56-7E8C716CB428}"/>
                </a:ext>
              </a:extLst>
            </p:cNvPr>
            <p:cNvCxnSpPr/>
            <p:nvPr/>
          </p:nvCxnSpPr>
          <p:spPr>
            <a:xfrm>
              <a:off x="4267200" y="960120"/>
              <a:ext cx="71780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xmlns="" id="{D87B35CA-924E-4B0B-8992-FCA9B56F0710}"/>
                </a:ext>
              </a:extLst>
            </p:cNvPr>
            <p:cNvCxnSpPr/>
            <p:nvPr/>
          </p:nvCxnSpPr>
          <p:spPr>
            <a:xfrm>
              <a:off x="4266631" y="6172200"/>
              <a:ext cx="7160477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xmlns="" id="{37967EA4-E543-4682-9FBC-5EB0A4DED4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8" name="Прямая соединительная линия 17" descr="Декоративный элемент">
            <a:extLst>
              <a:ext uri="{FF2B5EF4-FFF2-40B4-BE49-F238E27FC236}">
                <a16:creationId xmlns:a16="http://schemas.microsoft.com/office/drawing/2014/main" xmlns="" id="{83A55248-C59C-4ACA-8BB2-3607238825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859785" y="1340080"/>
            <a:ext cx="514800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852" b="285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96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7134045" y="1689413"/>
            <a:ext cx="3908517" cy="2724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Группа 29" descr="Декоративный элемент">
            <a:extLst>
              <a:ext uri="{FF2B5EF4-FFF2-40B4-BE49-F238E27FC236}">
                <a16:creationId xmlns:a16="http://schemas.microsoft.com/office/drawing/2014/main" xmlns="" id="{FF9BBE4E-CEAC-4E1B-B07B-F36AAE19BB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7215496" y="337878"/>
            <a:ext cx="4699942" cy="6048000"/>
            <a:chOff x="4266631" y="945960"/>
            <a:chExt cx="7178609" cy="5226240"/>
          </a:xfrm>
        </p:grpSpPr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xmlns="" id="{B93E5D3E-D8C4-4456-8E04-587CECECB10C}"/>
                </a:ext>
              </a:extLst>
            </p:cNvPr>
            <p:cNvCxnSpPr/>
            <p:nvPr/>
          </p:nvCxnSpPr>
          <p:spPr>
            <a:xfrm>
              <a:off x="4267200" y="960120"/>
              <a:ext cx="7178040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xmlns="" id="{6CA7DD07-AC8B-4394-95F1-6FB9FB68DAF0}"/>
                </a:ext>
              </a:extLst>
            </p:cNvPr>
            <p:cNvCxnSpPr/>
            <p:nvPr/>
          </p:nvCxnSpPr>
          <p:spPr>
            <a:xfrm>
              <a:off x="4266631" y="6172200"/>
              <a:ext cx="7160477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xmlns="" id="{9FA4B135-F303-4FAC-A350-AB06FDB04C5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A1E10E-47FE-4FED-B884-B0DA88D70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7298" y="366906"/>
            <a:ext cx="4699941" cy="1188720"/>
          </a:xfrm>
        </p:spPr>
        <p:txBody>
          <a:bodyPr rtlCol="0"/>
          <a:lstStyle/>
          <a:p>
            <a:pPr rtl="0"/>
            <a:r>
              <a:rPr lang="ru-RU" b="1" dirty="0" smtClean="0">
                <a:solidFill>
                  <a:schemeClr val="tx1"/>
                </a:solidFill>
              </a:rPr>
              <a:t>Открытия Кука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80054EFB-058D-4282-9FEE-3269DB2705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35549" y="1468155"/>
            <a:ext cx="4045844" cy="4277848"/>
          </a:xfrm>
        </p:spPr>
        <p:txBody>
          <a:bodyPr rtlCol="0">
            <a:normAutofit fontScale="77500" lnSpcReduction="20000"/>
          </a:bodyPr>
          <a:lstStyle/>
          <a:p>
            <a:r>
              <a:rPr lang="ru-RU" dirty="0"/>
              <a:t>Джеймсом Куком совершены 3 мореходные экспедиции. В их ходе основными открытиями стали: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2 острова как составляющие Новой Зеландии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большой Барьерный Риф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Сандвичевы острова с южной части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остров Рождества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пролив между Америкой и Азией</a:t>
            </a:r>
          </a:p>
          <a:p>
            <a:pPr rtl="0"/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215496" y="1345721"/>
            <a:ext cx="441291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9" b="119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992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Прямоугольник 65" descr="Декоративный элемент">
            <a:extLst>
              <a:ext uri="{FF2B5EF4-FFF2-40B4-BE49-F238E27FC236}">
                <a16:creationId xmlns:a16="http://schemas.microsoft.com/office/drawing/2014/main" xmlns="" id="{34888449-0EF0-4A86-8913-1438ECD7B4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 bwMode="blackGray">
          <a:xfrm>
            <a:off x="-297322" y="46817"/>
            <a:ext cx="6642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</p:txBody>
      </p:sp>
      <p:pic>
        <p:nvPicPr>
          <p:cNvPr id="70" name="Рисунок 69" descr="Бруклинский мост">
            <a:extLst>
              <a:ext uri="{FF2B5EF4-FFF2-40B4-BE49-F238E27FC236}">
                <a16:creationId xmlns:a16="http://schemas.microsoft.com/office/drawing/2014/main" xmlns="" id="{1B887ED1-B3BA-4CE9-937B-9B694626C16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Заголовок 14">
            <a:extLst>
              <a:ext uri="{FF2B5EF4-FFF2-40B4-BE49-F238E27FC236}">
                <a16:creationId xmlns:a16="http://schemas.microsoft.com/office/drawing/2014/main" xmlns="" id="{F395D630-55BC-4974-AEB4-5C5BCB922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61" y="0"/>
            <a:ext cx="4593772" cy="1794294"/>
          </a:xfrm>
        </p:spPr>
        <p:txBody>
          <a:bodyPr rtlCol="0"/>
          <a:lstStyle/>
          <a:p>
            <a:pPr rtl="0"/>
            <a:r>
              <a:rPr lang="ru-RU" dirty="0" smtClean="0">
                <a:solidFill>
                  <a:schemeClr val="tx1"/>
                </a:solidFill>
              </a:rPr>
              <a:t>Васко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да Гама 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D621B9DA-9580-4E28-B854-4EC2C7B50A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2903" y="1396104"/>
            <a:ext cx="4593771" cy="2902590"/>
          </a:xfrm>
        </p:spPr>
        <p:txBody>
          <a:bodyPr rtlCol="0">
            <a:noAutofit/>
          </a:bodyPr>
          <a:lstStyle/>
          <a:p>
            <a:pPr algn="l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Васко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 Гама </a:t>
            </a:r>
            <a:r>
              <a:rPr lang="ru-RU" dirty="0"/>
              <a:t>(1460 (1469) – </a:t>
            </a:r>
            <a:r>
              <a:rPr lang="ru-RU" dirty="0" smtClean="0"/>
              <a:t>1524 гг</a:t>
            </a:r>
            <a:r>
              <a:rPr lang="ru-RU" dirty="0"/>
              <a:t>.) – великий португальский мореплаватель. С 1519 года – губернатор Португальской Индии, с 1524 года – индийский вице-король. Он сумел проложить морской путь из Европы в Индию. Биография Васко да Гамы полна ярких событий и захватывающих </a:t>
            </a:r>
            <a:r>
              <a:rPr lang="ru-RU" dirty="0" smtClean="0"/>
              <a:t>приключений.</a:t>
            </a:r>
            <a:endParaRPr lang="ru-RU" dirty="0"/>
          </a:p>
          <a:p>
            <a:pPr rtl="0"/>
            <a:endParaRPr lang="ru-RU" dirty="0"/>
          </a:p>
        </p:txBody>
      </p:sp>
      <p:grpSp>
        <p:nvGrpSpPr>
          <p:cNvPr id="9" name="Группа 8" descr="Декоративный элемент">
            <a:extLst>
              <a:ext uri="{FF2B5EF4-FFF2-40B4-BE49-F238E27FC236}">
                <a16:creationId xmlns:a16="http://schemas.microsoft.com/office/drawing/2014/main" xmlns="" id="{32E115EA-1F1C-4B95-AB2B-A6FAF6A149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flipH="1">
            <a:off x="501641" y="587295"/>
            <a:ext cx="5044916" cy="5782964"/>
            <a:chOff x="-13995491" y="940609"/>
            <a:chExt cx="25440726" cy="5225351"/>
          </a:xfrm>
        </p:grpSpPr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xmlns="" id="{84D16DA6-5FB9-4A1C-91C1-DCB551C572D0}"/>
                </a:ext>
              </a:extLst>
            </p:cNvPr>
            <p:cNvCxnSpPr/>
            <p:nvPr/>
          </p:nvCxnSpPr>
          <p:spPr>
            <a:xfrm>
              <a:off x="2446990" y="940609"/>
              <a:ext cx="8998245" cy="1951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xmlns="" id="{3EE3D6A7-BDAE-46F3-A0AC-6FFBDB8BCE5E}"/>
                </a:ext>
              </a:extLst>
            </p:cNvPr>
            <p:cNvCxnSpPr>
              <a:cxnSpLocks/>
            </p:cNvCxnSpPr>
            <p:nvPr/>
          </p:nvCxnSpPr>
          <p:spPr>
            <a:xfrm>
              <a:off x="-13995491" y="6160611"/>
              <a:ext cx="2543696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 11">
              <a:extLst>
                <a:ext uri="{FF2B5EF4-FFF2-40B4-BE49-F238E27FC236}">
                  <a16:creationId xmlns:a16="http://schemas.microsoft.com/office/drawing/2014/main" xmlns="" id="{FDA729FD-538C-4F70-AD7C-C5B181386F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Группа 12" descr="Декоративный элемент">
            <a:extLst>
              <a:ext uri="{FF2B5EF4-FFF2-40B4-BE49-F238E27FC236}">
                <a16:creationId xmlns:a16="http://schemas.microsoft.com/office/drawing/2014/main" xmlns="" id="{E9155088-A385-4898-BF3A-E8A973106C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501640" y="587296"/>
            <a:ext cx="5044917" cy="5777043"/>
            <a:chOff x="-13995491" y="957935"/>
            <a:chExt cx="25440731" cy="5220000"/>
          </a:xfrm>
        </p:grpSpPr>
        <p:cxnSp>
          <p:nvCxnSpPr>
            <p:cNvPr id="14" name="Прямая соединительная линия 13">
              <a:extLst>
                <a:ext uri="{FF2B5EF4-FFF2-40B4-BE49-F238E27FC236}">
                  <a16:creationId xmlns:a16="http://schemas.microsoft.com/office/drawing/2014/main" xmlns="" id="{C156646E-1B93-4BAA-AEB7-D2B7C87B99F8}"/>
                </a:ext>
              </a:extLst>
            </p:cNvPr>
            <p:cNvCxnSpPr/>
            <p:nvPr/>
          </p:nvCxnSpPr>
          <p:spPr>
            <a:xfrm flipV="1">
              <a:off x="2441544" y="960120"/>
              <a:ext cx="9003696" cy="173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 16">
              <a:extLst>
                <a:ext uri="{FF2B5EF4-FFF2-40B4-BE49-F238E27FC236}">
                  <a16:creationId xmlns:a16="http://schemas.microsoft.com/office/drawing/2014/main" xmlns="" id="{811E80F9-2AB1-47E1-AFB6-941CB5BB67F1}"/>
                </a:ext>
              </a:extLst>
            </p:cNvPr>
            <p:cNvCxnSpPr>
              <a:cxnSpLocks/>
            </p:cNvCxnSpPr>
            <p:nvPr/>
          </p:nvCxnSpPr>
          <p:spPr>
            <a:xfrm>
              <a:off x="-13995491" y="6160611"/>
              <a:ext cx="2543696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 17">
              <a:extLst>
                <a:ext uri="{FF2B5EF4-FFF2-40B4-BE49-F238E27FC236}">
                  <a16:creationId xmlns:a16="http://schemas.microsoft.com/office/drawing/2014/main" xmlns="" id="{77A9E40C-636F-4F04-A37B-C706AFD2087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90" y="3567935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r="208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0592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 18" descr="Декоративный элемент">
            <a:extLst>
              <a:ext uri="{FF2B5EF4-FFF2-40B4-BE49-F238E27FC236}">
                <a16:creationId xmlns:a16="http://schemas.microsoft.com/office/drawing/2014/main" xmlns="" id="{E7CA0621-717C-4BE7-AA89-263F3E2C51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410201" y="0"/>
            <a:ext cx="6781800" cy="6873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ADDAE4A6-B7D1-497F-AC40-6AF226DF0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498" y="-282430"/>
            <a:ext cx="4910096" cy="2257167"/>
          </a:xfrm>
        </p:spPr>
        <p:txBody>
          <a:bodyPr rtlCol="0"/>
          <a:lstStyle/>
          <a:p>
            <a:pPr algn="ctr" rtl="0"/>
            <a:r>
              <a:rPr lang="ru-RU" dirty="0" smtClean="0"/>
              <a:t>Открытия Васко да    Гама </a:t>
            </a:r>
            <a:endParaRPr lang="ru-RU" dirty="0"/>
          </a:p>
        </p:txBody>
      </p:sp>
      <p:sp>
        <p:nvSpPr>
          <p:cNvPr id="6" name="Текст 5">
            <a:extLst>
              <a:ext uri="{FF2B5EF4-FFF2-40B4-BE49-F238E27FC236}">
                <a16:creationId xmlns:a16="http://schemas.microsoft.com/office/drawing/2014/main" xmlns="" id="{F4B20246-8F91-4C8B-87D3-C25A74AE7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653" y="1578635"/>
            <a:ext cx="4918270" cy="4865298"/>
          </a:xfrm>
        </p:spPr>
        <p:txBody>
          <a:bodyPr rtlCol="0">
            <a:normAutofit lnSpcReduction="10000"/>
          </a:bodyPr>
          <a:lstStyle/>
          <a:p>
            <a:r>
              <a:rPr lang="ru-RU" dirty="0"/>
              <a:t>Важнейший результат двух первых </a:t>
            </a:r>
            <a:r>
              <a:rPr lang="ru-RU" dirty="0" smtClean="0"/>
              <a:t>плаваний: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Открытие </a:t>
            </a:r>
            <a:r>
              <a:rPr lang="ru-RU" dirty="0"/>
              <a:t>морского торгового пути в Индию, который позволил Португалии поставлять в Европу восточные пряности. </a:t>
            </a:r>
            <a:endParaRPr lang="ru-RU" dirty="0" smtClean="0"/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В </a:t>
            </a:r>
            <a:r>
              <a:rPr lang="ru-RU" dirty="0"/>
              <a:t>рамках экспедиций были кратко составлены описания прежде неизведанных территорий, проложены новые водные пути и заключены договоры о торговле</a:t>
            </a:r>
            <a:r>
              <a:rPr lang="ru-RU" dirty="0" smtClean="0"/>
              <a:t>.</a:t>
            </a:r>
            <a:endParaRPr lang="ru-RU" dirty="0"/>
          </a:p>
        </p:txBody>
      </p:sp>
      <p:grpSp>
        <p:nvGrpSpPr>
          <p:cNvPr id="20" name="Группа 19" descr="Декоративный элемент">
            <a:extLst>
              <a:ext uri="{FF2B5EF4-FFF2-40B4-BE49-F238E27FC236}">
                <a16:creationId xmlns:a16="http://schemas.microsoft.com/office/drawing/2014/main" xmlns="" id="{102A00D8-5A4C-491C-AFE5-6972131052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flipH="1">
            <a:off x="230137" y="230352"/>
            <a:ext cx="5195475" cy="6411135"/>
            <a:chOff x="4578588" y="945960"/>
            <a:chExt cx="6866649" cy="5220000"/>
          </a:xfrm>
        </p:grpSpPr>
        <p:cxnSp>
          <p:nvCxnSpPr>
            <p:cNvPr id="21" name="Прямая соединительная линия 20">
              <a:extLst>
                <a:ext uri="{FF2B5EF4-FFF2-40B4-BE49-F238E27FC236}">
                  <a16:creationId xmlns:a16="http://schemas.microsoft.com/office/drawing/2014/main" xmlns="" id="{2C2273CB-1593-4424-8A44-A1FCA1768665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xmlns="" id="{31243644-F05E-4B84-903A-131D8057B82C}"/>
                </a:ext>
              </a:extLst>
            </p:cNvPr>
            <p:cNvCxnSpPr/>
            <p:nvPr/>
          </p:nvCxnSpPr>
          <p:spPr>
            <a:xfrm>
              <a:off x="4578588" y="6154475"/>
              <a:ext cx="686643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 22">
              <a:extLst>
                <a:ext uri="{FF2B5EF4-FFF2-40B4-BE49-F238E27FC236}">
                  <a16:creationId xmlns:a16="http://schemas.microsoft.com/office/drawing/2014/main" xmlns="" id="{84B151F7-0FFD-491E-9444-733F58518F3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4" name="Группа 23" descr="Декоративный элемент">
            <a:extLst>
              <a:ext uri="{FF2B5EF4-FFF2-40B4-BE49-F238E27FC236}">
                <a16:creationId xmlns:a16="http://schemas.microsoft.com/office/drawing/2014/main" xmlns="" id="{73816130-6E62-41EF-B818-D7CD343704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10800000" flipH="1" flipV="1">
            <a:off x="5408664" y="219107"/>
            <a:ext cx="6563918" cy="6411136"/>
            <a:chOff x="4577230" y="945960"/>
            <a:chExt cx="6868007" cy="5220000"/>
          </a:xfrm>
        </p:grpSpPr>
        <p:cxnSp>
          <p:nvCxnSpPr>
            <p:cNvPr id="25" name="Прямая соединительная линия 24">
              <a:extLst>
                <a:ext uri="{FF2B5EF4-FFF2-40B4-BE49-F238E27FC236}">
                  <a16:creationId xmlns:a16="http://schemas.microsoft.com/office/drawing/2014/main" xmlns="" id="{57DFD76A-70E0-4D6D-954C-5AEB8FE1478E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xmlns="" id="{2F87696A-69E6-496F-A96D-C6AABB0D0BA7}"/>
                </a:ext>
              </a:extLst>
            </p:cNvPr>
            <p:cNvCxnSpPr/>
            <p:nvPr/>
          </p:nvCxnSpPr>
          <p:spPr>
            <a:xfrm>
              <a:off x="4577230" y="6159791"/>
              <a:ext cx="68664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xmlns="" id="{01474182-5FDA-4398-BBE0-0D676C45628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9" name="Равнобедренный треугольник 38" descr="Декоративный элемент">
            <a:extLst>
              <a:ext uri="{FF2B5EF4-FFF2-40B4-BE49-F238E27FC236}">
                <a16:creationId xmlns:a16="http://schemas.microsoft.com/office/drawing/2014/main" xmlns="" id="{B8447291-9832-4B76-BD34-EE4A5E1E96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6200000">
            <a:off x="10696001" y="5351954"/>
            <a:ext cx="1260000" cy="1260000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4086" y="378454"/>
            <a:ext cx="4936773" cy="62335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90445" y="6196913"/>
            <a:ext cx="4988871" cy="411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89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1131" y="407684"/>
            <a:ext cx="4592468" cy="93803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Фернан Магелан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788989" y="1552756"/>
            <a:ext cx="4575690" cy="4625408"/>
          </a:xfrm>
        </p:spPr>
        <p:txBody>
          <a:bodyPr>
            <a:norm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Фернан Магеллан </a:t>
            </a:r>
            <a:r>
              <a:rPr lang="ru-RU" dirty="0"/>
              <a:t>(1480–1521 гг.) – португальский и испанский мореплаватель, совершивший первое кругосветное путешествие. Путешественник доказал шарообразность Земли, наличие Мирового океана, открыл пролив, который позже назвали его именем.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432" y="644070"/>
            <a:ext cx="5955138" cy="5955138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24287" y="172528"/>
            <a:ext cx="11740551" cy="235156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177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165" y="332073"/>
            <a:ext cx="5003211" cy="6525927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8885207" y="914399"/>
            <a:ext cx="3200401" cy="5641675"/>
          </a:xfrm>
        </p:spPr>
        <p:txBody>
          <a:bodyPr>
            <a:normAutofit/>
          </a:bodyPr>
          <a:lstStyle/>
          <a:p>
            <a:r>
              <a:rPr lang="ru-RU" dirty="0" smtClean="0"/>
              <a:t>Совершил кругосветное путешествие - </a:t>
            </a:r>
            <a:r>
              <a:rPr lang="ru-RU" dirty="0"/>
              <a:t>20 сентября 1519 года пять кораблей Магеллана отправились в путь. Команда обогнула восточный берег Южной Америки.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15"/>
          </p:nvPr>
        </p:nvSpPr>
        <p:spPr>
          <a:xfrm>
            <a:off x="0" y="1451235"/>
            <a:ext cx="3497580" cy="5593080"/>
          </a:xfrm>
        </p:spPr>
        <p:txBody>
          <a:bodyPr>
            <a:normAutofit/>
          </a:bodyPr>
          <a:lstStyle/>
          <a:p>
            <a:r>
              <a:rPr lang="ru-RU" dirty="0" smtClean="0"/>
              <a:t>Открыл пролив </a:t>
            </a:r>
            <a:r>
              <a:rPr lang="ru-RU" dirty="0"/>
              <a:t>между континентом Южной Америки и архипелагом Огненная Земля сейчас носит имя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Фернана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Магеллана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746" y="4367287"/>
            <a:ext cx="3456732" cy="25178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50679" y="5026055"/>
            <a:ext cx="2829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Открытия Магелана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180535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осылка">
  <a:themeElements>
    <a:clrScheme name="Custom 12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B9BAA"/>
      </a:accent1>
      <a:accent2>
        <a:srgbClr val="FAB900"/>
      </a:accent2>
      <a:accent3>
        <a:srgbClr val="4B9BAA"/>
      </a:accent3>
      <a:accent4>
        <a:srgbClr val="EE7008"/>
      </a:accent4>
      <a:accent5>
        <a:srgbClr val="4B9BAA"/>
      </a:accent5>
      <a:accent6>
        <a:srgbClr val="D5393D"/>
      </a:accent6>
      <a:hlink>
        <a:srgbClr val="4B9BAA"/>
      </a:hlink>
      <a:folHlink>
        <a:srgbClr val="EE7008"/>
      </a:folHlink>
    </a:clrScheme>
    <a:fontScheme name="Custom 10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104605_TF89732948" id="{CE8183BC-32E3-41C2-B79C-5A7A529B00EF}" vid="{EA796FCB-E5F7-45B2-9578-D86DE74F830F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EB7EC9-BFC3-4E03-AF78-FBB8B5F6FE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EF42536-E1A7-4A93-85E5-1C91C8DE0C0F}">
  <ds:schemaRefs>
    <ds:schemaRef ds:uri="fb0879af-3eba-417a-a55a-ffe6dcd6ca77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6dc4bcd6-49db-4c07-9060-8acfc67cef9f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1A86F69-8641-4864-BA5B-05F626DEC8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Виртуальная экскурсия</Template>
  <TotalTime>0</TotalTime>
  <Words>771</Words>
  <Application>Microsoft Office PowerPoint</Application>
  <PresentationFormat>Широкоэкранный</PresentationFormat>
  <Paragraphs>105</Paragraphs>
  <Slides>22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Tahoma</vt:lpstr>
      <vt:lpstr>Verdana</vt:lpstr>
      <vt:lpstr>Wingdings</vt:lpstr>
      <vt:lpstr>Посылка</vt:lpstr>
      <vt:lpstr>ВЕЛИКИЕ   ГЕОГРАФИЧЕСКИЕ ОТКРЫТИЯ </vt:lpstr>
      <vt:lpstr>Христофор Колумб    Христофор Колумб — это человек-легенда, знаменитый мореплаватель, флотоводец и картограф, открывший новый континент. В поисках морского пути в Индию он первым достиг берегов Америки. Его огромная трагедия в том, что до конца своих дней он даже не догадывался, что совершил величайшее открытие. </vt:lpstr>
      <vt:lpstr>Четыре открытия Колумба </vt:lpstr>
      <vt:lpstr>Джеймс Кук </vt:lpstr>
      <vt:lpstr>Открытия Кука </vt:lpstr>
      <vt:lpstr>Васко  да Гама  </vt:lpstr>
      <vt:lpstr>Открытия Васко да    Гама </vt:lpstr>
      <vt:lpstr>Фернан Магелан</vt:lpstr>
      <vt:lpstr>Презентация PowerPoint</vt:lpstr>
      <vt:lpstr>Фаддей Фаддеевич Беллинсгаузен</vt:lpstr>
      <vt:lpstr>Михаил Лазарев</vt:lpstr>
      <vt:lpstr>Открытия Беллинсгаузена и Лазарева  </vt:lpstr>
      <vt:lpstr>А теперь викторина) </vt:lpstr>
      <vt:lpstr>Кто открыл Антарктиду?</vt:lpstr>
      <vt:lpstr>Кто до конца своих дней верил, что открыл Азию?</vt:lpstr>
      <vt:lpstr>В какой день открыли Антарктиду?</vt:lpstr>
      <vt:lpstr>Какой риф открыл Джеймс Кук?</vt:lpstr>
      <vt:lpstr>Между какими континентом и архипелагом Магелан открыл  пролив? </vt:lpstr>
      <vt:lpstr>Какой мореплаватель открыл Америку?</vt:lpstr>
      <vt:lpstr>Какой португальский мореплаватель стал в 1524 году индийским вице-королем?</vt:lpstr>
      <vt:lpstr>Сколько открытий совершил Колумб?</vt:lpstr>
      <vt:lpstr>С каким мореплавателем Михаил Лазарев открыл Антарктиду?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2023-09-28T12:59:15Z</dcterms:created>
  <dcterms:modified xsi:type="dcterms:W3CDTF">2023-09-28T16:22:21Z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