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6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6009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2440" y="2573556"/>
            <a:ext cx="6120680" cy="201622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D60093"/>
                </a:solidFill>
                <a:latin typeface="Comic Sans MS" pitchFamily="66" charset="0"/>
              </a:rPr>
              <a:t>«</a:t>
            </a:r>
            <a:r>
              <a:rPr lang="ru-RU" sz="3600" b="1" dirty="0" smtClean="0">
                <a:solidFill>
                  <a:srgbClr val="D60093"/>
                </a:solidFill>
                <a:latin typeface="Comic Sans MS" pitchFamily="66" charset="0"/>
              </a:rPr>
              <a:t>Цветок </a:t>
            </a:r>
            <a:r>
              <a:rPr lang="ru-RU" sz="3600" b="1" dirty="0" smtClean="0">
                <a:solidFill>
                  <a:srgbClr val="D60093"/>
                </a:solidFill>
                <a:latin typeface="Comic Sans MS" pitchFamily="66" charset="0"/>
              </a:rPr>
              <a:t>из бумаги </a:t>
            </a:r>
            <a:r>
              <a:rPr lang="ru-RU" sz="3600" b="1" dirty="0" smtClean="0">
                <a:solidFill>
                  <a:srgbClr val="D60093"/>
                </a:solidFill>
                <a:latin typeface="Comic Sans MS" pitchFamily="66" charset="0"/>
              </a:rPr>
              <a:t>гармошкой</a:t>
            </a:r>
            <a:br>
              <a:rPr lang="ru-RU" sz="3600" b="1" dirty="0" smtClean="0">
                <a:solidFill>
                  <a:srgbClr val="D60093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D60093"/>
                </a:solidFill>
                <a:latin typeface="Comic Sans MS" pitchFamily="66" charset="0"/>
              </a:rPr>
              <a:t>  </a:t>
            </a:r>
            <a:r>
              <a:rPr lang="ru-RU" sz="3600" b="1" dirty="0" smtClean="0">
                <a:solidFill>
                  <a:srgbClr val="D60093"/>
                </a:solidFill>
                <a:latin typeface="Comic Sans MS" pitchFamily="66" charset="0"/>
              </a:rPr>
              <a:t>для любимой мамы</a:t>
            </a:r>
            <a:r>
              <a:rPr lang="ru-RU" sz="3600" b="1" dirty="0" smtClean="0">
                <a:solidFill>
                  <a:srgbClr val="D60093"/>
                </a:solidFill>
                <a:latin typeface="Comic Sans MS" pitchFamily="66" charset="0"/>
              </a:rPr>
              <a:t>»</a:t>
            </a:r>
            <a:endParaRPr lang="ru-RU" sz="3600" dirty="0">
              <a:solidFill>
                <a:srgbClr val="D60093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cveti-iz-bumagi-garmoshkoy8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36" t="7539" r="19200" b="8647"/>
          <a:stretch/>
        </p:blipFill>
        <p:spPr>
          <a:xfrm>
            <a:off x="107504" y="3190949"/>
            <a:ext cx="3557588" cy="3500437"/>
          </a:xfrm>
        </p:spPr>
      </p:pic>
      <p:sp>
        <p:nvSpPr>
          <p:cNvPr id="2" name="Прямоугольник 1"/>
          <p:cNvSpPr/>
          <p:nvPr/>
        </p:nvSpPr>
        <p:spPr>
          <a:xfrm>
            <a:off x="5796136" y="4941168"/>
            <a:ext cx="33478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rgbClr val="008000"/>
                </a:solidFill>
                <a:latin typeface="Comic Sans MS" pitchFamily="66" charset="0"/>
              </a:rPr>
              <a:t>Выполнила  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воспитатель высшей квалификационной категории</a:t>
            </a:r>
            <a:endParaRPr lang="ru-RU" dirty="0">
              <a:solidFill>
                <a:srgbClr val="00800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МБДОУ </a:t>
            </a:r>
            <a:r>
              <a:rPr lang="ru-RU" dirty="0">
                <a:solidFill>
                  <a:srgbClr val="008000"/>
                </a:solidFill>
                <a:latin typeface="Comic Sans MS" pitchFamily="66" charset="0"/>
              </a:rPr>
              <a:t>« Д/С № 46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» </a:t>
            </a:r>
            <a:r>
              <a:rPr lang="ru-RU" dirty="0" err="1" smtClean="0">
                <a:solidFill>
                  <a:srgbClr val="008000"/>
                </a:solidFill>
                <a:latin typeface="Comic Sans MS" pitchFamily="66" charset="0"/>
              </a:rPr>
              <a:t>Халимуллина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008000"/>
                </a:solidFill>
                <a:latin typeface="Comic Sans MS" pitchFamily="66" charset="0"/>
              </a:rPr>
              <a:t>Н.А.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04664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Презентация </a:t>
            </a:r>
            <a:endParaRPr lang="ru-RU" sz="3200" dirty="0" smtClean="0">
              <a:solidFill>
                <a:srgbClr val="008000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по </a:t>
            </a:r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изготовлению цветка </a:t>
            </a:r>
          </a:p>
          <a:p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 в </a:t>
            </a:r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технике «</a:t>
            </a:r>
            <a:r>
              <a:rPr lang="ru-RU" sz="2000" dirty="0" err="1" smtClean="0">
                <a:solidFill>
                  <a:srgbClr val="008000"/>
                </a:solidFill>
                <a:latin typeface="Comic Sans MS" pitchFamily="66" charset="0"/>
              </a:rPr>
              <a:t>бумагопластика</a:t>
            </a:r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</a:rPr>
              <a:t>»</a:t>
            </a:r>
            <a:endParaRPr lang="ru-RU" sz="2000" dirty="0">
              <a:solidFill>
                <a:srgbClr val="008000"/>
              </a:solidFill>
              <a:latin typeface="Comic Sans MS" pitchFamily="66" charset="0"/>
            </a:endParaRPr>
          </a:p>
          <a:p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 с </a:t>
            </a:r>
            <a:r>
              <a:rPr lang="ru-RU" sz="20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детьми </a:t>
            </a:r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подготовительной группы</a:t>
            </a:r>
            <a:r>
              <a:rPr lang="ru-RU" sz="20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                                                         на </a:t>
            </a:r>
            <a:r>
              <a:rPr lang="ru-RU" sz="2000" dirty="0" smtClean="0">
                <a:solidFill>
                  <a:srgbClr val="008000"/>
                </a:solidFill>
                <a:latin typeface="Comic Sans MS" pitchFamily="66" charset="0"/>
                <a:cs typeface="Times New Roman" pitchFamily="18" charset="0"/>
              </a:rPr>
              <a:t>тему:</a:t>
            </a:r>
            <a:endParaRPr lang="ru-RU" sz="20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6021288"/>
            <a:ext cx="984565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err="1" smtClean="0">
                <a:solidFill>
                  <a:srgbClr val="008000"/>
                </a:solidFill>
                <a:latin typeface="Comic Sans MS" pitchFamily="66" charset="0"/>
              </a:rPr>
              <a:t>г.Сатка</a:t>
            </a: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2023 г.</a:t>
            </a:r>
            <a:endParaRPr lang="ru-RU" dirty="0">
              <a:solidFill>
                <a:srgbClr val="008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466653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omic Sans MS" pitchFamily="66" charset="0"/>
              </a:rPr>
              <a:t>	Из полоски </a:t>
            </a:r>
            <a:r>
              <a:rPr lang="ru-RU" sz="2800" dirty="0" smtClean="0">
                <a:latin typeface="Comic Sans MS" pitchFamily="66" charset="0"/>
              </a:rPr>
              <a:t>бумаги зелёного </a:t>
            </a:r>
            <a:r>
              <a:rPr lang="ru-RU" sz="2800" dirty="0">
                <a:latin typeface="Comic Sans MS" pitchFamily="66" charset="0"/>
              </a:rPr>
              <a:t>цвета скатываем трубочку-стебель. 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400" i="1" dirty="0" smtClean="0">
                <a:latin typeface="Comic Sans MS" pitchFamily="66" charset="0"/>
              </a:rPr>
              <a:t>Можно </a:t>
            </a:r>
            <a:r>
              <a:rPr lang="ru-RU" sz="2400" i="1" dirty="0" smtClean="0">
                <a:latin typeface="Comic Sans MS" pitchFamily="66" charset="0"/>
              </a:rPr>
              <a:t>использовать </a:t>
            </a:r>
            <a:r>
              <a:rPr lang="ru-RU" sz="2400" i="1" dirty="0" smtClean="0">
                <a:latin typeface="Comic Sans MS" pitchFamily="66" charset="0"/>
              </a:rPr>
              <a:t>трубочку для коктейля зелёного цвета или шпажку для шашлыка.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Листья </a:t>
            </a:r>
            <a:r>
              <a:rPr lang="ru-RU" sz="2800" dirty="0" smtClean="0">
                <a:latin typeface="Comic Sans MS" pitchFamily="66" charset="0"/>
              </a:rPr>
              <a:t>делаем </a:t>
            </a:r>
            <a:r>
              <a:rPr lang="ru-RU" sz="2800" dirty="0" smtClean="0">
                <a:latin typeface="Comic Sans MS" pitchFamily="66" charset="0"/>
              </a:rPr>
              <a:t>из зелёной полоски </a:t>
            </a:r>
            <a:r>
              <a:rPr lang="ru-RU" sz="2800" dirty="0" err="1" smtClean="0">
                <a:latin typeface="Comic Sans MS" pitchFamily="66" charset="0"/>
              </a:rPr>
              <a:t>флизелина</a:t>
            </a:r>
            <a:r>
              <a:rPr lang="ru-RU" sz="2800" dirty="0" smtClean="0">
                <a:latin typeface="Comic Sans MS" pitchFamily="66" charset="0"/>
              </a:rPr>
              <a:t> или </a:t>
            </a:r>
            <a:r>
              <a:rPr lang="ru-RU" sz="2800" dirty="0" err="1" smtClean="0">
                <a:latin typeface="Comic Sans MS" pitchFamily="66" charset="0"/>
              </a:rPr>
              <a:t>фатина</a:t>
            </a:r>
            <a:r>
              <a:rPr lang="ru-RU" sz="2800" dirty="0" smtClean="0">
                <a:latin typeface="Comic Sans MS" pitchFamily="66" charset="0"/>
              </a:rPr>
              <a:t> 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размером </a:t>
            </a:r>
            <a:r>
              <a:rPr lang="ru-RU" sz="2800" dirty="0" smtClean="0">
                <a:latin typeface="Comic Sans MS" pitchFamily="66" charset="0"/>
              </a:rPr>
              <a:t>15 см </a:t>
            </a:r>
            <a:r>
              <a:rPr lang="ru-RU" sz="2800" dirty="0">
                <a:latin typeface="Comic Sans MS" pitchFamily="66" charset="0"/>
              </a:rPr>
              <a:t>х 8 см и 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dirty="0" smtClean="0">
                <a:latin typeface="Comic Sans MS" pitchFamily="66" charset="0"/>
              </a:rPr>
              <a:t>завязываем её</a:t>
            </a:r>
            <a:r>
              <a:rPr lang="ru-RU" sz="2800" dirty="0"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узлом </a:t>
            </a:r>
            <a:r>
              <a:rPr lang="ru-RU" sz="2800" dirty="0" smtClean="0">
                <a:latin typeface="Comic Sans MS" pitchFamily="66" charset="0"/>
              </a:rPr>
              <a:t>на «стебле». </a:t>
            </a:r>
            <a:endParaRPr lang="ru-RU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51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halimullina-satka-ds046.educhel.ru/uploads/23400/23368/section/646882/veernye_cvety_dlya_devochek_2_gruppa.JPG?157218685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t="16079" r="4433"/>
          <a:stretch/>
        </p:blipFill>
        <p:spPr bwMode="auto">
          <a:xfrm>
            <a:off x="179512" y="404664"/>
            <a:ext cx="8815387" cy="599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431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Интернет-источник</a:t>
            </a:r>
            <a:r>
              <a:rPr lang="ru-RU" dirty="0" smtClean="0">
                <a:latin typeface="Comic Sans MS" pitchFamily="66" charset="0"/>
              </a:rPr>
              <a:t>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 pitchFamily="66" charset="0"/>
              </a:rPr>
              <a:t>https</a:t>
            </a:r>
            <a:r>
              <a:rPr lang="en-US" dirty="0">
                <a:latin typeface="Comic Sans MS" pitchFamily="66" charset="0"/>
              </a:rPr>
              <a:t>://tratatuk.ru/materialy/podelki-iz-bumagi/tsvety-iz-bumagi-garmoshkoj.html</a:t>
            </a:r>
            <a:endParaRPr lang="ru-RU" dirty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>
                <a:latin typeface="Comic Sans MS" pitchFamily="66" charset="0"/>
              </a:rPr>
              <a:t>http://ped-kopilka.ru/blogs/elena-yurevna-rasadina/cvety-iz-bumagi-slozhenoi-garmoshkoi-master-klas-s-poshagovym-foto.html</a:t>
            </a:r>
          </a:p>
          <a:p>
            <a:pPr marL="0" indent="0">
              <a:buNone/>
            </a:pPr>
            <a:endParaRPr lang="ru-RU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25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16632"/>
            <a:ext cx="86329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D60093"/>
                </a:solidFill>
                <a:latin typeface="Comic Sans MS" pitchFamily="66" charset="0"/>
              </a:rPr>
              <a:t>Бумагопластика</a:t>
            </a:r>
            <a:r>
              <a:rPr lang="ru-RU" sz="3200" dirty="0" smtClean="0">
                <a:solidFill>
                  <a:srgbClr val="008000"/>
                </a:solidFill>
                <a:latin typeface="Comic Sans MS" pitchFamily="66" charset="0"/>
              </a:rPr>
              <a:t> — </a:t>
            </a:r>
            <a:r>
              <a:rPr lang="ru-RU" sz="3200" dirty="0">
                <a:solidFill>
                  <a:srgbClr val="008000"/>
                </a:solidFill>
                <a:latin typeface="Comic Sans MS" pitchFamily="66" charset="0"/>
              </a:rPr>
              <a:t>это искусство создания образов птиц, животных или растений из обыкновенного листа бумаги.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5445224"/>
            <a:ext cx="7643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8000"/>
                </a:solidFill>
                <a:latin typeface="Comic Sans MS" pitchFamily="66" charset="0"/>
              </a:rPr>
              <a:t>С помощью </a:t>
            </a:r>
            <a:r>
              <a:rPr lang="ru-RU" sz="2400" dirty="0" err="1" smtClean="0">
                <a:solidFill>
                  <a:srgbClr val="008000"/>
                </a:solidFill>
                <a:latin typeface="Comic Sans MS" pitchFamily="66" charset="0"/>
              </a:rPr>
              <a:t>бумагопластики</a:t>
            </a:r>
            <a:r>
              <a:rPr lang="ru-RU" sz="2400" dirty="0" smtClean="0">
                <a:solidFill>
                  <a:srgbClr val="008000"/>
                </a:solidFill>
                <a:latin typeface="Comic Sans MS" pitchFamily="66" charset="0"/>
              </a:rPr>
              <a:t>, </a:t>
            </a:r>
            <a:r>
              <a:rPr lang="ru-RU" sz="2400" dirty="0" smtClean="0">
                <a:solidFill>
                  <a:srgbClr val="008000"/>
                </a:solidFill>
                <a:latin typeface="Comic Sans MS" pitchFamily="66" charset="0"/>
              </a:rPr>
              <a:t>у детей развивается мелкая моторика, фантазия и проявляются </a:t>
            </a:r>
          </a:p>
          <a:p>
            <a:pPr algn="ctr"/>
            <a:r>
              <a:rPr lang="ru-RU" sz="2400" dirty="0" smtClean="0">
                <a:solidFill>
                  <a:srgbClr val="008000"/>
                </a:solidFill>
                <a:latin typeface="Comic Sans MS" pitchFamily="66" charset="0"/>
              </a:rPr>
              <a:t>творческие </a:t>
            </a:r>
            <a:r>
              <a:rPr lang="ru-RU" sz="2400" dirty="0">
                <a:solidFill>
                  <a:srgbClr val="008000"/>
                </a:solidFill>
                <a:latin typeface="Comic Sans MS" pitchFamily="66" charset="0"/>
              </a:rPr>
              <a:t>способности.</a:t>
            </a:r>
          </a:p>
        </p:txBody>
      </p:sp>
      <p:pic>
        <p:nvPicPr>
          <p:cNvPr id="1026" name="Picture 2" descr="https://i.ytimg.com/vi/Wo8-pC0vpME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5" t="3935" r="21581" b="9315"/>
          <a:stretch/>
        </p:blipFill>
        <p:spPr bwMode="auto">
          <a:xfrm>
            <a:off x="2674983" y="2204864"/>
            <a:ext cx="306101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voimi-rukami-club.ru/upload/image/konkurs_vesna_2016/6a2b7248ce78c821848f83b58cc430d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" t="4741" r="5247" b="7224"/>
          <a:stretch/>
        </p:blipFill>
        <p:spPr bwMode="auto">
          <a:xfrm rot="685257">
            <a:off x="6157828" y="2079831"/>
            <a:ext cx="2573712" cy="325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g1.liveinternet.ru/images/attach/c/3/76/108/76108279_large_3936983_IMG_157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9" t="6891" r="22022" b="2439"/>
          <a:stretch/>
        </p:blipFill>
        <p:spPr bwMode="auto">
          <a:xfrm rot="20756834">
            <a:off x="510916" y="1788850"/>
            <a:ext cx="1737617" cy="363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623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964"/>
            <a:ext cx="6624736" cy="1896868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700" b="1" dirty="0" smtClean="0">
                <a:latin typeface="Comic Sans MS" pitchFamily="66" charset="0"/>
              </a:rPr>
              <a:t>Для работы понадобятся материалы:</a:t>
            </a:r>
            <a:br>
              <a:rPr lang="ru-RU" sz="2700" b="1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Цветная </a:t>
            </a:r>
            <a:r>
              <a:rPr lang="ru-RU" sz="2700" dirty="0" smtClean="0">
                <a:latin typeface="Comic Sans MS" pitchFamily="66" charset="0"/>
              </a:rPr>
              <a:t>бумага</a:t>
            </a:r>
            <a:r>
              <a:rPr lang="ru-RU" sz="2700" dirty="0" smtClean="0">
                <a:latin typeface="Comic Sans MS" pitchFamily="66" charset="0"/>
              </a:rPr>
              <a:t/>
            </a:r>
            <a:br>
              <a:rPr lang="ru-RU" sz="27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Цветной </a:t>
            </a:r>
            <a:r>
              <a:rPr lang="ru-RU" sz="2700" dirty="0" smtClean="0">
                <a:latin typeface="Comic Sans MS" pitchFamily="66" charset="0"/>
              </a:rPr>
              <a:t>картон</a:t>
            </a:r>
            <a:r>
              <a:rPr lang="ru-RU" sz="2700" dirty="0" smtClean="0">
                <a:latin typeface="Comic Sans MS" pitchFamily="66" charset="0"/>
              </a:rPr>
              <a:t/>
            </a:r>
            <a:br>
              <a:rPr lang="ru-RU" sz="27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Клей-карандаш</a:t>
            </a:r>
            <a:r>
              <a:rPr lang="ru-RU" sz="2700" dirty="0" smtClean="0">
                <a:latin typeface="Comic Sans MS" pitchFamily="66" charset="0"/>
              </a:rPr>
              <a:t/>
            </a:r>
            <a:br>
              <a:rPr lang="ru-RU" sz="2700" dirty="0" smtClean="0">
                <a:latin typeface="Comic Sans MS" pitchFamily="66" charset="0"/>
              </a:rPr>
            </a:br>
            <a:r>
              <a:rPr lang="ru-RU" sz="2700" dirty="0" smtClean="0">
                <a:latin typeface="Comic Sans MS" pitchFamily="66" charset="0"/>
              </a:rPr>
              <a:t>Ножницы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cveti-iz-bumagi-garmoshkoy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3" y="1844824"/>
            <a:ext cx="7200800" cy="50189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169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omic Sans MS" pitchFamily="66" charset="0"/>
              </a:rPr>
              <a:t>	Складываем лист 2 раза пополам (</a:t>
            </a:r>
            <a:r>
              <a:rPr lang="ru-RU" sz="2400" i="1" dirty="0">
                <a:latin typeface="Comic Sans MS" pitchFamily="66" charset="0"/>
              </a:rPr>
              <a:t>вдоль</a:t>
            </a:r>
            <a:r>
              <a:rPr lang="ru-RU" sz="2400" dirty="0">
                <a:latin typeface="Comic Sans MS" pitchFamily="66" charset="0"/>
              </a:rPr>
              <a:t>) и разрезаем на 4 полосы по сгибам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Содержимое 3" descr="cveti-iz-bumagi-garmoshkoy3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67" t="18125" r="11282" b="55558"/>
          <a:stretch/>
        </p:blipFill>
        <p:spPr>
          <a:xfrm>
            <a:off x="1923644" y="2780928"/>
            <a:ext cx="5312652" cy="1258260"/>
          </a:xfrm>
        </p:spPr>
      </p:pic>
      <p:pic>
        <p:nvPicPr>
          <p:cNvPr id="5" name="Содержимое 3" descr="cveti-iz-bumagi-garmoshkoy3.jpg"/>
          <p:cNvPicPr>
            <a:picLocks noChangeAspect="1"/>
          </p:cNvPicPr>
          <p:nvPr/>
        </p:nvPicPr>
        <p:blipFill rotWithShape="1">
          <a:blip r:embed="rId2"/>
          <a:srcRect l="13267" t="18125" r="11282" b="55558"/>
          <a:stretch/>
        </p:blipFill>
        <p:spPr>
          <a:xfrm>
            <a:off x="1923644" y="4149080"/>
            <a:ext cx="5321528" cy="1260362"/>
          </a:xfrm>
          <a:prstGeom prst="rect">
            <a:avLst/>
          </a:prstGeom>
        </p:spPr>
      </p:pic>
      <p:pic>
        <p:nvPicPr>
          <p:cNvPr id="6" name="Содержимое 3" descr="cveti-iz-bumagi-garmoshkoy3.jpg"/>
          <p:cNvPicPr>
            <a:picLocks noChangeAspect="1"/>
          </p:cNvPicPr>
          <p:nvPr/>
        </p:nvPicPr>
        <p:blipFill rotWithShape="1">
          <a:blip r:embed="rId2"/>
          <a:srcRect l="13267" t="18125" r="11282" b="55558"/>
          <a:stretch/>
        </p:blipFill>
        <p:spPr>
          <a:xfrm>
            <a:off x="1923644" y="1412776"/>
            <a:ext cx="5312652" cy="125826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526" y="5517232"/>
            <a:ext cx="5322887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latin typeface="Comic Sans MS" pitchFamily="66" charset="0"/>
              </a:rPr>
              <a:t>	Складываем </a:t>
            </a:r>
            <a:r>
              <a:rPr lang="ru-RU" sz="1800" dirty="0" smtClean="0">
                <a:latin typeface="Comic Sans MS" pitchFamily="66" charset="0"/>
              </a:rPr>
              <a:t>полосы «гармошкой</a:t>
            </a:r>
            <a:r>
              <a:rPr lang="ru-RU" sz="1800" dirty="0">
                <a:latin typeface="Comic Sans MS" pitchFamily="66" charset="0"/>
              </a:rPr>
              <a:t>», хорошо проглаживая </a:t>
            </a:r>
            <a:r>
              <a:rPr lang="ru-RU" sz="1800" dirty="0" smtClean="0">
                <a:latin typeface="Comic Sans MS" pitchFamily="66" charset="0"/>
              </a:rPr>
              <a:t>сгибы.</a:t>
            </a:r>
            <a:br>
              <a:rPr lang="ru-RU" sz="1800" dirty="0" smtClean="0">
                <a:latin typeface="Comic Sans MS" pitchFamily="66" charset="0"/>
              </a:rPr>
            </a:br>
            <a:r>
              <a:rPr lang="ru-RU" sz="1800" dirty="0" smtClean="0">
                <a:latin typeface="Comic Sans MS" pitchFamily="66" charset="0"/>
              </a:rPr>
              <a:t>Ширина </a:t>
            </a:r>
            <a:r>
              <a:rPr lang="ru-RU" sz="1800" dirty="0" smtClean="0">
                <a:latin typeface="Comic Sans MS" pitchFamily="66" charset="0"/>
              </a:rPr>
              <a:t>складки </a:t>
            </a:r>
            <a:r>
              <a:rPr lang="ru-RU" sz="1800" dirty="0" smtClean="0">
                <a:latin typeface="Comic Sans MS" pitchFamily="66" charset="0"/>
              </a:rPr>
              <a:t>примерно 1 см.</a:t>
            </a:r>
            <a:endParaRPr lang="ru-RU" sz="1800" dirty="0">
              <a:latin typeface="Comic Sans MS" pitchFamily="66" charset="0"/>
            </a:endParaRPr>
          </a:p>
        </p:txBody>
      </p:sp>
      <p:pic>
        <p:nvPicPr>
          <p:cNvPr id="5" name="Содержимое 3" descr="cveti-iz-bumagi-garmoshkoy4.jpg"/>
          <p:cNvPicPr>
            <a:picLocks noChangeAspect="1"/>
          </p:cNvPicPr>
          <p:nvPr/>
        </p:nvPicPr>
        <p:blipFill rotWithShape="1">
          <a:blip r:embed="rId2"/>
          <a:srcRect l="54724" t="10219" r="15747" b="10534"/>
          <a:stretch/>
        </p:blipFill>
        <p:spPr>
          <a:xfrm>
            <a:off x="2411760" y="2348880"/>
            <a:ext cx="2121658" cy="3234134"/>
          </a:xfrm>
          <a:prstGeom prst="rect">
            <a:avLst/>
          </a:prstGeom>
        </p:spPr>
      </p:pic>
      <p:pic>
        <p:nvPicPr>
          <p:cNvPr id="6" name="Содержимое 3" descr="cveti-iz-bumagi-garmoshkoy4.jpg"/>
          <p:cNvPicPr>
            <a:picLocks noChangeAspect="1"/>
          </p:cNvPicPr>
          <p:nvPr/>
        </p:nvPicPr>
        <p:blipFill rotWithShape="1">
          <a:blip r:embed="rId2"/>
          <a:srcRect l="54724" t="10219" r="15747" b="10534"/>
          <a:stretch/>
        </p:blipFill>
        <p:spPr>
          <a:xfrm>
            <a:off x="4653876" y="2348880"/>
            <a:ext cx="2121658" cy="3234134"/>
          </a:xfrm>
          <a:prstGeom prst="rect">
            <a:avLst/>
          </a:prstGeom>
        </p:spPr>
      </p:pic>
      <p:pic>
        <p:nvPicPr>
          <p:cNvPr id="7" name="Содержимое 3" descr="cveti-iz-bumagi-garmoshkoy4.jpg"/>
          <p:cNvPicPr>
            <a:picLocks noChangeAspect="1"/>
          </p:cNvPicPr>
          <p:nvPr/>
        </p:nvPicPr>
        <p:blipFill rotWithShape="1">
          <a:blip r:embed="rId2"/>
          <a:srcRect l="54724" t="10219" r="15747" b="10534"/>
          <a:stretch/>
        </p:blipFill>
        <p:spPr>
          <a:xfrm>
            <a:off x="6876256" y="2349309"/>
            <a:ext cx="2123763" cy="32373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3" y="2349309"/>
            <a:ext cx="2120900" cy="323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Склеиваем </a:t>
            </a:r>
            <a:r>
              <a:rPr lang="ru-RU" sz="2400" dirty="0" smtClean="0">
                <a:latin typeface="Comic Sans MS" pitchFamily="66" charset="0"/>
              </a:rPr>
              <a:t>их вместе, чтобы сделать длинную деталь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5" name="Содержимое 3" descr="cveti-iz-bumagi-garmoshkoy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789322"/>
            <a:ext cx="8229600" cy="41477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Заверните ее кончики внутрь и склейте. </a:t>
            </a: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Получится вот </a:t>
            </a:r>
            <a:r>
              <a:rPr lang="ru-RU" sz="2400" dirty="0" smtClean="0">
                <a:latin typeface="Comic Sans MS" pitchFamily="66" charset="0"/>
              </a:rPr>
              <a:t>такое </a:t>
            </a:r>
            <a:r>
              <a:rPr lang="ru-RU" sz="2400" dirty="0" smtClean="0">
                <a:latin typeface="Comic Sans MS" pitchFamily="66" charset="0"/>
              </a:rPr>
              <a:t>кольцо.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Содержимое 3" descr="cveti-iz-bumagi-garmoshkoy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241376"/>
            <a:ext cx="8484326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>
                <a:latin typeface="Comic Sans MS" pitchFamily="66" charset="0"/>
              </a:rPr>
              <a:t>Расправляем нашу </a:t>
            </a:r>
            <a:r>
              <a:rPr lang="ru-RU" sz="2400" dirty="0" smtClean="0">
                <a:latin typeface="Comic Sans MS" pitchFamily="66" charset="0"/>
              </a:rPr>
              <a:t>гармошку, придавливаем </a:t>
            </a:r>
            <a:r>
              <a:rPr lang="ru-RU" sz="2400" dirty="0" smtClean="0">
                <a:latin typeface="Comic Sans MS" pitchFamily="66" charset="0"/>
              </a:rPr>
              <a:t>сверху </a:t>
            </a:r>
            <a:r>
              <a:rPr lang="ru-RU" sz="2400" dirty="0" smtClean="0">
                <a:latin typeface="Comic Sans MS" pitchFamily="66" charset="0"/>
              </a:rPr>
              <a:t>края, направляя </a:t>
            </a:r>
            <a:r>
              <a:rPr lang="ru-RU" sz="2400" dirty="0" smtClean="0">
                <a:latin typeface="Comic Sans MS" pitchFamily="66" charset="0"/>
              </a:rPr>
              <a:t>их в </a:t>
            </a:r>
            <a:r>
              <a:rPr lang="ru-RU" sz="2400" dirty="0" smtClean="0">
                <a:latin typeface="Comic Sans MS" pitchFamily="66" charset="0"/>
              </a:rPr>
              <a:t>середину</a:t>
            </a:r>
            <a:r>
              <a:rPr lang="ru-RU" sz="1600" dirty="0" smtClean="0"/>
              <a:t> </a:t>
            </a:r>
            <a:r>
              <a:rPr lang="ru-RU" sz="2200" dirty="0" smtClean="0">
                <a:latin typeface="Comic Sans MS" pitchFamily="66" charset="0"/>
              </a:rPr>
              <a:t>и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400" dirty="0" smtClean="0">
                <a:latin typeface="Comic Sans MS" pitchFamily="66" charset="0"/>
              </a:rPr>
              <a:t>соединяя </a:t>
            </a:r>
            <a:r>
              <a:rPr lang="ru-RU" sz="2400" dirty="0">
                <a:latin typeface="Comic Sans MS" pitchFamily="66" charset="0"/>
              </a:rPr>
              <a:t>концы гармошки </a:t>
            </a:r>
            <a:r>
              <a:rPr lang="ru-RU" sz="2400" dirty="0" smtClean="0">
                <a:latin typeface="Comic Sans MS" pitchFamily="66" charset="0"/>
              </a:rPr>
              <a:t>в центре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Содержимое 3" descr="cveti-iz-bumagi-garmoshkoy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341323"/>
            <a:ext cx="7704856" cy="55166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Comic Sans MS" pitchFamily="66" charset="0"/>
              </a:rPr>
              <a:t>Из картона жёлтого цвета вырезаем 2 круга диаметром 3 см и наклеиваем </a:t>
            </a:r>
            <a:r>
              <a:rPr lang="ru-RU" sz="2400" dirty="0" smtClean="0">
                <a:latin typeface="Comic Sans MS" pitchFamily="66" charset="0"/>
              </a:rPr>
              <a:t>их 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посередине </a:t>
            </a:r>
            <a:r>
              <a:rPr lang="ru-RU" sz="2400" dirty="0">
                <a:latin typeface="Comic Sans MS" pitchFamily="66" charset="0"/>
              </a:rPr>
              <a:t>с двух сторон.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4" name="Содержимое 3" descr="cveti-iz-bumagi-garmoshkoy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1124744"/>
            <a:ext cx="7776864" cy="5529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121</Words>
  <Application>Microsoft Office PowerPoint</Application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«Цветок из бумаги гармошкой   для любимой мамы»</vt:lpstr>
      <vt:lpstr>Презентация PowerPoint</vt:lpstr>
      <vt:lpstr> Для работы понадобятся материалы: Цветная бумага Цветной картон Клей-карандаш Ножницы </vt:lpstr>
      <vt:lpstr> Складываем лист 2 раза пополам (вдоль) и разрезаем на 4 полосы по сгибам </vt:lpstr>
      <vt:lpstr> Складываем полосы «гармошкой», хорошо проглаживая сгибы. Ширина складки примерно 1 см.</vt:lpstr>
      <vt:lpstr>Склеиваем их вместе, чтобы сделать длинную деталь.</vt:lpstr>
      <vt:lpstr>Заверните ее кончики внутрь и склейте.  Получится вот такое кольцо.</vt:lpstr>
      <vt:lpstr>Расправляем нашу гармошку, придавливаем сверху края, направляя их в середину и  соединяя концы гармошки в центре</vt:lpstr>
      <vt:lpstr>Из картона жёлтого цвета вырезаем 2 круга диаметром 3 см и наклеиваем их  посередине с двух сторон.</vt:lpstr>
      <vt:lpstr> Из полоски бумаги зелёного цвета скатываем трубочку-стебель.  Можно использовать трубочку для коктейля зелёного цвета или шпажку для шашлыка.  Листья делаем из зелёной полоски флизелина или фатина  размером 15 см х 8 см и  завязываем её узлом на «стебле». </vt:lpstr>
      <vt:lpstr>Презентация PowerPoint</vt:lpstr>
      <vt:lpstr>Интернет-источник: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 из бумаги гармошкой</dc:title>
  <dc:creator>lenovo</dc:creator>
  <cp:lastModifiedBy>e2e4da@ya.ru</cp:lastModifiedBy>
  <cp:revision>18</cp:revision>
  <dcterms:created xsi:type="dcterms:W3CDTF">2018-10-21T14:31:04Z</dcterms:created>
  <dcterms:modified xsi:type="dcterms:W3CDTF">2023-02-06T14:38:28Z</dcterms:modified>
</cp:coreProperties>
</file>