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79" r:id="rId4"/>
    <p:sldId id="271" r:id="rId5"/>
    <p:sldId id="281" r:id="rId6"/>
    <p:sldId id="274" r:id="rId7"/>
    <p:sldId id="280" r:id="rId8"/>
    <p:sldId id="257" r:id="rId9"/>
    <p:sldId id="259" r:id="rId10"/>
    <p:sldId id="260" r:id="rId11"/>
    <p:sldId id="282" r:id="rId12"/>
    <p:sldId id="299" r:id="rId13"/>
    <p:sldId id="300" r:id="rId14"/>
    <p:sldId id="285" r:id="rId15"/>
    <p:sldId id="284" r:id="rId16"/>
    <p:sldId id="261" r:id="rId17"/>
    <p:sldId id="289" r:id="rId18"/>
    <p:sldId id="291" r:id="rId19"/>
    <p:sldId id="293" r:id="rId20"/>
    <p:sldId id="295" r:id="rId21"/>
    <p:sldId id="294" r:id="rId22"/>
    <p:sldId id="292" r:id="rId23"/>
    <p:sldId id="297" r:id="rId24"/>
    <p:sldId id="301" r:id="rId25"/>
    <p:sldId id="296" r:id="rId26"/>
    <p:sldId id="302" r:id="rId27"/>
    <p:sldId id="268" r:id="rId28"/>
    <p:sldId id="290" r:id="rId29"/>
    <p:sldId id="298" r:id="rId30"/>
    <p:sldId id="286" r:id="rId31"/>
    <p:sldId id="288" r:id="rId32"/>
    <p:sldId id="287" r:id="rId33"/>
    <p:sldId id="269" r:id="rId34"/>
    <p:sldId id="267" r:id="rId35"/>
    <p:sldId id="275" r:id="rId36"/>
    <p:sldId id="266" r:id="rId37"/>
    <p:sldId id="277" r:id="rId38"/>
    <p:sldId id="278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3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0CB8F-FCD4-4F6E-836E-90831B08A67F}" type="datetimeFigureOut">
              <a:rPr lang="ru-RU"/>
              <a:pPr>
                <a:defRPr/>
              </a:pPr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32384-D12A-4046-BFE6-95C9B0B26D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0AEA9-E558-4571-A54A-16E73F4F5CF5}" type="datetimeFigureOut">
              <a:rPr lang="ru-RU"/>
              <a:pPr>
                <a:defRPr/>
              </a:pPr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DF46A-67B9-4D83-BC8B-AB9E5E3EE9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5F3A2-C686-4A0F-830D-5B6594FF2AF5}" type="datetimeFigureOut">
              <a:rPr lang="ru-RU"/>
              <a:pPr>
                <a:defRPr/>
              </a:pPr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BBD62-0FA8-482D-BD49-628B3FD5A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676CE-84DB-47C4-B4D5-38181DA92FCE}" type="datetimeFigureOut">
              <a:rPr lang="ru-RU"/>
              <a:pPr>
                <a:defRPr/>
              </a:pPr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9D0BF-06D2-42A6-9D1A-13EDF12E1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96600-6336-47D1-B38D-56EC2A66F75F}" type="datetimeFigureOut">
              <a:rPr lang="ru-RU"/>
              <a:pPr>
                <a:defRPr/>
              </a:pPr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13246-6D18-437B-8F38-DDF257FEA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8A08-B4AB-4633-96A2-2A42AFB4C91E}" type="datetimeFigureOut">
              <a:rPr lang="ru-RU"/>
              <a:pPr>
                <a:defRPr/>
              </a:pPr>
              <a:t>26.01.2024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7256C-25A3-43D0-946B-A20721E2B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83314-CDD2-4F8B-B8B5-BED48218397D}" type="datetimeFigureOut">
              <a:rPr lang="ru-RU"/>
              <a:pPr>
                <a:defRPr/>
              </a:pPr>
              <a:t>26.01.2024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EE092-BDA5-4B0E-B6F6-9218144711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C8ECC-97DF-46EF-9CBD-90EDE64A4EF4}" type="datetimeFigureOut">
              <a:rPr lang="ru-RU"/>
              <a:pPr>
                <a:defRPr/>
              </a:pPr>
              <a:t>26.01.2024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94C8A-29FE-4E7D-877A-363CDD738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C6214-BA13-4241-BE09-D75F9FD5BA48}" type="datetimeFigureOut">
              <a:rPr lang="ru-RU"/>
              <a:pPr>
                <a:defRPr/>
              </a:pPr>
              <a:t>26.01.2024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D6350-9D71-45E1-9464-F5CD451CF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07BDD-7B47-49F0-80AC-928FFAC2E620}" type="datetimeFigureOut">
              <a:rPr lang="ru-RU"/>
              <a:pPr>
                <a:defRPr/>
              </a:pPr>
              <a:t>26.01.2024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BBB76-4272-4B23-A440-8665660D65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355CA-820D-4BE7-B0FB-4B99C2724E28}" type="datetimeFigureOut">
              <a:rPr lang="ru-RU"/>
              <a:pPr>
                <a:defRPr/>
              </a:pPr>
              <a:t>26.01.2024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72115-85E9-48B7-B29B-737ADA9B6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9956B5E-E624-4E45-AE31-EDFF23D4BE42}" type="datetimeFigureOut">
              <a:rPr lang="ru-RU"/>
              <a:pPr>
                <a:defRPr/>
              </a:pPr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7C5421-216D-49C4-8816-60E6E5C9B0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%20%20%20%20&#8470;7.docx" TargetMode="External"/><Relationship Id="rId3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%20%20%20&#8470;2.docx" TargetMode="External"/><Relationship Id="rId7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%20%20%20%20&#8470;6.docx" TargetMode="External"/><Relationship Id="rId2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%20%20&#8470;1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%20%20%20%20&#8470;5.docx" TargetMode="External"/><Relationship Id="rId11" Type="http://schemas.openxmlformats.org/officeDocument/2006/relationships/image" Target="../media/image21.jpeg"/><Relationship Id="rId5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%20%20%20%20&#8470;4.docx" TargetMode="External"/><Relationship Id="rId10" Type="http://schemas.openxmlformats.org/officeDocument/2006/relationships/image" Target="../media/image20.jpeg"/><Relationship Id="rId4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%20%20%20&#8470;3.docx" TargetMode="External"/><Relationship Id="rId9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%20%20%20%20&#8470;8.docx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%20&#8470;13.docx" TargetMode="External"/><Relationship Id="rId3" Type="http://schemas.openxmlformats.org/officeDocument/2006/relationships/image" Target="../media/image23.jpeg"/><Relationship Id="rId7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&#8470;12.docx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%20&#8470;11.docx" TargetMode="External"/><Relationship Id="rId5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%20%20&#8470;10.docx" TargetMode="External"/><Relationship Id="rId4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&#8470;9.docx" TargetMode="External"/><Relationship Id="rId9" Type="http://schemas.openxmlformats.org/officeDocument/2006/relationships/hyperlink" Target="&#1055;&#1088;&#1080;&#1083;&#1086;&#1078;&#1077;&#1085;&#1080;&#1103;%20&#1082;%20&#1087;&#1088;&#1080;&#1079;&#1077;&#1085;&#1090;&#1072;&#1094;&#1080;&#1080;/&#1055;&#1088;&#1080;&#1083;&#1086;&#1078;&#1077;&#1085;&#1080;&#1077;%20&#8470;14.doc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«Глазовская основная  общеобразовательная школа»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д. Глазово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Сухиничского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района  Калужской области.</a:t>
            </a:r>
          </a:p>
        </p:txBody>
      </p:sp>
      <p:sp>
        <p:nvSpPr>
          <p:cNvPr id="13314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altLang="zh-CN" sz="2800" b="1" i="1" dirty="0" smtClean="0">
                <a:cs typeface="宋体"/>
              </a:rPr>
              <a:t/>
            </a:r>
            <a:br>
              <a:rPr lang="ru-RU" altLang="zh-CN" sz="2800" b="1" i="1" dirty="0" smtClean="0">
                <a:cs typeface="宋体"/>
              </a:rPr>
            </a:br>
            <a:endParaRPr lang="ru-RU" altLang="zh-CN" sz="2800" b="1" i="1" dirty="0" smtClean="0">
              <a:cs typeface="宋体"/>
            </a:endParaRPr>
          </a:p>
          <a:p>
            <a:pPr algn="ctr" eaLnBrk="1" hangingPunct="1">
              <a:buFont typeface="Arial" charset="0"/>
              <a:buNone/>
            </a:pPr>
            <a:endParaRPr lang="ru-RU" altLang="zh-CN" sz="2800" b="1" i="1" dirty="0" smtClean="0">
              <a:cs typeface="宋体"/>
            </a:endParaRPr>
          </a:p>
          <a:p>
            <a:pPr algn="ctr" eaLnBrk="1" hangingPunct="1">
              <a:buFont typeface="Arial" charset="0"/>
              <a:buNone/>
            </a:pPr>
            <a:endParaRPr lang="ru-RU" altLang="zh-CN" sz="2400" b="1" i="1" dirty="0" smtClean="0">
              <a:cs typeface="宋体"/>
            </a:endParaRPr>
          </a:p>
          <a:p>
            <a:pPr algn="ctr" eaLnBrk="1" hangingPunct="1">
              <a:buFont typeface="Arial" charset="0"/>
              <a:buNone/>
            </a:pPr>
            <a:endParaRPr lang="ru-RU" altLang="zh-CN" sz="2400" b="1" i="1" dirty="0" smtClean="0">
              <a:cs typeface="宋体"/>
            </a:endParaRPr>
          </a:p>
          <a:p>
            <a:pPr algn="ctr" eaLnBrk="1" hangingPunct="1">
              <a:buFont typeface="Arial" charset="0"/>
              <a:buNone/>
            </a:pPr>
            <a:endParaRPr lang="ru-RU" altLang="zh-CN" sz="2400" b="1" i="1" dirty="0" smtClean="0">
              <a:cs typeface="宋体"/>
            </a:endParaRPr>
          </a:p>
          <a:p>
            <a:pPr marL="0" indent="0" algn="ctr">
              <a:buNone/>
            </a:pPr>
            <a:r>
              <a:rPr lang="ru-RU" altLang="zh-CN" sz="2000" b="1" i="1" dirty="0" smtClean="0">
                <a:cs typeface="宋体"/>
              </a:rPr>
              <a:t>   </a:t>
            </a:r>
            <a:r>
              <a:rPr lang="ru-RU" altLang="zh-CN" sz="28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Формирование математической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грамотности</a:t>
            </a:r>
          </a:p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уроках математики</a:t>
            </a:r>
            <a:r>
              <a:rPr lang="ru-RU" altLang="zh-CN" sz="28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en-US" altLang="zh-CN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altLang="zh-CN" sz="1800" b="1" dirty="0" smtClean="0">
                <a:latin typeface="Times New Roman" pitchFamily="18" charset="0"/>
                <a:cs typeface="Times New Roman" pitchFamily="18" charset="0"/>
              </a:rPr>
              <a:t>Борисова Н.А.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zh-CN" sz="1800" b="1" dirty="0" smtClean="0">
                <a:latin typeface="Times New Roman" pitchFamily="18" charset="0"/>
                <a:cs typeface="Times New Roman" pitchFamily="18" charset="0"/>
              </a:rPr>
              <a:t>учитель математики</a:t>
            </a:r>
            <a:endParaRPr lang="en-US" altLang="zh-CN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en-US" altLang="zh-CN" sz="1400" b="1" dirty="0" smtClean="0">
              <a:cs typeface="宋体"/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zh-CN" sz="1400" b="1" dirty="0" smtClean="0">
                <a:cs typeface="宋体"/>
              </a:rPr>
              <a:t>20</a:t>
            </a:r>
            <a:r>
              <a:rPr lang="ru-RU" altLang="zh-CN" sz="1400" b="1" dirty="0" smtClean="0">
                <a:cs typeface="宋体"/>
              </a:rPr>
              <a:t>24год</a:t>
            </a:r>
          </a:p>
          <a:p>
            <a:pPr algn="r" eaLnBrk="1" hangingPunct="1">
              <a:buFont typeface="Arial" charset="0"/>
              <a:buNone/>
            </a:pPr>
            <a:r>
              <a:rPr lang="ru-RU" altLang="zh-CN" sz="1400" b="1" dirty="0" smtClean="0">
                <a:cs typeface="宋体"/>
              </a:rPr>
              <a:t> </a:t>
            </a:r>
            <a:endParaRPr lang="ru-RU" sz="1400" b="1" dirty="0" smtClean="0">
              <a:ea typeface="宋体"/>
              <a:cs typeface="宋体"/>
            </a:endParaRPr>
          </a:p>
        </p:txBody>
      </p:sp>
      <p:pic>
        <p:nvPicPr>
          <p:cNvPr id="1026" name="Picture 2" descr="C:\Users\User\AppData\Local\Temp\Rar$DRa32036.11661\IMG_20210313_133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839" y="1340768"/>
            <a:ext cx="2124237" cy="283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404664"/>
            <a:ext cx="8229600" cy="864096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Групповая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индивидуальная работа</a:t>
            </a: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b="1" u="sng" dirty="0" smtClean="0">
              <a:solidFill>
                <a:srgbClr val="C00000"/>
              </a:solidFill>
            </a:endParaRPr>
          </a:p>
        </p:txBody>
      </p:sp>
      <p:pic>
        <p:nvPicPr>
          <p:cNvPr id="19459" name="Picture 4" descr="P10800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4208" y="1052736"/>
            <a:ext cx="2448272" cy="226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 descr="C:\DOCUME~1\Oleg\LOCALS~1\Temp\Rar$DRa2712.994\IMG_20231218_092451.jpg"/>
          <p:cNvPicPr>
            <a:picLocks noGrp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39017"/>
            <a:ext cx="2566186" cy="212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~1\Oleg\LOCALS~1\Temp\Rar$DRa264.4199\IMG_20231108_0924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37112"/>
            <a:ext cx="3531667" cy="1945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~1\Oleg\LOCALS~1\Temp\Rar$DRa264.8464\IMG_20231108_1107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74421"/>
            <a:ext cx="3240360" cy="250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7" r="5357" b="17363"/>
          <a:stretch>
            <a:fillRect/>
          </a:stretch>
        </p:blipFill>
        <p:spPr bwMode="auto">
          <a:xfrm>
            <a:off x="899592" y="3429000"/>
            <a:ext cx="2016224" cy="2680890"/>
          </a:xfrm>
          <a:prstGeom prst="rect">
            <a:avLst/>
          </a:prstGeom>
          <a:noFill/>
          <a:ln w="88920">
            <a:solidFill>
              <a:srgbClr val="FFFFFF"/>
            </a:solidFill>
            <a:miter lim="800000"/>
            <a:headEnd/>
            <a:tailEnd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476672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~1\Oleg\LOCALS~1\Temp\Rar$DRa2712.42435\IMG_20220406_11350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3816424" cy="365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~1\Oleg\LOCALS~1\Temp\Rar$DRa2712.45639\IMG_20220406_1043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168352" cy="3920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40826"/>
            <a:ext cx="3077210" cy="153987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71421"/>
            <a:ext cx="2385695" cy="94678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59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~1\Oleg\LOCALS~1\Temp\Rar$DRa272.5845\IMG_20240124_1757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60648"/>
            <a:ext cx="219370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~1\Oleg\LOCALS~1\Temp\Rar$DRa272.7003\IMG_20240124_175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20"/>
            <a:ext cx="303583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~1\Oleg\LOCALS~1\Temp\Rar$DRa272.10028\IMG_20240124_175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216430"/>
            <a:ext cx="2266857" cy="30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DOCUME~1\Oleg\LOCALS~1\Temp\Rar$DRa272.12111\IMG_20240124_1759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55" y="3499148"/>
            <a:ext cx="2253197" cy="300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DOCUME~1\Oleg\LOCALS~1\Temp\Rar$DRa272.14311\IMG_20240124_1759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76286"/>
            <a:ext cx="2395716" cy="31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DOCUME~1\Oleg\LOCALS~1\Temp\Rar$DRa272.15547\IMG_20240124_1758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81" y="3295119"/>
            <a:ext cx="2300325" cy="30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826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~1\Oleg\LOCALS~1\Temp\Rar$DRa272.18031\IMG_20240124_175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DOCUME~1\Oleg\LOCALS~1\Temp\Rar$DRa272.20762\IMG_20240124_1755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746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04664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3" name="Рисунок 2" descr="C:\DOCUME~1\Oleg\LOCALS~1\Temp\Rar$DRa2712.31943\IMG_20231211_1127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2" y="269091"/>
            <a:ext cx="2272164" cy="208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DOCUME~1\Oleg\LOCALS~1\Temp\Rar$DRa2712.34014\IMG_20231211_1126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97152"/>
            <a:ext cx="3585324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~1\Oleg\LOCALS~1\Temp\Rar$DRa3492.16508\IMG-20210617-WA00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8" y="2492896"/>
            <a:ext cx="2806700" cy="196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~1\Oleg\LOCALS~1\Temp\Rar$DRa3492.30614\IMG-20210617-WA00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8187"/>
            <a:ext cx="2806700" cy="204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~1\Oleg\LOCALS~1\Temp\Rar$DRa2580.37366\IMG-20210619-WA001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51" y="2492896"/>
            <a:ext cx="2774950" cy="197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DOCUME~1\Oleg\LOCALS~1\Temp\Rar$DRa2580.48233\IMG-20210619-WA000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806700" cy="194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DOCUME~1\Oleg\LOCALS~1\Temp\Rar$DRa2712.1196\IMG_20231218_09250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2" y="4491571"/>
            <a:ext cx="4002390" cy="213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DOCUME~1\Oleg\LOCALS~1\Temp\Rar$DRa2712.49393\IMG_20201217_112808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41" y="3212976"/>
            <a:ext cx="2570609" cy="1986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48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Игровые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  <a:endParaRPr lang="en-US" altLang="zh-C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DOCUME~1\Oleg\LOCALS~1\Temp\Rar$DRa264.12097\IMG_20231116_1029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331200" cy="195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DOCUME~1\Oleg\LOCALS~1\Temp\Rar$DRa264.13966\IMG_20231116_1027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33455"/>
            <a:ext cx="3744416" cy="195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~1\Oleg\LOCALS~1\Temp\Rar$DRa264.17293\IMG_20231116_1029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3672408" cy="214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~1\Oleg\LOCALS~1\Temp\Rar$DRa264.18703\IMG_20231116_1028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40440"/>
            <a:ext cx="3975150" cy="2143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7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7450" y="332656"/>
            <a:ext cx="7272338" cy="792088"/>
          </a:xfrm>
        </p:spPr>
        <p:txBody>
          <a:bodyPr/>
          <a:lstStyle/>
          <a:p>
            <a:pPr eaLnBrk="1" hangingPunct="1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Типы учебных задач: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Объект 2"/>
          <p:cNvSpPr>
            <a:spLocks noGrp="1"/>
          </p:cNvSpPr>
          <p:nvPr>
            <p:ph idx="4294967295"/>
          </p:nvPr>
        </p:nvSpPr>
        <p:spPr>
          <a:xfrm>
            <a:off x="683568" y="836712"/>
            <a:ext cx="8208912" cy="5289451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задания, в которых имеются лишние данные;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задания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 противоречивыми данными;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задания, в которых данных недостаточно для решения;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многовариативные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задания (имеют несколько вариантов решения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20483" name="Picture 4" descr="P10800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3782227"/>
            <a:ext cx="2879799" cy="214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P10800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782227"/>
            <a:ext cx="3095627" cy="231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Задания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в которых имеются лишние данные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https://mega-talant.com/uploads/files/19770/99166/104370_html/images/99166.014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265858"/>
            <a:ext cx="4782922" cy="136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81165" y="2780929"/>
            <a:ext cx="5286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. </a:t>
            </a:r>
            <a:r>
              <a:rPr lang="ru-RU" sz="2000" dirty="0"/>
              <a:t>Среди фигур, расположенных справа, найдите «лишнюю» фигуру: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2551837"/>
            <a:ext cx="3672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/>
              <a:t>За две минуты обведи в каждой строке квадраты с треугольником в правом верхнем углу. В колонке «1» запиши количество таких квадратов на каждой строке.</a:t>
            </a:r>
          </a:p>
          <a:p>
            <a:r>
              <a:rPr lang="ru-RU" sz="2000" dirty="0"/>
              <a:t> </a:t>
            </a:r>
          </a:p>
        </p:txBody>
      </p:sp>
      <p:pic>
        <p:nvPicPr>
          <p:cNvPr id="6" name="Рисунок 5" descr="C:\Users\елена\Desktop\00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1466" y="3645024"/>
            <a:ext cx="4072622" cy="268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9554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ga-talant.com/uploads/files/19770/99166/104370_html/images/99166.018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260648"/>
            <a:ext cx="5296535" cy="130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1772816"/>
            <a:ext cx="540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Все шесть граней куба- квадраты.  Подумайте, какие из фигур, изображенных на рисунке, являются развертками поверхности этого куба. </a:t>
            </a:r>
          </a:p>
        </p:txBody>
      </p:sp>
      <p:pic>
        <p:nvPicPr>
          <p:cNvPr id="4" name="Рисунок 3" descr="https://oge.sdamgia.ru/get_file?id=606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3096255"/>
            <a:ext cx="3371567" cy="211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3290500"/>
            <a:ext cx="4104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На диа­грам­ме по­ка­за­ны ре­ли­ги­оз­ные со­ста­вы на­се­ле­ния Гер­ма­нии, США, Ав­стрии и Ве­ли­ко­бри­та­нии. Опре­де­ли­те по диа­грам­ме, в какой стра­не доля ка­то­ли­ков пре­вы­ша­ет 50%. </a:t>
            </a:r>
            <a:r>
              <a:rPr lang="ru-RU" sz="2000" i="1" dirty="0"/>
              <a:t>Ответ на­пи­ши­те в име­ни­тель­ном па­де­же.</a:t>
            </a:r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0872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8208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Задания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противоречивыми данными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052736"/>
            <a:ext cx="4392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прямоугольнике длины сторон равны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см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см, а площадь равна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1500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см². Требуется найти периметр прямоугольника.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068960"/>
            <a:ext cx="37444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Найти площадь треугольника со сторонами 10 см, 19 см и 8 см. (8 класс, тема «Площадь треугольника», автор Л.С.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Атанасян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Геометрия) </a:t>
            </a:r>
          </a:p>
        </p:txBody>
      </p:sp>
      <p:pic>
        <p:nvPicPr>
          <p:cNvPr id="8" name="Рисунок 7" descr="https://mega-talant.com/uploads/files/19770/99166/104370_html/images/99166.008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3507" y="1052736"/>
            <a:ext cx="326580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Oleg\Рабочий стол\open-uri20150909-7816-m90r1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69973"/>
            <a:ext cx="4104456" cy="28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39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900113" y="260648"/>
            <a:ext cx="7786687" cy="5865515"/>
          </a:xfrm>
        </p:spPr>
        <p:txBody>
          <a:bodyPr/>
          <a:lstStyle/>
          <a:p>
            <a:pPr marL="0" indent="0">
              <a:buNone/>
            </a:pPr>
            <a:r>
              <a:rPr lang="ru-RU" altLang="zh-CN" i="1" dirty="0" smtClean="0">
                <a:cs typeface="宋体"/>
              </a:rPr>
              <a:t>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Страшная эта опасность – безделье за партой; безделье шесть часов ежедневно, безделье месяцы и годы. Это развращает, морально калечит человека, и...– ничто не может возместить того, что упущено в самой главной сфере, где человек должен быть тружеником, - в сфере мысли.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В. А. Сухомлинский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ru-RU" b="1" i="1" dirty="0" smtClean="0"/>
          </a:p>
        </p:txBody>
      </p:sp>
      <p:pic>
        <p:nvPicPr>
          <p:cNvPr id="1026" name="Picture 2" descr="C:\Documents and Settings\Oleg\Рабочий стол\274px-Suhomlinsk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4320480" cy="313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параллелограмме стороны 3 см и 5 см, а высота 4 см. Найти площадь параллелограмма. (8 класс, тема «Площадь параллелограмма», автор Л.С.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Атанасян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Геометрия)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3645024"/>
            <a:ext cx="2808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Найти площадь прямоугольного треугольника с катетами 9 см, 40 см и гипотенузой 42 см. (8 класс, тема «Площадь треугольника», автор Л.С.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Атанасян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Геометрия) </a:t>
            </a:r>
          </a:p>
        </p:txBody>
      </p:sp>
      <p:pic>
        <p:nvPicPr>
          <p:cNvPr id="2052" name="Picture 4" descr="C:\Documents and Settings\Oleg\Рабочий стол\1693715000_funnyart-club-p-parallelogramm-risunok-interesni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81827"/>
            <a:ext cx="3767165" cy="40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048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1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Задания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в которых данных недостаточно для решения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556792"/>
            <a:ext cx="6102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Одна пара тапочек стоит 240 рублей, а одна пара носков стоит 80 рублей. Сколько пар тапочек нужно продать, чтобы купить 6 пар носков?</a:t>
            </a:r>
          </a:p>
        </p:txBody>
      </p:sp>
      <p:pic>
        <p:nvPicPr>
          <p:cNvPr id="3075" name="Picture 3" descr="C:\Documents and Settings\Oleg\Рабочий стол\1677062531_zefirka-club-p-tapok-na-prozrachnom-fon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96" y="3501008"/>
            <a:ext cx="3291530" cy="22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Oleg\Рабочий стол\ba3aab91e851056378528e885318c4f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2645648" cy="264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700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55576" y="446749"/>
            <a:ext cx="81369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1. Товар на распродаже уценили на 1/2, при этом он стал стоить 110 рублей. Сколько рублей стоил товар до распродажи?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564904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Шоколадка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стоит 65 рублей. В воскресенье в супермаркете действует специальное предложение: заплатив за две шоколадки, покупатель получает три (одну в подарок). Сколько шоколадок можно получить на 200 рублей в воскресенье?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196752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Мама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получает 17000 руб. в месяц, а папа 28000 руб. В семье 3 человека. Сколько в среднем приходится в месяц на каждого члена семьи? Прожиточный минимум 12654 руб. Достаточно ли денег для проживания этой семьи?</a:t>
            </a:r>
          </a:p>
        </p:txBody>
      </p:sp>
      <p:pic>
        <p:nvPicPr>
          <p:cNvPr id="4098" name="Picture 2" descr="C:\Documents and Settings\Oleg\Рабочий стол\1654614401_7-celes-club-p-oboi-na-rabochii-stol-shokolad-krasivie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65104"/>
            <a:ext cx="5832648" cy="177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608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7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Многовариативные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задания (имеют несколько вариантов решения)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628800"/>
            <a:ext cx="6048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параллелограмме стороны 3 см и 5 см, а высота 4 см. Найти площадь параллелограмма. (8 класс, тема «Площадь параллелограмма», автор Л.С. </a:t>
            </a:r>
            <a:r>
              <a:rPr lang="ru-RU" dirty="0" err="1"/>
              <a:t>Атанасян</a:t>
            </a:r>
            <a:r>
              <a:rPr lang="ru-RU" dirty="0"/>
              <a:t> Геометрия)</a:t>
            </a:r>
          </a:p>
        </p:txBody>
      </p:sp>
      <p:pic>
        <p:nvPicPr>
          <p:cNvPr id="5" name="Picture 4" descr="C:\Documents and Settings\Oleg\Рабочий стол\1693715000_funnyart-club-p-parallelogramm-risunok-interesni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2808312" cy="303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0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79928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Учащиеся</a:t>
            </a:r>
            <a:r>
              <a:rPr lang="ru-RU" dirty="0"/>
              <a:t>, как правило, уверенно проводят высоту к каждой из сторон параллелограмма и получают два разных ответа (12 см² и 20 см²), т.е. рассматривают два случая, не задумываясь, возможны ли они. Между тем, высота длиной 4 см может быть опущена лишь на сторону параллелограмма длиной 3 см, так как в противном случае перпендикуляр к прямой оказывается длиннее наклонной, проведенной к этой же прямой из той же точки. Иначе говоря, при рассмотрении второго случая условие задачи становится противоречивым. </a:t>
            </a:r>
            <a:r>
              <a:rPr lang="ru-RU" b="1" dirty="0"/>
              <a:t>Ответ один: 12 см²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Если </a:t>
            </a:r>
            <a:r>
              <a:rPr lang="ru-RU" dirty="0"/>
              <a:t>через некоторое время дается эта задача (а она похожа на предыдущую), то учащиеся, чаще всего, дают один ответ. Как говорится: обжегшись на молоке, дуют на воду. Между тем, в этой задаче оба случая возможны (это можно обосновать, и к этому надо приучать школьников). Ответ: 12 см² или 15 см².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2580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764704"/>
            <a:ext cx="5742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прямоугольнике длины сторон равны 6,7 см и 4,2 см, а площадь равна 25,3 см². Требуется найти периметр прямоугольника. (5 класс, тема «Повторение. Площадь. Площадь прямоугольника» Автор: А.Г. Мерзляк, В.Б. Полонский, М.С. Якир Математика)</a:t>
            </a:r>
          </a:p>
        </p:txBody>
      </p:sp>
      <p:pic>
        <p:nvPicPr>
          <p:cNvPr id="9218" name="Picture 2" descr="C:\Documents and Settings\Oleg\Рабочий стол\1676560495_catherineasquithgallery-com-p-zelenii-pryamougolnik-na-prozrachnom-fone-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29000"/>
            <a:ext cx="4078421" cy="22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509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97346"/>
            <a:ext cx="76328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Учащиеся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делают вывод, что площадь – лишнее данное. Однако длины сторон в задаче не соответствуют периметру данного прямоугольника (т.е. с заданной площадью). Иначе говоря, формально «решив» задачу: (6,7 + 4,2)·2 = 21,8 (см), учащиеся нашли периметр не того прямоугольника, который дан, а прямоугольника с площадью 6,7·4,2 = 28,14 см². Данная же задача решения не имеет в силу противоречивости условия, т. е. условие этой задачи не только избыточно, но и противоречиво.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Эта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задача побуждает учащихся вернуться к предыдущей задаче и решить, является ли полученный формально ответ ее решением. Школьники приходят к положительному заключению, так как в ситуации первой задачи длины сторон соответствуют периметру: (8,4 + 3,9)·2 = 24,6, что, как они только что убедились, бывает не всегда и требует проверки.</a:t>
            </a:r>
          </a:p>
        </p:txBody>
      </p:sp>
    </p:spTree>
    <p:extLst>
      <p:ext uri="{BB962C8B-B14F-4D97-AF65-F5344CB8AC3E}">
        <p14:creationId xmlns:p14="http://schemas.microsoft.com/office/powerpoint/2010/main" val="4167374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188913"/>
            <a:ext cx="8229600" cy="1223962"/>
          </a:xfrm>
        </p:spPr>
        <p:txBody>
          <a:bodyPr/>
          <a:lstStyle/>
          <a:p>
            <a:pPr eaLnBrk="1" hangingPunct="1"/>
            <a:r>
              <a:rPr lang="ru-RU" sz="3200" b="1" dirty="0">
                <a:solidFill>
                  <a:srgbClr val="C00000"/>
                </a:solidFill>
              </a:rPr>
              <a:t>Олимпиадные задания</a:t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b="1" u="sng" dirty="0" smtClean="0">
              <a:solidFill>
                <a:srgbClr val="C00000"/>
              </a:solidFill>
            </a:endParaRPr>
          </a:p>
        </p:txBody>
      </p:sp>
      <p:sp>
        <p:nvSpPr>
          <p:cNvPr id="21506" name="Объект 2"/>
          <p:cNvSpPr>
            <a:spLocks noGrp="1"/>
          </p:cNvSpPr>
          <p:nvPr>
            <p:ph idx="4294967295"/>
          </p:nvPr>
        </p:nvSpPr>
        <p:spPr>
          <a:xfrm>
            <a:off x="683568" y="1052736"/>
            <a:ext cx="7416824" cy="5073427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altLang="zh-CN" sz="2400" b="1" dirty="0" smtClean="0">
                <a:cs typeface="宋体"/>
              </a:rPr>
              <a:t> </a:t>
            </a:r>
            <a:endParaRPr lang="ru-RU" altLang="zh-CN" sz="2400" b="1" dirty="0">
              <a:cs typeface="宋体"/>
            </a:endParaRPr>
          </a:p>
          <a:p>
            <a:pPr eaLnBrk="1" hangingPunct="1">
              <a:buFont typeface="Arial" charset="0"/>
              <a:buNone/>
            </a:pPr>
            <a:endParaRPr lang="ru-RU" dirty="0" smtClean="0"/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3327400" y="2349500"/>
            <a:ext cx="462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zh-CN">
                <a:cs typeface="宋体"/>
              </a:rPr>
              <a:t> </a:t>
            </a:r>
            <a:endParaRPr lang="ru-RU"/>
          </a:p>
        </p:txBody>
      </p:sp>
      <p:pic>
        <p:nvPicPr>
          <p:cNvPr id="21508" name="Рисунок 4" descr="C:\Documents and Settings\User\Мои документы\Фото\Фото по матем\P10505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4873" y="3333799"/>
            <a:ext cx="2890837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P10800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8412" y="4653136"/>
            <a:ext cx="2624410" cy="196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nsportal.ru/sites/default/files/docpreview_image/2021/12/19/zachetnaya_rabota_po_dpp.docx_image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5" y="806189"/>
            <a:ext cx="3989415" cy="112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nsportal.ru/sites/default/files/docpreview_image/2021/12/19/zachetnaya_rabota_po_dpp.docx_image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53963"/>
            <a:ext cx="3528392" cy="1778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nsportal.ru/sites/default/files/docpreview_image/2022/11/08/zadaniya_po_formirovaniyu_matematicheskoy_gramotnosti_na_urokah_matematiki.docx_image9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62" y="2016396"/>
            <a:ext cx="3806190" cy="2541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76672"/>
            <a:ext cx="6030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Задача </a:t>
            </a:r>
            <a:r>
              <a:rPr lang="ru-RU" dirty="0"/>
              <a:t>:  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 35 учащихся класса 22 выписывают журнал, 27 – газету, а 3 ученика не выписывают ни газету, ни журнал. Сколько учащихся выписывают и газету, и журнал?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Решение: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35-3=32 что-нибудь выписывают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32-22=10 только газету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32-27=5 только журнал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10+5 = 15 или газету или журнал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32-15=17 и газету и журнал</a:t>
            </a:r>
          </a:p>
        </p:txBody>
      </p:sp>
      <p:pic>
        <p:nvPicPr>
          <p:cNvPr id="5122" name="Picture 2" descr="C:\Documents and Settings\Oleg\Рабочий стол\259746_736x800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69540"/>
            <a:ext cx="2465176" cy="267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Oleg\Рабочий стол\1611563894_06a82660bfbf31132de72145a29ba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45024"/>
            <a:ext cx="2150627" cy="292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Oleg\Рабочий стол\378a4734db33beb15c474e6d076a783d--comic-book-book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30676"/>
            <a:ext cx="1872208" cy="254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868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4664"/>
            <a:ext cx="77768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Задача:</a:t>
            </a:r>
            <a:r>
              <a:rPr lang="ru-RU" dirty="0"/>
              <a:t> У колхозника было несколько одинакового веса поросят и несколько ягнят также одинакового веса. Пионер спросил колхозника, сколько весит один поросенок и один ягненок. Колхозник ответил, что 3 поросенка и 2 ягненка весят 22 кг, а 2 поросенка и 3 ягненка весят 23 кг. Как узнать, сколько весит один поросенок и сколько весит один ягненок? </a:t>
            </a:r>
          </a:p>
          <a:p>
            <a:r>
              <a:rPr lang="ru-RU" dirty="0"/>
              <a:t>       </a:t>
            </a:r>
            <a:r>
              <a:rPr lang="ru-RU" b="1" dirty="0"/>
              <a:t> Решение.</a:t>
            </a:r>
            <a:r>
              <a:rPr lang="ru-RU" dirty="0"/>
              <a:t> Если сложить вес трех поросят и двух ягнят с весом двух поросят и трех ягнят, то получим вес пяти поросят и пяти ягнят, равный 45 кг. Значит, один поросенок и один ягненок весят 9 кг, а два поросенка и два ягненка весят 18 кг. Вычтя это из первого данного веса, получим вес поросенка, равный 4 кг. Тогда ягненок весит 5 кг.</a:t>
            </a:r>
          </a:p>
        </p:txBody>
      </p:sp>
      <p:pic>
        <p:nvPicPr>
          <p:cNvPr id="6146" name="Picture 2" descr="C:\Documents and Settings\Oleg\Рабочий стол\1638312576_1-celes-club-p-veselii-porosenok-zhivotnie-krasivo-foto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68" y="3933056"/>
            <a:ext cx="3329598" cy="22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Oleg\Рабочий стол\160707239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08" y="3607077"/>
            <a:ext cx="2862659" cy="287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83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900113" y="188640"/>
            <a:ext cx="7786687" cy="5937523"/>
          </a:xfrm>
        </p:spPr>
        <p:txBody>
          <a:bodyPr/>
          <a:lstStyle/>
          <a:p>
            <a:pPr marL="0" indent="0">
              <a:buNone/>
            </a:pPr>
            <a:r>
              <a:rPr lang="ru-RU" altLang="zh-CN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Математическая грамотность –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способность человека определять и понимать роль математики в мире, в котором он живет, высказывать хорошо обоснованные математические суждения и использовать математику так, чтобы удовлетворять в настоящем и будущем потребности, присущие созидательному, заинтересованному и мыслящему гражданину».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DOCUME~1\Oleg\LOCALS~1\Temp\Rar$DRa2272.4567\IMG-20210602-WA00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04865"/>
            <a:ext cx="2721610" cy="1988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~1\Oleg\LOCALS~1\Temp\Rar$DRa1964.10596\IMG-20210602-WA00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63297"/>
            <a:ext cx="2369614" cy="183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~1\Oleg\LOCALS~1\Temp\Rar$DRa3604.12038\IMG-20210609-WA00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21088"/>
            <a:ext cx="2880995" cy="19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9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04664"/>
            <a:ext cx="6408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ВПР </a:t>
            </a:r>
            <a:endParaRPr lang="ru-RU" sz="3200" dirty="0"/>
          </a:p>
        </p:txBody>
      </p:sp>
      <p:pic>
        <p:nvPicPr>
          <p:cNvPr id="3" name="Рисунок 2" descr="https://fsd.multiurok.ru/html/2023/11/06/s_6548e2a2b106a/phpYzRDRK_Zadachnik-po-matematicheskoj-gramotnosti-6-7-klass_html_2585302af1d3d38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4" y="990449"/>
            <a:ext cx="355282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et_file?id=3328&amp;png=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68760"/>
            <a:ext cx="4547245" cy="306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5940425" cy="260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5896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ga-talant.com/uploads/files/19770/99166/104370_html/images/99166.026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764704"/>
            <a:ext cx="5130165" cy="112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11560" y="1988840"/>
            <a:ext cx="5130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рисунке изображены два автомобиля. Длина второго автомобиля равна 4300 мм. Какова примерная длина первого автомобиля? Ответ дайте в метрах. </a:t>
            </a:r>
          </a:p>
        </p:txBody>
      </p:sp>
      <p:pic>
        <p:nvPicPr>
          <p:cNvPr id="6" name="Рисунок 5" descr="https://mega-talant.com/uploads/files/19770/99166/104370_html/images/99166.023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216" y="476672"/>
            <a:ext cx="2018665" cy="238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220072" y="2828836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На рисунке изображены  куст шиповника и береза. Высота березы равна 8м. Какова примерная высота куста шиповника? Ответ дайте в метрах. </a:t>
            </a:r>
          </a:p>
        </p:txBody>
      </p:sp>
      <p:pic>
        <p:nvPicPr>
          <p:cNvPr id="8" name="Рисунок 7" descr="https://mega-talant.com/uploads/files/19770/99166/104370_html/images/99166.022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3189169"/>
            <a:ext cx="4013835" cy="244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165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548680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</a:rPr>
              <a:t>ОГЭ</a:t>
            </a:r>
          </a:p>
        </p:txBody>
      </p:sp>
      <p:pic>
        <p:nvPicPr>
          <p:cNvPr id="3" name="Рисунок 2" descr="http://xn--80aaasqmjacq0cd6n.xn--p1ai/public/12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33455"/>
            <a:ext cx="4248150" cy="215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math-oge.sdamgia.ru/get_file?id=2003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844973"/>
            <a:ext cx="2438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Oleg\Рабочий стол\hz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69" y="3573016"/>
            <a:ext cx="3631257" cy="2895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66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188913"/>
            <a:ext cx="8291513" cy="575791"/>
          </a:xfrm>
        </p:spPr>
        <p:txBody>
          <a:bodyPr/>
          <a:lstStyle/>
          <a:p>
            <a:pPr eaLnBrk="1" hangingPunct="1"/>
            <a:endParaRPr lang="ru-RU" sz="2800" b="1" u="sng" dirty="0" smtClean="0">
              <a:solidFill>
                <a:srgbClr val="C00000"/>
              </a:solidFill>
            </a:endParaRPr>
          </a:p>
        </p:txBody>
      </p:sp>
      <p:sp>
        <p:nvSpPr>
          <p:cNvPr id="22530" name="Объект 2"/>
          <p:cNvSpPr>
            <a:spLocks noGrp="1"/>
          </p:cNvSpPr>
          <p:nvPr>
            <p:ph idx="4294967295"/>
          </p:nvPr>
        </p:nvSpPr>
        <p:spPr>
          <a:xfrm>
            <a:off x="611560" y="548680"/>
            <a:ext cx="8075612" cy="6110139"/>
          </a:xfrm>
        </p:spPr>
        <p:txBody>
          <a:bodyPr/>
          <a:lstStyle/>
          <a:p>
            <a:pPr eaLnBrk="1" hangingPunct="1">
              <a:buNone/>
            </a:pPr>
            <a:endParaRPr lang="ru-RU" sz="2400" dirty="0"/>
          </a:p>
          <a:p>
            <a:pPr marL="0" indent="0" eaLnBrk="1" hangingPunct="1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Documents and Settings\User\Мои документы\Фото\Фото по матем\P1050514.JPG"/>
          <p:cNvPicPr/>
          <p:nvPr/>
        </p:nvPicPr>
        <p:blipFill>
          <a:blip r:embed="rId2" cstate="print"/>
          <a:srcRect l="51083" r="5361" b="17378"/>
          <a:stretch>
            <a:fillRect/>
          </a:stretch>
        </p:blipFill>
        <p:spPr bwMode="auto">
          <a:xfrm>
            <a:off x="6776017" y="4509120"/>
            <a:ext cx="2008959" cy="2035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t1677579367a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2656"/>
            <a:ext cx="4979035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fs.znanio.ru/8c0997/41/c3/bce642db154411a1d7f4456060b4feecf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84272"/>
            <a:ext cx="2988840" cy="281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mega-talant.com/uploads/files/19770/99166/104370_html/images/99166.051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3816424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7 класс. Демоверсия ВПР 2020 по математике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82270"/>
            <a:ext cx="4105275" cy="19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1366838"/>
          </a:xfrm>
        </p:spPr>
        <p:txBody>
          <a:bodyPr/>
          <a:lstStyle/>
          <a:p>
            <a:pPr eaLnBrk="1" hangingPunct="1"/>
            <a:endParaRPr lang="ru-RU" sz="2800" b="1" i="1" u="sng" dirty="0" smtClean="0">
              <a:solidFill>
                <a:srgbClr val="C00000"/>
              </a:solidFill>
            </a:endParaRPr>
          </a:p>
        </p:txBody>
      </p:sp>
      <p:sp>
        <p:nvSpPr>
          <p:cNvPr id="23554" name="Объект 2"/>
          <p:cNvSpPr>
            <a:spLocks noGrp="1"/>
          </p:cNvSpPr>
          <p:nvPr>
            <p:ph idx="4294967295"/>
          </p:nvPr>
        </p:nvSpPr>
        <p:spPr>
          <a:xfrm>
            <a:off x="457200" y="476672"/>
            <a:ext cx="6563072" cy="5649492"/>
          </a:xfrm>
        </p:spPr>
        <p:txBody>
          <a:bodyPr/>
          <a:lstStyle/>
          <a:p>
            <a:pPr eaLnBrk="1" hangingPunct="1"/>
            <a:r>
              <a:rPr lang="ru-RU" sz="2400" dirty="0"/>
              <a:t> </a:t>
            </a:r>
            <a:endParaRPr lang="ru-RU" sz="2400" dirty="0" smtClean="0"/>
          </a:p>
        </p:txBody>
      </p:sp>
      <p:pic>
        <p:nvPicPr>
          <p:cNvPr id="23555" name="Picture 5" descr="P10800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3861048"/>
            <a:ext cx="3331080" cy="250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P10800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168" y="188640"/>
            <a:ext cx="2520280" cy="187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8171"/>
            <a:ext cx="8361877" cy="164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eaLnBrk="1" hangingPunct="1"/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ПЕРСПЕКТИВЫ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Объект 2"/>
          <p:cNvSpPr>
            <a:spLocks noGrp="1"/>
          </p:cNvSpPr>
          <p:nvPr>
            <p:ph idx="4294967295"/>
          </p:nvPr>
        </p:nvSpPr>
        <p:spPr>
          <a:xfrm>
            <a:off x="611188" y="1052736"/>
            <a:ext cx="8281292" cy="5073427"/>
          </a:xfrm>
        </p:spPr>
        <p:txBody>
          <a:bodyPr/>
          <a:lstStyle/>
          <a:p>
            <a:pPr eaLnBrk="1" hangingPunct="1">
              <a:buNone/>
            </a:pPr>
            <a:r>
              <a:rPr lang="ru-RU" sz="2400" b="1" dirty="0" smtClean="0"/>
              <a:t>           </a:t>
            </a:r>
            <a:endParaRPr lang="ru-RU" b="1" dirty="0" smtClean="0"/>
          </a:p>
        </p:txBody>
      </p:sp>
      <p:pic>
        <p:nvPicPr>
          <p:cNvPr id="6146" name="Picture 2" descr="C:\DOCUME~1\Oleg\LOCALS~1\Temp\Rar$DRa468.31090\IMG_20240116_054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1903813" cy="253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~1\Oleg\LOCALS~1\Temp\Rar$DRa468.35306\IMG_20240116_054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012" y="703006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~1\Oleg\LOCALS~1\Temp\Rar$DRa468.39134\IMG_20240116_053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706" y="260648"/>
            <a:ext cx="20522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DOCUME~1\Oleg\LOCALS~1\Temp\Rar$DRa468.43548\IMG_20240116_0543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73" y="684025"/>
            <a:ext cx="2030459" cy="270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DOCUME~1\Oleg\LOCALS~1\Temp\Rar$DRa468.47159\IMG_20240116_0541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37069"/>
            <a:ext cx="2283718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DOCUME~1\Oleg\LOCALS~1\Temp\Rar$DRa468.49497\IMG_20240116_0543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227" y="3471382"/>
            <a:ext cx="2232248" cy="297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DOCUME~1\Oleg\LOCALS~1\Temp\Rar$DRa468.4648\IMG_20240116_0546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60" y="3504574"/>
            <a:ext cx="3879928" cy="290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</a:p>
        </p:txBody>
      </p:sp>
      <p:sp>
        <p:nvSpPr>
          <p:cNvPr id="25602" name="Объект 2"/>
          <p:cNvSpPr>
            <a:spLocks noGrp="1"/>
          </p:cNvSpPr>
          <p:nvPr>
            <p:ph idx="4294967295"/>
          </p:nvPr>
        </p:nvSpPr>
        <p:spPr>
          <a:xfrm>
            <a:off x="457200" y="1196752"/>
            <a:ext cx="8435280" cy="4929411"/>
          </a:xfrm>
        </p:spPr>
        <p:txBody>
          <a:bodyPr/>
          <a:lstStyle/>
          <a:p>
            <a:pPr eaLnBrk="1" hangingPunct="1">
              <a:buNone/>
            </a:pPr>
            <a:r>
              <a:rPr lang="ru-RU" b="1" dirty="0"/>
              <a:t> </a:t>
            </a:r>
            <a:r>
              <a:rPr lang="ru-RU" b="1" dirty="0" smtClean="0"/>
              <a:t>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Прививая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любовь к математике  с помощью различных видов упражнений, учитель будет пробуждать у учеников стремление совершенствовать способы вычислений и решения задач, менее рациональные заменять более совершенными, развивать математическую грамотность. А это важнейшее условие сознательного усвоения материала по предметам и успешная сдача ОГЭ и ЕГЭ.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eaLnBrk="1" hangingPunct="1"/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Список литературы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6" name="Объект 2"/>
          <p:cNvSpPr>
            <a:spLocks noGrp="1"/>
          </p:cNvSpPr>
          <p:nvPr>
            <p:ph idx="4294967295"/>
          </p:nvPr>
        </p:nvSpPr>
        <p:spPr>
          <a:xfrm>
            <a:off x="457200" y="692696"/>
            <a:ext cx="8435280" cy="5433467"/>
          </a:xfrm>
        </p:spPr>
        <p:txBody>
          <a:bodyPr/>
          <a:lstStyle/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Бойко К.Н. СОШ №2, г. Краснокамск, Пермский край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«Формирование математической грамотности: приемы и методы»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Василенко Е.В. «Формирование математической грамотности у школьников»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Крылова Людмила Ивановна Формирование математической грамотности у обучающихся на уроках математики. </a:t>
            </a:r>
          </a:p>
          <a:p>
            <a:pPr lvl="0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Просковина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И.А. «Организация работы учащихся с текстом учебника для освоения нового ФГОС»</a:t>
            </a:r>
          </a:p>
          <a:p>
            <a:pPr lvl="0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Шалапинина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Татьяна Ивановна Формирование математической грамотности.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Сайт «Методическая копилка»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Сайт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Сайт «Копилка уроков» </a:t>
            </a:r>
          </a:p>
          <a:p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908050"/>
            <a:ext cx="7643813" cy="1873250"/>
          </a:xfrm>
        </p:spPr>
        <p:txBody>
          <a:bodyPr/>
          <a:lstStyle/>
          <a:p>
            <a:pPr eaLnBrk="1" hangingPunct="1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внимание!!!</a:t>
            </a:r>
          </a:p>
        </p:txBody>
      </p:sp>
      <p:sp>
        <p:nvSpPr>
          <p:cNvPr id="27650" name="Объект 2"/>
          <p:cNvSpPr>
            <a:spLocks noGrp="1"/>
          </p:cNvSpPr>
          <p:nvPr>
            <p:ph idx="4294967295"/>
          </p:nvPr>
        </p:nvSpPr>
        <p:spPr>
          <a:xfrm>
            <a:off x="755650" y="1052513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altLang="zh-CN" dirty="0" smtClean="0">
                <a:cs typeface="宋体"/>
              </a:rPr>
              <a:t> 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46038"/>
          </a:xfrm>
        </p:spPr>
        <p:txBody>
          <a:bodyPr/>
          <a:lstStyle/>
          <a:p>
            <a:pPr eaLnBrk="1" hangingPunct="1"/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 педагогического опыта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684213" y="908050"/>
            <a:ext cx="8280400" cy="521811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    </a:t>
            </a:r>
          </a:p>
          <a:p>
            <a:pPr marL="0" indent="0">
              <a:buNone/>
            </a:pPr>
            <a:r>
              <a:rPr lang="ru-RU" dirty="0" smtClean="0"/>
              <a:t>  </a:t>
            </a:r>
            <a:endParaRPr lang="ru-RU" sz="2800" b="1" i="1" dirty="0" smtClean="0"/>
          </a:p>
        </p:txBody>
      </p:sp>
      <p:pic>
        <p:nvPicPr>
          <p:cNvPr id="4" name="Рисунок 3" descr="C:\DOCUME~1\Oleg\LOCALS~1\Temp\Rar$DRa584.31910\IMG-20210613-WA00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3096344" cy="241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~1\Oleg\LOCALS~1\Temp\Rar$DRa584.147\IMG-20210613-WA00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48448"/>
            <a:ext cx="3024336" cy="245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~1\Oleg\LOCALS~1\Temp\Rar$DRa584.8736\IMG-20210613-WA00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155945" cy="238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~1\Oleg\LOCALS~1\Temp\Rar$DRa3548.24260\IMG-20210616-WA00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58" y="3861048"/>
            <a:ext cx="3214993" cy="2334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 descr="http://oge.fipi.ru/os/docs/DE0E276E497AB3784C3FC4CC20248DC0/docs/DDA64E980DE5800943F17B70869BA05F/xs3docsrc5EDA824D1D20A79B47A3289BBE163081_1_1585222948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87375"/>
            <a:ext cx="1656184" cy="2625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Documents and Settings\Oleg\Рабочий стол\1389315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169" y="260648"/>
            <a:ext cx="37909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Oleg\Рабочий стол\1389315_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84984"/>
            <a:ext cx="3096344" cy="16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Oleg\Рабочий стол\1389315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46" y="2276872"/>
            <a:ext cx="31813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Oleg\Рабочий стол\1389315_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4104456" cy="247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Documents and Settings\Oleg\Рабочий стол\1389315_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68" y="836712"/>
            <a:ext cx="2451020" cy="199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49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/>
          <a:lstStyle/>
          <a:p>
            <a:pPr eaLnBrk="1" hangingPunct="1"/>
            <a:endParaRPr lang="ru-RU" sz="3200" b="1" u="sng" dirty="0" smtClean="0">
              <a:solidFill>
                <a:srgbClr val="C00000"/>
              </a:solidFill>
            </a:endParaRPr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755650" y="332656"/>
            <a:ext cx="7931150" cy="579350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Сформировать у обучающихся умения применять и интерпретировать, использовать и оценивать математические результаты при решении задач по математической грамотности.</a:t>
            </a:r>
          </a:p>
          <a:p>
            <a:pPr marL="0" indent="0" eaLnBrk="1" hangingPunct="1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Научить, обучающихся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свободно использовать математические знания для удовлетворения различных потребностей – как личных, так и общественных.</a:t>
            </a:r>
          </a:p>
          <a:p>
            <a:pPr marL="0" indent="0" eaLnBrk="1" hangingPunct="1">
              <a:buNone/>
            </a:pPr>
            <a:endParaRPr lang="ru-RU" sz="2800" b="1" i="1" dirty="0"/>
          </a:p>
          <a:p>
            <a:pPr marL="0" indent="0" eaLnBrk="1" hangingPunct="1">
              <a:buNone/>
            </a:pPr>
            <a:endParaRPr lang="ru-RU" b="1" i="1" dirty="0"/>
          </a:p>
          <a:p>
            <a:pPr marL="0" indent="0" eaLnBrk="1" hangingPunct="1">
              <a:buFont typeface="Arial" charset="0"/>
              <a:buNone/>
            </a:pPr>
            <a:endParaRPr lang="ru-RU" b="1" i="1" dirty="0" smtClean="0"/>
          </a:p>
        </p:txBody>
      </p:sp>
      <p:pic>
        <p:nvPicPr>
          <p:cNvPr id="4" name="Рисунок 3" descr="C:\Users\Наталья\Desktop\фото\ффф\P10504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3326765" cy="2538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16024"/>
          </a:xfrm>
        </p:spPr>
        <p:txBody>
          <a:bodyPr/>
          <a:lstStyle/>
          <a:p>
            <a:pPr eaLnBrk="1" hangingPunct="1"/>
            <a:endParaRPr lang="ru-RU" sz="3200" b="1" u="sng" dirty="0" smtClean="0">
              <a:solidFill>
                <a:srgbClr val="C00000"/>
              </a:solidFill>
            </a:endParaRPr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755650" y="260648"/>
            <a:ext cx="7931150" cy="586551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indent="0" eaLnBrk="1" hangingPunct="1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-научиться  распознавать проблемы, возникающие в окружающей действительности и которые можно решить средствами математики;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интерпретировать эти проблемы на языке математики;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решать эти проблемы, используя математические факты и методы;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анализировать использованные методы решения;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-интерпретировать полученные результаты с учетом поставленной проблемы;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формулировать и записывать результаты решения.</a:t>
            </a:r>
          </a:p>
          <a:p>
            <a:pPr marL="0" indent="0" eaLnBrk="1" hangingPunct="1">
              <a:buFont typeface="Arial" charset="0"/>
              <a:buNone/>
            </a:pPr>
            <a:endParaRPr lang="ru-RU" sz="2800" dirty="0" smtClean="0"/>
          </a:p>
          <a:p>
            <a:pPr marL="0" indent="0" eaLnBrk="1" hangingPunct="1">
              <a:buFont typeface="Arial" charset="0"/>
              <a:buNone/>
            </a:pPr>
            <a:endParaRPr lang="ru-RU" b="1" i="1" dirty="0" smtClean="0"/>
          </a:p>
        </p:txBody>
      </p:sp>
      <p:pic>
        <p:nvPicPr>
          <p:cNvPr id="4" name="Рисунок 3" descr="C:\Users\Наталья\Desktop\фото\ффф\P10504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581128"/>
            <a:ext cx="2376264" cy="186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Наталья\Desktop\фото\ффф\P10504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81128"/>
            <a:ext cx="2302137" cy="1988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18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3"/>
          <p:cNvSpPr>
            <a:spLocks noGrp="1"/>
          </p:cNvSpPr>
          <p:nvPr>
            <p:ph idx="1"/>
          </p:nvPr>
        </p:nvSpPr>
        <p:spPr>
          <a:xfrm>
            <a:off x="683568" y="1124744"/>
            <a:ext cx="7272982" cy="5001419"/>
          </a:xfrm>
        </p:spPr>
        <p:txBody>
          <a:bodyPr/>
          <a:lstStyle/>
          <a:p>
            <a:pPr eaLnBrk="1" hangingPunct="1">
              <a:buNone/>
            </a:pPr>
            <a:r>
              <a:rPr lang="ru-RU" altLang="zh-CN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800" b="1" dirty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«Попробуй найди»</a:t>
            </a:r>
            <a:endParaRPr lang="ru-RU" altLang="zh-CN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altLang="zh-CN" sz="2800" b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ru-RU" altLang="zh-CN" sz="2800" b="1" dirty="0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«Задай вопрос»</a:t>
            </a:r>
            <a:endParaRPr lang="ru-RU" altLang="zh-CN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altLang="zh-CN" sz="28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ru-RU" altLang="zh-CN" sz="2800" b="1" dirty="0"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«Толстые» и «тонкие» вопросы.</a:t>
            </a:r>
            <a:endParaRPr lang="ru-RU" altLang="zh-CN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altLang="zh-CN" sz="2800" b="1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ru-RU" altLang="zh-CN" sz="2800" b="1" dirty="0"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.«Верные и неверные утверждения». </a:t>
            </a:r>
            <a:endParaRPr lang="ru-RU" altLang="zh-CN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altLang="zh-CN" sz="2800" b="1" dirty="0" smtClean="0"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5.«</a:t>
            </a:r>
            <a:r>
              <a:rPr lang="ru-RU" altLang="zh-CN" sz="2800" b="1" dirty="0"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Составь задание».</a:t>
            </a:r>
            <a:endParaRPr lang="ru-RU" altLang="zh-CN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altLang="zh-CN" sz="2800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altLang="zh-CN" sz="2800" b="1" dirty="0">
                <a:latin typeface="Times New Roman" pitchFamily="18" charset="0"/>
                <a:cs typeface="Times New Roman" pitchFamily="18" charset="0"/>
                <a:hlinkClick r:id="rId7" action="ppaction://hlinkfile"/>
              </a:rPr>
              <a:t>«Лови ошибку»</a:t>
            </a:r>
            <a:endParaRPr lang="ru-RU" altLang="zh-CN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altLang="zh-CN" sz="2800" b="1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altLang="zh-CN" sz="2800" b="1" dirty="0">
                <a:latin typeface="Times New Roman" pitchFamily="18" charset="0"/>
                <a:cs typeface="Times New Roman" pitchFamily="18" charset="0"/>
                <a:hlinkClick r:id="rId8" action="ppaction://hlinkfile"/>
              </a:rPr>
              <a:t>«Восстанови текст».</a:t>
            </a:r>
            <a:endParaRPr lang="ru-RU" altLang="zh-CN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altLang="zh-CN" sz="2800" b="1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altLang="zh-CN" sz="2800" b="1" dirty="0">
                <a:latin typeface="Times New Roman" pitchFamily="18" charset="0"/>
                <a:cs typeface="Times New Roman" pitchFamily="18" charset="0"/>
                <a:hlinkClick r:id="rId9" action="ppaction://hlinkfile"/>
              </a:rPr>
              <a:t>Сопоставление / нахождение сходств и различий– приём работы, основанный на сравнении двух или более объектов. </a:t>
            </a:r>
            <a:endParaRPr lang="ru-RU" altLang="zh-C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0" name="Заголовок 4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07839"/>
          </a:xfrm>
        </p:spPr>
        <p:txBody>
          <a:bodyPr/>
          <a:lstStyle/>
          <a:p>
            <a:pPr eaLnBrk="1" hangingPunct="1"/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Технологические приемы</a:t>
            </a:r>
          </a:p>
        </p:txBody>
      </p:sp>
      <p:pic>
        <p:nvPicPr>
          <p:cNvPr id="17411" name="Picture 5" descr="P108009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47126" y="2996952"/>
            <a:ext cx="1925638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P108009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77050" y="908050"/>
            <a:ext cx="18002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765175"/>
            <a:ext cx="8229600" cy="1008063"/>
          </a:xfrm>
        </p:spPr>
        <p:txBody>
          <a:bodyPr/>
          <a:lstStyle/>
          <a:p>
            <a:pPr eaLnBrk="1" hangingPunct="1"/>
            <a:endParaRPr lang="ru-RU" sz="2800" b="1" u="sng" dirty="0" smtClean="0">
              <a:solidFill>
                <a:srgbClr val="C00000"/>
              </a:solidFill>
            </a:endParaRPr>
          </a:p>
        </p:txBody>
      </p:sp>
      <p:sp>
        <p:nvSpPr>
          <p:cNvPr id="18434" name="Объект 2"/>
          <p:cNvSpPr>
            <a:spLocks noGrp="1"/>
          </p:cNvSpPr>
          <p:nvPr>
            <p:ph idx="4294967295"/>
          </p:nvPr>
        </p:nvSpPr>
        <p:spPr>
          <a:xfrm>
            <a:off x="900113" y="2276475"/>
            <a:ext cx="7343775" cy="3849688"/>
          </a:xfrm>
        </p:spPr>
        <p:txBody>
          <a:bodyPr/>
          <a:lstStyle/>
          <a:p>
            <a:pPr marL="609600" indent="-609600" eaLnBrk="1" hangingPunct="1"/>
            <a:endParaRPr lang="ru-RU" altLang="zh-CN" sz="2400" b="1" dirty="0" smtClean="0">
              <a:cs typeface="宋体"/>
            </a:endParaRPr>
          </a:p>
          <a:p>
            <a:pPr marL="609600" indent="-609600" eaLnBrk="1" hangingPunct="1"/>
            <a:endParaRPr lang="en-US" altLang="zh-CN" sz="2400" b="1" dirty="0" smtClean="0">
              <a:cs typeface="宋体"/>
            </a:endParaRPr>
          </a:p>
        </p:txBody>
      </p:sp>
      <p:pic>
        <p:nvPicPr>
          <p:cNvPr id="18435" name="Рисунок 3" descr="C:\Documents and Settings\User\Мои документы\Фото\Фото по матем\P1050514.JPG"/>
          <p:cNvPicPr>
            <a:picLocks noChangeAspect="1" noChangeArrowheads="1"/>
          </p:cNvPicPr>
          <p:nvPr/>
        </p:nvPicPr>
        <p:blipFill>
          <a:blip r:embed="rId2"/>
          <a:srcRect r="55029" b="17378"/>
          <a:stretch>
            <a:fillRect/>
          </a:stretch>
        </p:blipFill>
        <p:spPr bwMode="auto">
          <a:xfrm>
            <a:off x="5030519" y="176232"/>
            <a:ext cx="3357905" cy="254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P10800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2" y="404664"/>
            <a:ext cx="2993669" cy="225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4212" y="2828836"/>
            <a:ext cx="712814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ru-RU" altLang="zh-CN" sz="2400" b="1" dirty="0" smtClean="0">
                <a:cs typeface="宋体"/>
              </a:rPr>
              <a:t>9</a:t>
            </a:r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zh-CN" sz="3200" b="1" dirty="0"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«</a:t>
            </a:r>
            <a:r>
              <a:rPr lang="ru-RU" altLang="zh-CN" sz="3200" b="1" dirty="0" err="1"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Инсерт</a:t>
            </a:r>
            <a:r>
              <a:rPr lang="ru-RU" altLang="zh-CN" sz="3200" b="1" dirty="0"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»</a:t>
            </a:r>
            <a:endParaRPr lang="ru-RU" altLang="zh-CN" sz="32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«Конспектирование»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«Составление тезисов»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altLang="zh-CN" sz="3200" b="1" dirty="0">
                <a:latin typeface="Times New Roman" pitchFamily="18" charset="0"/>
                <a:cs typeface="Times New Roman" pitchFamily="18" charset="0"/>
                <a:hlinkClick r:id="rId7" action="ppaction://hlinkfile"/>
              </a:rPr>
              <a:t>«Маркировочная таблица</a:t>
            </a:r>
            <a:r>
              <a:rPr lang="ru-RU" altLang="zh-CN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altLang="zh-CN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altLang="zh-CN" sz="3200" b="1" dirty="0">
                <a:latin typeface="Times New Roman" pitchFamily="18" charset="0"/>
                <a:cs typeface="Times New Roman" pitchFamily="18" charset="0"/>
                <a:hlinkClick r:id="rId8" action="ppaction://hlinkfile"/>
              </a:rPr>
              <a:t>Игра «Угадай-ка!».</a:t>
            </a:r>
            <a:endParaRPr lang="ru-RU" altLang="zh-CN" sz="32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altLang="zh-CN" sz="3200" b="1" dirty="0">
                <a:latin typeface="Times New Roman" pitchFamily="18" charset="0"/>
                <a:cs typeface="Times New Roman" pitchFamily="18" charset="0"/>
                <a:hlinkClick r:id="rId9" action="ppaction://hlinkfile"/>
              </a:rPr>
              <a:t>Кластер: положительные и отрицательные числа </a:t>
            </a:r>
            <a:r>
              <a:rPr lang="ru-RU" altLang="zh-CN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eaLnBrk="1" hangingPunct="1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1209</Words>
  <Application>Microsoft Office PowerPoint</Application>
  <PresentationFormat>Экран (4:3)</PresentationFormat>
  <Paragraphs>108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Муниципальное казенное общеобразовательное учреждение  «Глазовская основная  общеобразовательная школа»  д. Глазово Сухиничского района  Калужской области.</vt:lpstr>
      <vt:lpstr>Презентация PowerPoint</vt:lpstr>
      <vt:lpstr>Презентация PowerPoint</vt:lpstr>
      <vt:lpstr>Актуальность педагогического опыта  </vt:lpstr>
      <vt:lpstr>Презентация PowerPoint</vt:lpstr>
      <vt:lpstr>Презентация PowerPoint</vt:lpstr>
      <vt:lpstr>Презентация PowerPoint</vt:lpstr>
      <vt:lpstr>Технологические приемы</vt:lpstr>
      <vt:lpstr>Презентация PowerPoint</vt:lpstr>
      <vt:lpstr>Групповая и индивидуальная работа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Типы учебных задач: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Олимпиадные задания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</vt:lpstr>
      <vt:lpstr>Вывод</vt:lpstr>
      <vt:lpstr>Список литературы </vt:lpstr>
      <vt:lpstr>   Спасибо 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по литературе</dc:title>
  <dc:creator>Наталья</dc:creator>
  <cp:lastModifiedBy>User</cp:lastModifiedBy>
  <cp:revision>72</cp:revision>
  <dcterms:created xsi:type="dcterms:W3CDTF">2014-10-17T02:15:58Z</dcterms:created>
  <dcterms:modified xsi:type="dcterms:W3CDTF">2024-01-26T10:02:20Z</dcterms:modified>
</cp:coreProperties>
</file>