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 bwMode="auto">
          <a:xfrm>
            <a:off x="899592" y="764704"/>
            <a:ext cx="7776864" cy="151216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 bwMode="auto">
          <a:xfrm>
            <a:off x="5076056" y="3501008"/>
            <a:ext cx="3744416" cy="2448272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rcRect b="37887"/>
          <a:stretch/>
        </p:blipFill>
        <p:spPr bwMode="auto">
          <a:xfrm rot="1858181" flipH="1">
            <a:off x="-111067" y="3771755"/>
            <a:ext cx="5702589" cy="324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99592" y="764704"/>
            <a:ext cx="7776864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053136" y="3501008"/>
            <a:ext cx="3816424" cy="2448272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372200" y="6381328"/>
            <a:ext cx="2376264" cy="360040"/>
          </a:xfr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 userDrawn="1"/>
        </p:nvSpPr>
        <p:spPr bwMode="auto">
          <a:xfrm flipH="1" flipV="1">
            <a:off x="1043608" y="1700808"/>
            <a:ext cx="7719292" cy="4680520"/>
          </a:xfrm>
          <a:prstGeom prst="snip1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 userDrawn="1"/>
        </p:nvSpPr>
        <p:spPr bwMode="auto">
          <a:xfrm>
            <a:off x="1043608" y="260648"/>
            <a:ext cx="7719292" cy="1152128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643192" cy="115699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043608" y="1700808"/>
            <a:ext cx="7719292" cy="4680520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0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>
          <a:blip r:embed="rId2" cstate="print"/>
          <a:srcRect l="33682" t="73275" r="32635"/>
          <a:stretch/>
        </p:blipFill>
        <p:spPr bwMode="auto">
          <a:xfrm flipH="1">
            <a:off x="-252536" y="5549900"/>
            <a:ext cx="1976388" cy="111494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 bwMode="auto">
          <a:xfrm>
            <a:off x="755576" y="3789040"/>
            <a:ext cx="7704856" cy="122413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83568" y="3668613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</a:lstStyle>
          <a:p>
            <a:pPr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83568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307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>
          <a:blip r:embed="rId2" cstate="print"/>
          <a:srcRect l="71827" t="67995"/>
          <a:stretch/>
        </p:blipFill>
        <p:spPr bwMode="auto">
          <a:xfrm>
            <a:off x="7632700" y="5013176"/>
            <a:ext cx="1341760" cy="1335238"/>
          </a:xfrm>
          <a:prstGeom prst="rect">
            <a:avLst/>
          </a:prstGeom>
          <a:noFill/>
        </p:spPr>
      </p:pic>
      <p:pic>
        <p:nvPicPr>
          <p:cNvPr id="3076" name="Picture 4" descr="http://img-fotki.yandex.ru/get/6738/134091466.198/0_ffa81_ef3fafdd_L"/>
          <p:cNvPicPr>
            <a:picLocks noChangeAspect="1" noChangeArrowheads="1"/>
          </p:cNvPicPr>
          <p:nvPr userDrawn="1"/>
        </p:nvPicPr>
        <p:blipFill>
          <a:blip r:embed="rId2" cstate="print"/>
          <a:srcRect r="70089" b="75365"/>
          <a:stretch/>
        </p:blipFill>
        <p:spPr bwMode="auto">
          <a:xfrm>
            <a:off x="899592" y="2667916"/>
            <a:ext cx="1424508" cy="102778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нутый угол 9"/>
          <p:cNvSpPr/>
          <p:nvPr userDrawn="1"/>
        </p:nvSpPr>
        <p:spPr bwMode="auto">
          <a:xfrm>
            <a:off x="4684938" y="1556792"/>
            <a:ext cx="4032448" cy="4536504"/>
          </a:xfrm>
          <a:prstGeom prst="foldedCorner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Загнутый угол 11"/>
          <p:cNvSpPr/>
          <p:nvPr userDrawn="1"/>
        </p:nvSpPr>
        <p:spPr bwMode="auto">
          <a:xfrm flipH="1">
            <a:off x="467544" y="1556792"/>
            <a:ext cx="4081313" cy="4536504"/>
          </a:xfrm>
          <a:prstGeom prst="foldedCorner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 bwMode="auto">
          <a:xfrm>
            <a:off x="467544" y="332656"/>
            <a:ext cx="8231856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098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>
          <a:blip r:embed="rId2" cstate="print"/>
          <a:srcRect l="33937" t="35404" r="37264" b="35068"/>
          <a:stretch/>
        </p:blipFill>
        <p:spPr bwMode="auto">
          <a:xfrm>
            <a:off x="7772400" y="5626101"/>
            <a:ext cx="1371600" cy="1231900"/>
          </a:xfrm>
          <a:prstGeom prst="rect">
            <a:avLst/>
          </a:prstGeom>
          <a:noFill/>
        </p:spPr>
      </p:pic>
      <p:pic>
        <p:nvPicPr>
          <p:cNvPr id="14" name="Picture 2" descr="http://img-fotki.yandex.ru/get/6738/134091466.198/0_ffa81_ef3fafdd_L"/>
          <p:cNvPicPr>
            <a:picLocks noChangeAspect="1" noChangeArrowheads="1"/>
          </p:cNvPicPr>
          <p:nvPr userDrawn="1"/>
        </p:nvPicPr>
        <p:blipFill>
          <a:blip r:embed="rId2" cstate="print"/>
          <a:srcRect l="33937" t="35404" r="37264" b="35068"/>
          <a:stretch/>
        </p:blipFill>
        <p:spPr bwMode="auto">
          <a:xfrm flipH="1">
            <a:off x="0" y="5653237"/>
            <a:ext cx="1440160" cy="123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 bwMode="auto">
          <a:xfrm>
            <a:off x="467544" y="182836"/>
            <a:ext cx="8208912" cy="122413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Garamond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755576" y="1556793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>
            <a:alphaModFix amt="73000"/>
            <a:lum/>
          </a:blip>
          <a:srcRect l="12686" r="12686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55576" y="980728"/>
            <a:ext cx="7916416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0" u="none" strike="noStrike" cap="none" spc="0">
                <a:solidFill>
                  <a:srgbClr val="233B07"/>
                </a:solidFill>
                <a:latin typeface="Times New Roman"/>
                <a:ea typeface="Times New Roman"/>
                <a:cs typeface="Times New Roman"/>
              </a:rPr>
              <a:t>Проект: «Птицы-наши пернатые друзья!»</a:t>
            </a:r>
            <a:r>
              <a:rPr lang="ru-RU" sz="3200">
                <a:solidFill>
                  <a:srgbClr val="2D4B09"/>
                </a:solidFill>
                <a:latin typeface="Times New Roman"/>
                <a:cs typeface="Times New Roman"/>
              </a:rPr>
              <a:t/>
            </a:r>
            <a:br>
              <a:rPr lang="ru-RU" sz="3200">
                <a:solidFill>
                  <a:srgbClr val="2D4B09"/>
                </a:solidFill>
                <a:latin typeface="Times New Roman"/>
                <a:cs typeface="Times New Roman"/>
              </a:rPr>
            </a:br>
            <a:endParaRPr lang="ru-RU" sz="3200">
              <a:solidFill>
                <a:srgbClr val="2D4B09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713783" y="3575297"/>
            <a:ext cx="4316890" cy="223224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Педагог: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Чижова Надежда Михайловна</a:t>
            </a:r>
          </a:p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МБДОУ Детский сад №80</a:t>
            </a:r>
          </a:p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г.Новороссийск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23528" y="188640"/>
            <a:ext cx="2592288" cy="1656184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Times New Roman"/>
                <a:cs typeface="Times New Roman"/>
              </a:rPr>
              <a:t>Акция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7030A0"/>
                </a:solidFill>
                <a:latin typeface="Times New Roman"/>
                <a:cs typeface="Times New Roman"/>
              </a:rPr>
              <a:t>«Дайте птицам горсть зерна и не страшна будет им зима»</a:t>
            </a:r>
          </a:p>
        </p:txBody>
      </p:sp>
      <p:pic>
        <p:nvPicPr>
          <p:cNvPr id="6145" name="Picture 1" descr="C:\Users\Приёмка DAF\Desktop\ПРОЕКТ\Mei8FKRsNlU.jpg"/>
          <p:cNvPicPr>
            <a:picLocks noChangeAspect="1" noChangeArrowheads="1"/>
          </p:cNvPicPr>
          <p:nvPr/>
        </p:nvPicPr>
        <p:blipFill>
          <a:blip r:embed="rId2" cstate="print"/>
          <a:srcRect l="6897" t="6897" r="6897" b="14942"/>
          <a:stretch/>
        </p:blipFill>
        <p:spPr bwMode="auto">
          <a:xfrm>
            <a:off x="5220072" y="404664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риёмка DAF\Desktop\ПРОЕКТ\hQP4YVWwLHs.jpg"/>
          <p:cNvPicPr>
            <a:picLocks noChangeAspect="1" noChangeArrowheads="1"/>
          </p:cNvPicPr>
          <p:nvPr/>
        </p:nvPicPr>
        <p:blipFill>
          <a:blip r:embed="rId3" cstate="print"/>
          <a:srcRect l="10749" r="26158" b="17745"/>
          <a:stretch/>
        </p:blipFill>
        <p:spPr bwMode="auto">
          <a:xfrm>
            <a:off x="251520" y="2852936"/>
            <a:ext cx="2664295" cy="260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Приёмка DAF\Desktop\ПРОЕКТ\NJ2K9T8T-Dc.jpg"/>
          <p:cNvPicPr>
            <a:picLocks noChangeAspect="1" noChangeArrowheads="1"/>
          </p:cNvPicPr>
          <p:nvPr/>
        </p:nvPicPr>
        <p:blipFill>
          <a:blip r:embed="rId4" cstate="print"/>
          <a:srcRect t="9459" b="17042"/>
          <a:stretch/>
        </p:blipFill>
        <p:spPr bwMode="auto">
          <a:xfrm>
            <a:off x="4283968" y="3140967"/>
            <a:ext cx="3600400" cy="3528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 стрелкой 6"/>
          <p:cNvCxnSpPr>
            <a:cxnSpLocks/>
            <a:stCxn id="2" idx="2"/>
          </p:cNvCxnSpPr>
          <p:nvPr/>
        </p:nvCxnSpPr>
        <p:spPr bwMode="auto">
          <a:xfrm>
            <a:off x="1619672" y="184482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 bwMode="auto">
          <a:xfrm>
            <a:off x="2915816" y="1844824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stCxn id="2" idx="3"/>
          </p:cNvCxnSpPr>
          <p:nvPr/>
        </p:nvCxnSpPr>
        <p:spPr bwMode="auto">
          <a:xfrm>
            <a:off x="2915816" y="1016732"/>
            <a:ext cx="2088232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un9-74.userapi.com/impg/qjUBW-mtzN3mmWeSW6M3dIso3Ppp2X6h1oF2wQ/RnnhoYdLpBw.jpg?size=821x1080&amp;quality=95&amp;sign=09fa598367b7f7a376e0c95cd6a7052a&amp;type=album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251520" y="260648"/>
            <a:ext cx="2736304" cy="359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sun9-72.userapi.com/impg/Ykevl54T__E8evVmQHhp9D7gTG6QlDE0E__7KQ/LlhIqdNDQ7E.jpg?size=1280x960&amp;quality=95&amp;sign=134eb563eefcf12505317744c5eeac13&amp;type=album"/>
          <p:cNvPicPr>
            <a:picLocks noChangeAspect="1" noChangeArrowheads="1"/>
          </p:cNvPicPr>
          <p:nvPr/>
        </p:nvPicPr>
        <p:blipFill>
          <a:blip r:embed="rId3" cstate="print"/>
          <a:srcRect t="9734"/>
          <a:stretch/>
        </p:blipFill>
        <p:spPr bwMode="auto">
          <a:xfrm>
            <a:off x="5652120" y="3573016"/>
            <a:ext cx="325683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sun9-75.userapi.com/impg/FVzcmegWT2g99tm-_J5bevxHJAjXIX1B34NGrQ/5ZfG3xBVlho.jpg?size=1280x960&amp;quality=95&amp;sign=65a91416c66bc83ec7e1792edbb2b97a&amp;type=album"/>
          <p:cNvPicPr>
            <a:picLocks noChangeAspect="1" noChangeArrowheads="1"/>
          </p:cNvPicPr>
          <p:nvPr/>
        </p:nvPicPr>
        <p:blipFill>
          <a:blip r:embed="rId4" cstate="print"/>
          <a:srcRect t="5462" b="7153"/>
          <a:stretch/>
        </p:blipFill>
        <p:spPr bwMode="auto">
          <a:xfrm>
            <a:off x="4499992" y="260648"/>
            <a:ext cx="351588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sun9-73.userapi.com/impg/sht-vFXIASe_oE1iRFm_KmQMGVlKoCFk4QgxEg/X5V0i61IXMc.jpg?size=1280x960&amp;quality=95&amp;sign=bd389ec4b0feb9fb1e072879d4e215c6&amp;type=album"/>
          <p:cNvPicPr>
            <a:picLocks noChangeAspect="1" noChangeArrowheads="1"/>
          </p:cNvPicPr>
          <p:nvPr/>
        </p:nvPicPr>
        <p:blipFill>
          <a:blip r:embed="rId5" cstate="print"/>
          <a:srcRect t="9441" b="7953"/>
          <a:stretch/>
        </p:blipFill>
        <p:spPr bwMode="auto">
          <a:xfrm>
            <a:off x="323528" y="4077072"/>
            <a:ext cx="40679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/>
          <p:cNvSpPr/>
          <p:nvPr/>
        </p:nvSpPr>
        <p:spPr bwMode="auto">
          <a:xfrm>
            <a:off x="3059832" y="1484784"/>
            <a:ext cx="1440160" cy="57606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7020272" y="2492896"/>
            <a:ext cx="648072" cy="936104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 bwMode="auto">
          <a:xfrm>
            <a:off x="4355976" y="4725144"/>
            <a:ext cx="1224136" cy="6480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2699792" y="2276872"/>
            <a:ext cx="2808312" cy="1944216"/>
          </a:xfrm>
          <a:prstGeom prst="ellipse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 с родителями по проекту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1547664" y="188640"/>
            <a:ext cx="2520280" cy="14127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Листовки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70C0"/>
                </a:solidFill>
              </a:rPr>
              <a:t>«Доброе дело, или как помочь птицам зимой»</a:t>
            </a:r>
          </a:p>
        </p:txBody>
      </p:sp>
      <p:pic>
        <p:nvPicPr>
          <p:cNvPr id="18434" name="Picture 2" descr="C:\Users\Приёмка DAF\Desktop\ПРОЕКТ\hMvwI8Dv5JQ (1)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 rot="16199999">
            <a:off x="450408" y="1429912"/>
            <a:ext cx="1625377" cy="2167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Users\Приёмка DAF\Desktop\ПРОЕКТ\7CQytDLpP4k.jpg"/>
          <p:cNvPicPr>
            <a:picLocks noChangeAspect="1" noChangeArrowheads="1"/>
          </p:cNvPicPr>
          <p:nvPr/>
        </p:nvPicPr>
        <p:blipFill>
          <a:blip r:embed="rId3" cstate="print"/>
          <a:srcRect t="6622" b="20314"/>
          <a:stretch/>
        </p:blipFill>
        <p:spPr bwMode="auto">
          <a:xfrm>
            <a:off x="0" y="3645024"/>
            <a:ext cx="22914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Users\Приёмка DAF\Desktop\ПРОЕКТ\cHXo-Qlrzas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2699792" y="4914292"/>
            <a:ext cx="2591610" cy="194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 bwMode="auto">
          <a:xfrm>
            <a:off x="4427984" y="188640"/>
            <a:ext cx="2520280" cy="14127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chemeClr val="bg2">
                    <a:lumMod val="50000"/>
                  </a:schemeClr>
                </a:solidFill>
              </a:rPr>
              <a:t>Занятие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chemeClr val="bg2">
                    <a:lumMod val="50000"/>
                  </a:schemeClr>
                </a:solidFill>
              </a:rPr>
              <a:t>«Зимующие птицы»</a:t>
            </a:r>
          </a:p>
        </p:txBody>
      </p:sp>
      <p:pic>
        <p:nvPicPr>
          <p:cNvPr id="18437" name="Picture 5" descr="C:\Users\Приёмка DAF\Desktop\ПРОЕКТ\GHmVsK8L1DI.jpg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5580112" y="1844824"/>
            <a:ext cx="3407702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C:\Users\Приёмка DAF\Desktop\ПРОЕКТ\aG4tqesbAZg.jpg"/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6444208" y="4725144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 flipH="1" flipV="1">
            <a:off x="3347863" y="1700808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V="1">
            <a:off x="4499992" y="148478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5" idx="4"/>
          </p:cNvCxnSpPr>
          <p:nvPr/>
        </p:nvCxnSpPr>
        <p:spPr bwMode="auto">
          <a:xfrm flipH="1">
            <a:off x="2267744" y="1601415"/>
            <a:ext cx="540060" cy="603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 bwMode="auto">
          <a:xfrm flipH="1">
            <a:off x="1259632" y="3212976"/>
            <a:ext cx="346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  <a:stCxn id="18435" idx="2"/>
          </p:cNvCxnSpPr>
          <p:nvPr/>
        </p:nvCxnSpPr>
        <p:spPr bwMode="auto">
          <a:xfrm>
            <a:off x="1145726" y="5877272"/>
            <a:ext cx="1482057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  <a:stCxn id="9" idx="5"/>
          </p:cNvCxnSpPr>
          <p:nvPr/>
        </p:nvCxnSpPr>
        <p:spPr bwMode="auto">
          <a:xfrm>
            <a:off x="6579177" y="1394520"/>
            <a:ext cx="1161175" cy="450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 flipH="1">
            <a:off x="7884368" y="4365104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0" y="0"/>
            <a:ext cx="2771800" cy="1944216"/>
          </a:xfrm>
          <a:prstGeom prst="ellipse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Работа с родителями по проекту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4283968" y="188640"/>
            <a:ext cx="2736304" cy="122413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</a:rPr>
              <a:t>Акция «Принесите птичкам горсть зерна и не страшна будет им зима»</a:t>
            </a:r>
          </a:p>
        </p:txBody>
      </p:sp>
      <p:pic>
        <p:nvPicPr>
          <p:cNvPr id="5" name="Picture 1" descr="C:\Users\Приёмка DAF\Desktop\ПРОЕКТ\Mei8FKRsNlU.jpg"/>
          <p:cNvPicPr>
            <a:picLocks noChangeAspect="1" noChangeArrowheads="1"/>
          </p:cNvPicPr>
          <p:nvPr/>
        </p:nvPicPr>
        <p:blipFill>
          <a:blip r:embed="rId2" cstate="print"/>
          <a:srcRect l="6897" t="6897" r="6897" b="14942"/>
          <a:stretch/>
        </p:blipFill>
        <p:spPr bwMode="auto">
          <a:xfrm>
            <a:off x="6814328" y="1556792"/>
            <a:ext cx="2329671" cy="158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 bwMode="auto">
          <a:xfrm>
            <a:off x="0" y="2204864"/>
            <a:ext cx="1872208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Домашнее задание</a:t>
            </a:r>
          </a:p>
        </p:txBody>
      </p:sp>
      <p:pic>
        <p:nvPicPr>
          <p:cNvPr id="20482" name="Picture 2" descr="C:\Users\Приёмка DAF\Desktop\ПРОЕКТ\eWtd2J0HVfo.jpg"/>
          <p:cNvPicPr>
            <a:picLocks noChangeAspect="1" noChangeArrowheads="1"/>
          </p:cNvPicPr>
          <p:nvPr/>
        </p:nvPicPr>
        <p:blipFill>
          <a:blip r:embed="rId3" cstate="print"/>
          <a:srcRect t="6195" b="25664"/>
          <a:stretch/>
        </p:blipFill>
        <p:spPr bwMode="auto">
          <a:xfrm>
            <a:off x="2483768" y="1196752"/>
            <a:ext cx="1677138" cy="218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Приёмка DAF\Desktop\ПРОЕКТ\3hQWYiKi2g0.jpg"/>
          <p:cNvPicPr>
            <a:picLocks noChangeAspect="1" noChangeArrowheads="1"/>
          </p:cNvPicPr>
          <p:nvPr/>
        </p:nvPicPr>
        <p:blipFill>
          <a:blip r:embed="rId4" cstate="print"/>
          <a:srcRect b="24415"/>
          <a:stretch/>
        </p:blipFill>
        <p:spPr bwMode="auto">
          <a:xfrm>
            <a:off x="0" y="4077071"/>
            <a:ext cx="2051720" cy="240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Приёмка DAF\Desktop\ПРОЕКТ\5nP4BWICXbQ.jpg"/>
          <p:cNvPicPr>
            <a:picLocks noChangeAspect="1" noChangeArrowheads="1"/>
          </p:cNvPicPr>
          <p:nvPr/>
        </p:nvPicPr>
        <p:blipFill>
          <a:blip r:embed="rId5" cstate="print"/>
          <a:srcRect b="9750"/>
          <a:stretch/>
        </p:blipFill>
        <p:spPr bwMode="auto">
          <a:xfrm>
            <a:off x="2699792" y="4345172"/>
            <a:ext cx="2088232" cy="2512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>
            <a:cxnSpLocks/>
          </p:cNvCxnSpPr>
          <p:nvPr/>
        </p:nvCxnSpPr>
        <p:spPr bwMode="auto">
          <a:xfrm flipV="1">
            <a:off x="2771800" y="620688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 bwMode="auto">
          <a:xfrm>
            <a:off x="5868144" y="141277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 bwMode="auto">
          <a:xfrm flipH="1">
            <a:off x="1187624" y="1988840"/>
            <a:ext cx="7200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6" idx="6"/>
          </p:cNvCxnSpPr>
          <p:nvPr/>
        </p:nvCxnSpPr>
        <p:spPr bwMode="auto">
          <a:xfrm flipV="1">
            <a:off x="1872208" y="2420888"/>
            <a:ext cx="61156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6" idx="5"/>
          </p:cNvCxnSpPr>
          <p:nvPr/>
        </p:nvCxnSpPr>
        <p:spPr bwMode="auto">
          <a:xfrm>
            <a:off x="1598029" y="3311192"/>
            <a:ext cx="1101763" cy="1629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stCxn id="6" idx="4"/>
          </p:cNvCxnSpPr>
          <p:nvPr/>
        </p:nvCxnSpPr>
        <p:spPr bwMode="auto">
          <a:xfrm flipH="1">
            <a:off x="899592" y="3501008"/>
            <a:ext cx="3651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sun9-22.userapi.com/impg/lc5js7KxrUtf_jOkMpJ8ySmAPMKcMIN7KVqLQg/SIbRY_zvEyE.jpg?size=1280x960&amp;quality=95&amp;sign=baf17bd897ef294246d318ec537e1dda&amp;type=album"/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4860032" y="328498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>
            <a:off x="1835696" y="3068960"/>
            <a:ext cx="27363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2909654" y="2381803"/>
            <a:ext cx="2592288" cy="1944216"/>
          </a:xfrm>
          <a:prstGeom prst="ellipse">
            <a:avLst/>
          </a:prstGeom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rgbClr val="C00000"/>
                </a:solidFill>
                <a:latin typeface="Times New Roman"/>
                <a:cs typeface="Times New Roman"/>
              </a:rPr>
              <a:t>Работа с родителями по проекту</a:t>
            </a:r>
          </a:p>
        </p:txBody>
      </p:sp>
      <p:pic>
        <p:nvPicPr>
          <p:cNvPr id="19459" name="Picture 3" descr="C:\Users\Приёмка DAF\Desktop\ПРОЕКТ\jHTbEG2kKZY (1).jpg"/>
          <p:cNvPicPr>
            <a:picLocks noChangeAspect="1" noChangeArrowheads="1"/>
          </p:cNvPicPr>
          <p:nvPr/>
        </p:nvPicPr>
        <p:blipFill>
          <a:blip r:embed="rId2" cstate="print"/>
          <a:srcRect l="13461" t="3365" r="10257" b="14183"/>
          <a:stretch/>
        </p:blipFill>
        <p:spPr bwMode="auto">
          <a:xfrm>
            <a:off x="0" y="2060848"/>
            <a:ext cx="1584175" cy="228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Приёмка DAF\Desktop\ПРОЕКТ\WkKhOk5lQos.jpg"/>
          <p:cNvPicPr>
            <a:picLocks noChangeAspect="1" noChangeArrowheads="1"/>
          </p:cNvPicPr>
          <p:nvPr/>
        </p:nvPicPr>
        <p:blipFill>
          <a:blip r:embed="rId3" cstate="print"/>
          <a:srcRect b="20756"/>
          <a:stretch/>
        </p:blipFill>
        <p:spPr bwMode="auto">
          <a:xfrm>
            <a:off x="1259632" y="4265712"/>
            <a:ext cx="245346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Приёмка DAF\Desktop\ПРОЕКТ\Y_uKinh4i5U.jpg"/>
          <p:cNvPicPr>
            <a:picLocks noChangeAspect="1" noChangeArrowheads="1"/>
          </p:cNvPicPr>
          <p:nvPr/>
        </p:nvPicPr>
        <p:blipFill>
          <a:blip r:embed="rId4" cstate="print"/>
          <a:srcRect t="9405" b="30135"/>
          <a:stretch/>
        </p:blipFill>
        <p:spPr bwMode="auto">
          <a:xfrm>
            <a:off x="5940152" y="0"/>
            <a:ext cx="219770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C:\Users\Приёмка DAF\Desktop\ПРОЕКТ\oTGh8PZc1C8.jpg"/>
          <p:cNvPicPr>
            <a:picLocks noChangeAspect="1" noChangeArrowheads="1"/>
          </p:cNvPicPr>
          <p:nvPr/>
        </p:nvPicPr>
        <p:blipFill>
          <a:blip r:embed="rId5" cstate="print"/>
          <a:srcRect t="26053" b="22176"/>
          <a:stretch/>
        </p:blipFill>
        <p:spPr bwMode="auto">
          <a:xfrm>
            <a:off x="6993362" y="3068960"/>
            <a:ext cx="2150638" cy="228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C:\Users\Приёмка DAF\Desktop\ПРОЕКТ\FIVqC0z7FE4.jpg"/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4499992" y="4409728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ятно 1 23"/>
          <p:cNvSpPr/>
          <p:nvPr/>
        </p:nvSpPr>
        <p:spPr bwMode="auto">
          <a:xfrm>
            <a:off x="1043608" y="2420888"/>
            <a:ext cx="2448272" cy="1671427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Конкурс</a:t>
            </a:r>
            <a:endParaRPr/>
          </a:p>
          <a:p>
            <a:pPr algn="ctr">
              <a:defRPr/>
            </a:pPr>
            <a:r>
              <a:rPr lang="ru-RU" sz="1400">
                <a:latin typeface="Times New Roman"/>
                <a:cs typeface="Times New Roman"/>
              </a:rPr>
              <a:t>«Все кормушки хороши»,</a:t>
            </a:r>
          </a:p>
        </p:txBody>
      </p:sp>
      <p:sp>
        <p:nvSpPr>
          <p:cNvPr id="25" name="Пятно 1 24"/>
          <p:cNvSpPr/>
          <p:nvPr/>
        </p:nvSpPr>
        <p:spPr bwMode="auto">
          <a:xfrm>
            <a:off x="5220072" y="2780928"/>
            <a:ext cx="2160240" cy="1599419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Выходные с пользой</a:t>
            </a:r>
          </a:p>
        </p:txBody>
      </p:sp>
      <p:pic>
        <p:nvPicPr>
          <p:cNvPr id="19464" name="Picture 8" descr="C:\Users\Приёмка DAF\Desktop\ПРОЕКТ\wVil9npcYDg.jpg"/>
          <p:cNvPicPr>
            <a:picLocks noChangeAspect="1" noChangeArrowheads="1"/>
          </p:cNvPicPr>
          <p:nvPr/>
        </p:nvPicPr>
        <p:blipFill>
          <a:blip r:embed="rId7" cstate="print"/>
          <a:stretch/>
        </p:blipFill>
        <p:spPr bwMode="auto">
          <a:xfrm>
            <a:off x="1547664" y="188640"/>
            <a:ext cx="25557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23528" y="1886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Презентация продуктов деятельности: </a:t>
            </a:r>
            <a:endParaRPr lang="ru-RU" sz="28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506" name="Picture 2" descr="C:\Users\Приёмка DAF\Desktop\ПРОЕКТ\2vWRKYfWv14.jpg"/>
          <p:cNvPicPr>
            <a:picLocks noChangeAspect="1" noChangeArrowheads="1"/>
          </p:cNvPicPr>
          <p:nvPr/>
        </p:nvPicPr>
        <p:blipFill>
          <a:blip r:embed="rId2" cstate="print"/>
          <a:srcRect t="24246" r="41731" b="23221"/>
          <a:stretch/>
        </p:blipFill>
        <p:spPr bwMode="auto">
          <a:xfrm>
            <a:off x="0" y="2492896"/>
            <a:ext cx="276883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Приёмка DAF\Desktop\ПРОЕКТ\sra6t6UHAI0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6696405" y="2348880"/>
            <a:ext cx="2447594" cy="1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Приёмка DAF\Desktop\ПРОЕКТ\hMvwI8Dv5JQ (1)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 rot="16199999">
            <a:off x="6708238" y="4317098"/>
            <a:ext cx="1584175" cy="211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знак завершения 6"/>
          <p:cNvSpPr/>
          <p:nvPr/>
        </p:nvSpPr>
        <p:spPr bwMode="auto">
          <a:xfrm>
            <a:off x="0" y="4437112"/>
            <a:ext cx="2771800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Изготовление скворечников и кормушек</a:t>
            </a: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6695727" y="4221088"/>
            <a:ext cx="2448272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 </a:t>
            </a:r>
            <a:r>
              <a:rPr lang="ru-RU" sz="1400">
                <a:latin typeface="Times New Roman"/>
                <a:cs typeface="Times New Roman"/>
              </a:rPr>
              <a:t>Д\и «В зимней столовой» </a:t>
            </a:r>
            <a:endParaRPr lang="ru-RU" sz="1600"/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5868144" y="6209928"/>
            <a:ext cx="2915816" cy="64807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Памятки </a:t>
            </a:r>
            <a:r>
              <a:rPr lang="ru-RU" sz="1400">
                <a:latin typeface="Times New Roman"/>
                <a:cs typeface="Times New Roman"/>
              </a:rPr>
              <a:t>«Доброе дело или как помочь птицам зимой»</a:t>
            </a:r>
            <a:endParaRPr lang="ru-RU" sz="1400"/>
          </a:p>
        </p:txBody>
      </p:sp>
      <p:pic>
        <p:nvPicPr>
          <p:cNvPr id="21510" name="Picture 6" descr="https://sun9-45.userapi.com/impg/7QoBB-TGHqq4OvBhrQiOExUDJURNr1ZwedFFhQ/Noya8sBafEY.jpg?size=669x1080&amp;quality=95&amp;sign=a3f37b44f956602432d1fbc8483ebae3&amp;type=album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3275856" y="4498976"/>
            <a:ext cx="1461284" cy="235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Блок-схема: знак завершения 10"/>
          <p:cNvSpPr/>
          <p:nvPr/>
        </p:nvSpPr>
        <p:spPr bwMode="auto">
          <a:xfrm>
            <a:off x="2915816" y="4149079"/>
            <a:ext cx="2232248" cy="504056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Первооткрыватели акции «Утриш»</a:t>
            </a:r>
          </a:p>
        </p:txBody>
      </p:sp>
      <p:pic>
        <p:nvPicPr>
          <p:cNvPr id="21511" name="Picture 7" descr="C:\Users\Приёмка DAF\Desktop\ПРОЕКТ\skVmvN4Me-g.jpg"/>
          <p:cNvPicPr>
            <a:picLocks noChangeAspect="1" noChangeArrowheads="1"/>
          </p:cNvPicPr>
          <p:nvPr/>
        </p:nvPicPr>
        <p:blipFill>
          <a:blip r:embed="rId6" cstate="print"/>
          <a:srcRect t="18963" b="13079"/>
          <a:stretch/>
        </p:blipFill>
        <p:spPr bwMode="auto">
          <a:xfrm>
            <a:off x="1" y="5013176"/>
            <a:ext cx="2915816" cy="139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Блок-схема: знак завершения 12"/>
          <p:cNvSpPr/>
          <p:nvPr/>
        </p:nvSpPr>
        <p:spPr bwMode="auto">
          <a:xfrm>
            <a:off x="0" y="6497960"/>
            <a:ext cx="2915816" cy="36004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МК «Птичка синичка»</a:t>
            </a:r>
          </a:p>
        </p:txBody>
      </p:sp>
      <p:sp>
        <p:nvSpPr>
          <p:cNvPr id="16" name="Блок-схема: знак завершения 15"/>
          <p:cNvSpPr/>
          <p:nvPr/>
        </p:nvSpPr>
        <p:spPr bwMode="auto">
          <a:xfrm>
            <a:off x="0" y="2060848"/>
            <a:ext cx="2736304" cy="28803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Лепбук «Зимующие птицы</a:t>
            </a:r>
            <a:r>
              <a:rPr lang="ru-RU" sz="1600"/>
              <a:t>»</a:t>
            </a:r>
          </a:p>
        </p:txBody>
      </p:sp>
      <p:pic>
        <p:nvPicPr>
          <p:cNvPr id="3074" name="Picture 2" descr="https://sun9-70.userapi.com/impg/OioSAt_5xFT1QTOyL5qUZtxTT0vBIgKvIfAdeQ/IqtXWm6JFpc.jpg?size=507x362&amp;quality=95&amp;sign=6f8b20fb7d3ef5e7e3b39e0bd034d3e2&amp;type=album"/>
          <p:cNvPicPr>
            <a:picLocks noChangeAspect="1" noChangeArrowheads="1"/>
          </p:cNvPicPr>
          <p:nvPr/>
        </p:nvPicPr>
        <p:blipFill>
          <a:blip r:embed="rId7" cstate="print"/>
          <a:stretch/>
        </p:blipFill>
        <p:spPr bwMode="auto">
          <a:xfrm>
            <a:off x="179512" y="620688"/>
            <a:ext cx="2016223" cy="1439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видеокамера икона дизайн PNG , клипарт камеры, Значок камеры, видео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8" cstate="print"/>
          <a:srcRect l="10714" t="16071" r="5356" b="14286"/>
          <a:stretch/>
        </p:blipFill>
        <p:spPr bwMode="auto">
          <a:xfrm>
            <a:off x="7380312" y="332656"/>
            <a:ext cx="1584175" cy="131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Блок-схема: знак завершения 16"/>
          <p:cNvSpPr/>
          <p:nvPr/>
        </p:nvSpPr>
        <p:spPr bwMode="auto">
          <a:xfrm>
            <a:off x="6695727" y="1556792"/>
            <a:ext cx="2448272" cy="64807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Агитационный видеоролик «Кто если не мы» </a:t>
            </a:r>
            <a:endParaRPr lang="ru-RU" sz="1600"/>
          </a:p>
        </p:txBody>
      </p:sp>
      <p:pic>
        <p:nvPicPr>
          <p:cNvPr id="2050" name="Picture 2" descr="https://sun9-21.userapi.com/impg/WMLsuwlWGhGWWSqqK_ooDnGlwFSjpPKjLgf5lQ/odqCVKKUKVY.jpg?size=810x1080&amp;quality=95&amp;sign=b1ea174b121677840780afd4b2ce6e84&amp;type=album"/>
          <p:cNvPicPr>
            <a:picLocks noChangeAspect="1" noChangeArrowheads="1"/>
          </p:cNvPicPr>
          <p:nvPr/>
        </p:nvPicPr>
        <p:blipFill>
          <a:blip r:embed="rId9" cstate="print"/>
          <a:stretch/>
        </p:blipFill>
        <p:spPr bwMode="auto">
          <a:xfrm>
            <a:off x="2915816" y="1556792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Блок-схема: знак завершения 17"/>
          <p:cNvSpPr/>
          <p:nvPr/>
        </p:nvSpPr>
        <p:spPr bwMode="auto">
          <a:xfrm>
            <a:off x="2771800" y="1052736"/>
            <a:ext cx="2376264" cy="43204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Печатный журнал «Вестник Просвещения»</a:t>
            </a:r>
          </a:p>
        </p:txBody>
      </p:sp>
      <p:pic>
        <p:nvPicPr>
          <p:cNvPr id="2051" name="Picture 3" descr="F:\КОНКУРС ПРОЕКТ\JNAkz3QtbCs.jpg"/>
          <p:cNvPicPr>
            <a:picLocks noChangeAspect="1" noChangeArrowheads="1"/>
          </p:cNvPicPr>
          <p:nvPr/>
        </p:nvPicPr>
        <p:blipFill>
          <a:blip r:embed="rId10" cstate="print"/>
          <a:stretch/>
        </p:blipFill>
        <p:spPr bwMode="auto">
          <a:xfrm>
            <a:off x="5004048" y="2482583"/>
            <a:ext cx="1675920" cy="231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Блок-схема: знак завершения 19"/>
          <p:cNvSpPr/>
          <p:nvPr/>
        </p:nvSpPr>
        <p:spPr bwMode="auto">
          <a:xfrm>
            <a:off x="4572000" y="1916832"/>
            <a:ext cx="2376264" cy="64807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Электронный журнал «Воспитатель детского сада»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55576" y="980728"/>
            <a:ext cx="7916416" cy="12961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solidFill>
                  <a:srgbClr val="2D4B09"/>
                </a:solidFill>
                <a:latin typeface="Times New Roman"/>
                <a:cs typeface="Times New Roman"/>
              </a:rPr>
              <a:t>Спасибо за внимание!</a:t>
            </a:r>
            <a:br>
              <a:rPr lang="ru-RU" sz="3200">
                <a:solidFill>
                  <a:srgbClr val="2D4B09"/>
                </a:solidFill>
                <a:latin typeface="Times New Roman"/>
                <a:cs typeface="Times New Roman"/>
              </a:rPr>
            </a:br>
            <a:endParaRPr lang="ru-RU" sz="3200">
              <a:solidFill>
                <a:srgbClr val="2D4B09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5148064" y="3861048"/>
            <a:ext cx="3744416" cy="223224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Педагог: 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233B07"/>
                </a:solidFill>
                <a:latin typeface="Times New Roman"/>
                <a:cs typeface="Times New Roman"/>
              </a:rPr>
              <a:t>Чижова Надежда Михайловна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43608" y="260648"/>
            <a:ext cx="7643192" cy="11569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233B07"/>
                </a:solidFill>
                <a:latin typeface="Times New Roman"/>
                <a:cs typeface="Times New Roman"/>
              </a:rPr>
              <a:t>Проект: «Птицы-наши пернатые друзья!»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110443" y="1772816"/>
            <a:ext cx="76431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u="sng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Проблема:</a:t>
            </a:r>
            <a:r>
              <a:rPr lang="ru-RU" sz="2800">
                <a:latin typeface="Times New Roman"/>
                <a:cs typeface="Times New Roman"/>
              </a:rPr>
              <a:t> можем ли мы помочь птицам зимой, а если можем, то как? </a:t>
            </a:r>
            <a:endParaRPr/>
          </a:p>
          <a:p>
            <a:pPr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Участники проекта</a:t>
            </a:r>
            <a:r>
              <a:rPr lang="ru-RU" sz="2800">
                <a:latin typeface="Times New Roman"/>
                <a:cs typeface="Times New Roman"/>
              </a:rPr>
              <a:t>: 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Дети 4-5 лет, воспитатель, </a:t>
            </a:r>
            <a:endParaRPr/>
          </a:p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родители.</a:t>
            </a:r>
            <a:endParaRPr/>
          </a:p>
        </p:txBody>
      </p:sp>
      <p:pic>
        <p:nvPicPr>
          <p:cNvPr id="3074" name="Picture 2" descr="C:\Users\Приёмка DAF\Desktop\ПРОЕКТ\4Ifiqgl0_wI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5148064" y="2420888"/>
            <a:ext cx="3456384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1340768"/>
            <a:ext cx="9144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Детская: </a:t>
            </a:r>
            <a:r>
              <a:rPr lang="ru-RU" sz="2400">
                <a:latin typeface="Times New Roman"/>
                <a:cs typeface="Times New Roman"/>
              </a:rPr>
              <a:t>выяснить, как и чем можно помочь птицам.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Педагога</a:t>
            </a:r>
            <a:r>
              <a:rPr lang="ru-RU" sz="2400">
                <a:latin typeface="Times New Roman"/>
                <a:cs typeface="Times New Roman"/>
              </a:rPr>
              <a:t>: Создание условий для формирования экологического воспитания дошкольников и правильного отношения к птицам. </a:t>
            </a:r>
            <a:endParaRPr/>
          </a:p>
          <a:p>
            <a:pPr>
              <a:defRPr/>
            </a:pP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b="1">
                <a:latin typeface="Times New Roman"/>
                <a:cs typeface="Times New Roman"/>
              </a:rPr>
              <a:t>Родителей</a:t>
            </a:r>
            <a:r>
              <a:rPr lang="ru-RU" sz="2400">
                <a:latin typeface="Times New Roman"/>
                <a:cs typeface="Times New Roman"/>
              </a:rPr>
              <a:t>: активное сотрудничество с детьми, воспитателем. </a:t>
            </a:r>
            <a:endParaRPr/>
          </a:p>
          <a:p>
            <a:pPr>
              <a:defRPr/>
            </a:pPr>
            <a:endParaRPr lang="ru-RU" sz="2400" i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 i="1">
                <a:latin typeface="Times New Roman"/>
                <a:cs typeface="Times New Roman"/>
              </a:rPr>
              <a:t>Задачи проекта: 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1.Формировать у детей обобщенное представление о птицах, как живых существах.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2. Активизировать совместную деятельность родителей и детей.</a:t>
            </a:r>
            <a:endParaRPr/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3. Воспитывать у детей доброе и заботливое отношение к пернатым.</a:t>
            </a:r>
            <a:endParaRPr/>
          </a:p>
          <a:p>
            <a:pPr>
              <a:defRPr/>
            </a:pP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0" y="18864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2D4B09"/>
                </a:solidFill>
                <a:latin typeface="Times New Roman"/>
                <a:cs typeface="Times New Roman"/>
              </a:rPr>
              <a:t>Цели:</a:t>
            </a:r>
            <a:br>
              <a:rPr lang="ru-RU" sz="4800" b="1">
                <a:solidFill>
                  <a:srgbClr val="2D4B09"/>
                </a:solidFill>
                <a:latin typeface="Times New Roman"/>
                <a:cs typeface="Times New Roman"/>
              </a:rPr>
            </a:br>
            <a:endParaRPr lang="ru-RU" sz="4800" b="1">
              <a:solidFill>
                <a:srgbClr val="2D4B0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-99392"/>
            <a:ext cx="8291264" cy="12294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>
                <a:solidFill>
                  <a:srgbClr val="2D4B09"/>
                </a:solidFill>
                <a:latin typeface="Times New Roman"/>
                <a:cs typeface="Times New Roman"/>
              </a:rPr>
              <a:t>Паспорт проекта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179512" y="1484784"/>
            <a:ext cx="8784976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>
                <a:latin typeface="Times New Roman"/>
                <a:cs typeface="Times New Roman"/>
              </a:rPr>
              <a:t>Название проекта: </a:t>
            </a:r>
            <a:r>
              <a:rPr lang="ru-RU" sz="2000">
                <a:latin typeface="Times New Roman"/>
                <a:cs typeface="Times New Roman"/>
              </a:rPr>
              <a:t>«Птицы-наши пернатые друзья!»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000" b="1">
                <a:latin typeface="Times New Roman"/>
                <a:cs typeface="Times New Roman"/>
              </a:rPr>
              <a:t>Объект исследования: </a:t>
            </a:r>
            <a:r>
              <a:rPr lang="ru-RU" sz="2000">
                <a:latin typeface="Times New Roman"/>
                <a:cs typeface="Times New Roman"/>
              </a:rPr>
              <a:t>зимующие птицы Краснодарского края</a:t>
            </a:r>
            <a:endParaRPr lang="ru-RU" sz="2000" b="1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>
                <a:latin typeface="Times New Roman"/>
                <a:cs typeface="Times New Roman"/>
              </a:rPr>
              <a:t>Тип проекта</a:t>
            </a:r>
            <a:r>
              <a:rPr lang="ru-RU" sz="2000">
                <a:latin typeface="Times New Roman"/>
                <a:cs typeface="Times New Roman"/>
              </a:rPr>
              <a:t>: познавательно-социальный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000" b="1">
                <a:latin typeface="Times New Roman"/>
                <a:cs typeface="Times New Roman"/>
              </a:rPr>
              <a:t>Длительность проекта</a:t>
            </a:r>
            <a:r>
              <a:rPr lang="ru-RU" sz="2000">
                <a:latin typeface="Times New Roman"/>
                <a:cs typeface="Times New Roman"/>
              </a:rPr>
              <a:t>: долгосрочный.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 sz="2000" b="1">
                <a:latin typeface="Times New Roman"/>
                <a:cs typeface="Times New Roman"/>
              </a:rPr>
              <a:t>Срок реализации проекта</a:t>
            </a:r>
            <a:r>
              <a:rPr lang="ru-RU" sz="2000">
                <a:latin typeface="Times New Roman"/>
                <a:cs typeface="Times New Roman"/>
              </a:rPr>
              <a:t>: октябрь 2022 – апрель 2023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Ожидаемый результат: 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- </a:t>
            </a:r>
            <a:r>
              <a:rPr lang="ru-RU" sz="2000">
                <a:latin typeface="Times New Roman"/>
                <a:cs typeface="Times New Roman"/>
              </a:rPr>
              <a:t>расширение кругозора детей о зимующих птицах;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-</a:t>
            </a:r>
            <a:r>
              <a:rPr lang="ru-RU" sz="2000">
                <a:latin typeface="Times New Roman"/>
                <a:cs typeface="Times New Roman"/>
              </a:rPr>
              <a:t>проявление у детей интереса к объектам живой природы (зимующим птицам)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-развитие у детей любознательности, познавательной активности,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- воспитание у детей сострадания и любви, 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- активное участие детей в помощи птицам. </a:t>
            </a:r>
            <a:endParaRPr/>
          </a:p>
          <a:p>
            <a:pPr>
              <a:lnSpc>
                <a:spcPct val="150000"/>
              </a:lnSpc>
              <a:defRPr/>
            </a:pP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2D4B09"/>
                </a:solidFill>
                <a:latin typeface="Times New Roman"/>
                <a:cs typeface="Times New Roman"/>
              </a:rPr>
              <a:t>Планирование деятельности детьми: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-3508" y="141763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133056" y="324015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rgbClr val="2D4B09"/>
                </a:solidFill>
                <a:latin typeface="Times New Roman"/>
                <a:cs typeface="Times New Roman"/>
              </a:rPr>
              <a:t>Планирование деятельности детьми: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l="20475" t="44100" r="22825" b="7600"/>
          <a:stretch/>
        </p:blipFill>
        <p:spPr bwMode="auto">
          <a:xfrm>
            <a:off x="899592" y="1700808"/>
            <a:ext cx="7056784" cy="450850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3059832" y="2636912"/>
            <a:ext cx="2592288" cy="19442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</a:rPr>
              <a:t>Форма работы с детьми по проекту</a:t>
            </a:r>
          </a:p>
        </p:txBody>
      </p:sp>
      <p:pic>
        <p:nvPicPr>
          <p:cNvPr id="16" name="Рисунок 15" descr="0EFeXVTbEkQ.jpg"/>
          <p:cNvPicPr>
            <a:picLocks noChangeAspect="1"/>
          </p:cNvPicPr>
          <p:nvPr/>
        </p:nvPicPr>
        <p:blipFill>
          <a:blip r:embed="rId2" cstate="print"/>
          <a:srcRect b="18335"/>
          <a:stretch/>
        </p:blipFill>
        <p:spPr bwMode="auto">
          <a:xfrm>
            <a:off x="0" y="0"/>
            <a:ext cx="185167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Приёмка DAF\Desktop\ПРОЕКТ\JPH1kJbLXQs (1).jpg"/>
          <p:cNvPicPr>
            <a:picLocks noChangeAspect="1" noChangeArrowheads="1"/>
          </p:cNvPicPr>
          <p:nvPr/>
        </p:nvPicPr>
        <p:blipFill>
          <a:blip r:embed="rId3" cstate="print"/>
          <a:srcRect t="25243"/>
          <a:stretch/>
        </p:blipFill>
        <p:spPr bwMode="auto">
          <a:xfrm>
            <a:off x="0" y="2564904"/>
            <a:ext cx="228352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Приёмка DAF\Desktop\ПРОЕКТ\ROpy4jzifb4 (1).jpg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6228184" y="188640"/>
            <a:ext cx="2712301" cy="2034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Приёмка DAF\Desktop\ПРОЕКТ\HLtdekh-xvY.jpg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6300192" y="2924944"/>
            <a:ext cx="268829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Приёмка DAF\Desktop\ПРОЕКТ\NJ2K9T8T-Dc.jpg"/>
          <p:cNvPicPr>
            <a:picLocks noChangeAspect="1" noChangeArrowheads="1"/>
          </p:cNvPicPr>
          <p:nvPr/>
        </p:nvPicPr>
        <p:blipFill>
          <a:blip r:embed="rId6" cstate="print"/>
          <a:srcRect t="13378" b="19848"/>
          <a:stretch/>
        </p:blipFill>
        <p:spPr bwMode="auto">
          <a:xfrm>
            <a:off x="3131840" y="4897990"/>
            <a:ext cx="2201440" cy="196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Приёмка DAF\Desktop\ПРОЕКТ\eWtd2J0HVfo.jpg"/>
          <p:cNvPicPr>
            <a:picLocks noChangeAspect="1" noChangeArrowheads="1"/>
          </p:cNvPicPr>
          <p:nvPr/>
        </p:nvPicPr>
        <p:blipFill>
          <a:blip r:embed="rId7" cstate="print"/>
          <a:srcRect t="9767" b="23489"/>
          <a:stretch/>
        </p:blipFill>
        <p:spPr bwMode="auto">
          <a:xfrm>
            <a:off x="3491880" y="0"/>
            <a:ext cx="1387116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Прямоугольник 22"/>
          <p:cNvSpPr/>
          <p:nvPr/>
        </p:nvSpPr>
        <p:spPr bwMode="auto">
          <a:xfrm>
            <a:off x="6300192" y="4941168"/>
            <a:ext cx="2664295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МК в подготовительной группе «Птичка синичка»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6228184" y="2276872"/>
            <a:ext cx="2664295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Синичкин день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987824" y="1772816"/>
            <a:ext cx="2664295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Фотовыставка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«Домашние питомцы»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0" y="2060848"/>
            <a:ext cx="2195736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Прикорм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0" y="4581128"/>
            <a:ext cx="226774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Наблюдение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364088" y="5877272"/>
            <a:ext cx="2808312" cy="9807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Акция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</a:rPr>
              <a:t>«Дайте птичкам горсть зерна и не страшна будет им зима»</a:t>
            </a:r>
          </a:p>
        </p:txBody>
      </p:sp>
      <p:cxnSp>
        <p:nvCxnSpPr>
          <p:cNvPr id="30" name="Прямая со стрелкой 29"/>
          <p:cNvCxnSpPr>
            <a:cxnSpLocks/>
            <a:stCxn id="4" idx="1"/>
          </p:cNvCxnSpPr>
          <p:nvPr/>
        </p:nvCxnSpPr>
        <p:spPr bwMode="auto">
          <a:xfrm flipH="1" flipV="1">
            <a:off x="2195736" y="1916832"/>
            <a:ext cx="1243728" cy="1004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 bwMode="auto">
          <a:xfrm flipV="1">
            <a:off x="4355976" y="234888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  <a:stCxn id="4" idx="7"/>
          </p:cNvCxnSpPr>
          <p:nvPr/>
        </p:nvCxnSpPr>
        <p:spPr bwMode="auto">
          <a:xfrm flipV="1">
            <a:off x="5272488" y="2204864"/>
            <a:ext cx="811680" cy="71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  <a:stCxn id="4" idx="6"/>
          </p:cNvCxnSpPr>
          <p:nvPr/>
        </p:nvCxnSpPr>
        <p:spPr bwMode="auto">
          <a:xfrm>
            <a:off x="5652120" y="3609020"/>
            <a:ext cx="576064" cy="108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  <a:stCxn id="4" idx="5"/>
            <a:endCxn id="4" idx="5"/>
          </p:cNvCxnSpPr>
          <p:nvPr/>
        </p:nvCxnSpPr>
        <p:spPr bwMode="auto">
          <a:xfrm>
            <a:off x="5272488" y="42964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  <a:stCxn id="4" idx="4"/>
          </p:cNvCxnSpPr>
          <p:nvPr/>
        </p:nvCxnSpPr>
        <p:spPr bwMode="auto">
          <a:xfrm>
            <a:off x="4355976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4" idx="2"/>
          </p:cNvCxnSpPr>
          <p:nvPr/>
        </p:nvCxnSpPr>
        <p:spPr bwMode="auto">
          <a:xfrm flipH="1">
            <a:off x="2339752" y="3609020"/>
            <a:ext cx="720080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stCxn id="4" idx="3"/>
          </p:cNvCxnSpPr>
          <p:nvPr/>
        </p:nvCxnSpPr>
        <p:spPr bwMode="auto">
          <a:xfrm flipH="1">
            <a:off x="2411760" y="4296404"/>
            <a:ext cx="1027704" cy="1220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 bwMode="auto">
          <a:xfrm>
            <a:off x="179512" y="6497960"/>
            <a:ext cx="1907704" cy="3600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С\р игры</a:t>
            </a:r>
          </a:p>
        </p:txBody>
      </p:sp>
      <p:pic>
        <p:nvPicPr>
          <p:cNvPr id="1026" name="Picture 2" descr="C:\Users\Приёмка DAF\Desktop\kJnyPGXatms.jpg"/>
          <p:cNvPicPr>
            <a:picLocks noChangeAspect="1" noChangeArrowheads="1"/>
          </p:cNvPicPr>
          <p:nvPr/>
        </p:nvPicPr>
        <p:blipFill>
          <a:blip r:embed="rId8" cstate="print"/>
          <a:srcRect t="16990" b="18448"/>
          <a:stretch/>
        </p:blipFill>
        <p:spPr bwMode="auto">
          <a:xfrm>
            <a:off x="251520" y="5013176"/>
            <a:ext cx="1656184" cy="1425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 bwMode="auto">
          <a:xfrm>
            <a:off x="3059832" y="2636912"/>
            <a:ext cx="2592288" cy="19442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</a:rPr>
              <a:t>Форма работы с детьми по проекту</a:t>
            </a:r>
          </a:p>
        </p:txBody>
      </p:sp>
      <p:pic>
        <p:nvPicPr>
          <p:cNvPr id="2050" name="Picture 2" descr="C:\Users\Приёмка DAF\Desktop\ПРОЕКТ\Q4ErQ-570XA (1).jpg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0" y="0"/>
            <a:ext cx="2159563" cy="16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риёмка DAF\Desktop\ПРОЕКТ\4ed5shLiOig.jpg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6479704" y="620688"/>
            <a:ext cx="2664295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Приёмка DAF\Desktop\ПРОЕКТ\_149nRpqbno (1).jpg"/>
          <p:cNvPicPr>
            <a:picLocks noChangeAspect="1" noChangeArrowheads="1"/>
          </p:cNvPicPr>
          <p:nvPr/>
        </p:nvPicPr>
        <p:blipFill>
          <a:blip r:embed="rId4" cstate="print"/>
          <a:srcRect t="12552" b="10016"/>
          <a:stretch/>
        </p:blipFill>
        <p:spPr bwMode="auto">
          <a:xfrm>
            <a:off x="0" y="5057824"/>
            <a:ext cx="2699792" cy="18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 bwMode="auto">
          <a:xfrm>
            <a:off x="2699792" y="5517232"/>
            <a:ext cx="1512168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НОД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1619672" y="2348880"/>
            <a:ext cx="1296144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РППС</a:t>
            </a: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0" y="1628800"/>
            <a:ext cx="2483768" cy="57606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Выставка детского творчества</a:t>
            </a: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6660232" y="2708920"/>
            <a:ext cx="2483768" cy="432048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/>
              <a:t>Рисование, аппликации</a:t>
            </a:r>
            <a:endParaRPr lang="ru-RU"/>
          </a:p>
        </p:txBody>
      </p:sp>
      <p:sp>
        <p:nvSpPr>
          <p:cNvPr id="10" name="Овал 9"/>
          <p:cNvSpPr/>
          <p:nvPr/>
        </p:nvSpPr>
        <p:spPr bwMode="auto">
          <a:xfrm>
            <a:off x="2339752" y="0"/>
            <a:ext cx="1656184" cy="13681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Речевые игры, стихи, сказки.</a:t>
            </a:r>
          </a:p>
        </p:txBody>
      </p:sp>
      <p:pic>
        <p:nvPicPr>
          <p:cNvPr id="2053" name="Picture 5" descr="C:\Users\Приёмка DAF\Desktop\ПРОЕКТ\detsad-356564-1455887694.jpg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6961902" y="4869159"/>
            <a:ext cx="2182098" cy="163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i2.wp.com/maam.ru/upload/blogs/detsad-170767-1425073656.jpg"/>
          <p:cNvPicPr>
            <a:picLocks noChangeAspect="1" noChangeArrowheads="1"/>
          </p:cNvPicPr>
          <p:nvPr/>
        </p:nvPicPr>
        <p:blipFill>
          <a:blip r:embed="rId6" cstate="print"/>
          <a:stretch/>
        </p:blipFill>
        <p:spPr bwMode="auto">
          <a:xfrm>
            <a:off x="4644008" y="4941168"/>
            <a:ext cx="2174330" cy="1628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Блок-схема: знак завершения 13"/>
          <p:cNvSpPr/>
          <p:nvPr/>
        </p:nvSpPr>
        <p:spPr bwMode="auto">
          <a:xfrm>
            <a:off x="5327576" y="4005064"/>
            <a:ext cx="3816424" cy="50405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Д/и «Чей хвост?»; «Какая это птица?»</a:t>
            </a:r>
          </a:p>
        </p:txBody>
      </p:sp>
      <p:sp>
        <p:nvSpPr>
          <p:cNvPr id="2058" name="AutoShape 10" descr="видеокамера икона дизайн PNG , клипарт камеры, Значок камеры, видео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60" name="AutoShape 12" descr="видеокамера икона дизайн PNG , клипарт камеры, Значок камеры, видео PNG 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Блок-схема: знак завершения 20"/>
          <p:cNvSpPr/>
          <p:nvPr/>
        </p:nvSpPr>
        <p:spPr bwMode="auto">
          <a:xfrm>
            <a:off x="0" y="4149079"/>
            <a:ext cx="2483768" cy="50405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/>
              <a:t>Книга «Интересное рядом»</a:t>
            </a:r>
          </a:p>
        </p:txBody>
      </p:sp>
      <p:cxnSp>
        <p:nvCxnSpPr>
          <p:cNvPr id="23" name="Прямая со стрелкой 22"/>
          <p:cNvCxnSpPr>
            <a:cxnSpLocks/>
            <a:stCxn id="2" idx="1"/>
          </p:cNvCxnSpPr>
          <p:nvPr/>
        </p:nvCxnSpPr>
        <p:spPr bwMode="auto">
          <a:xfrm flipH="1" flipV="1">
            <a:off x="2411760" y="2204864"/>
            <a:ext cx="1027704" cy="7167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 bwMode="auto">
          <a:xfrm flipH="1" flipV="1">
            <a:off x="3347863" y="1412776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 bwMode="auto">
          <a:xfrm flipV="1">
            <a:off x="5580112" y="2564904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 bwMode="auto">
          <a:xfrm>
            <a:off x="5652120" y="3789040"/>
            <a:ext cx="792087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</p:cNvCxnSpPr>
          <p:nvPr/>
        </p:nvCxnSpPr>
        <p:spPr bwMode="auto">
          <a:xfrm flipH="1">
            <a:off x="3491880" y="458112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 flipH="1">
            <a:off x="2483768" y="4077072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</p:cNvCxnSpPr>
          <p:nvPr/>
        </p:nvCxnSpPr>
        <p:spPr bwMode="auto">
          <a:xfrm flipH="1" flipV="1">
            <a:off x="2843807" y="3140968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4" name="Picture 2" descr="видеокамера икона дизайн PNG , клипарт камеры, Значок камеры, видео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7" cstate="print"/>
          <a:srcRect l="10714" t="16071" r="5356" b="14286"/>
          <a:stretch/>
        </p:blipFill>
        <p:spPr bwMode="auto">
          <a:xfrm>
            <a:off x="4644008" y="188640"/>
            <a:ext cx="1512168" cy="125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Блок-схема: знак завершения 26"/>
          <p:cNvSpPr/>
          <p:nvPr/>
        </p:nvSpPr>
        <p:spPr bwMode="auto">
          <a:xfrm>
            <a:off x="3923928" y="1412776"/>
            <a:ext cx="2520280" cy="64807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/>
              <a:t>Агитационный видеоролик «Кто если не мы» </a:t>
            </a:r>
            <a:endParaRPr lang="ru-RU" sz="1600"/>
          </a:p>
        </p:txBody>
      </p:sp>
      <p:cxnSp>
        <p:nvCxnSpPr>
          <p:cNvPr id="29" name="Прямая со стрелкой 28"/>
          <p:cNvCxnSpPr>
            <a:cxnSpLocks/>
          </p:cNvCxnSpPr>
          <p:nvPr/>
        </p:nvCxnSpPr>
        <p:spPr bwMode="auto">
          <a:xfrm flipV="1">
            <a:off x="4644008" y="2060848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6" name="Picture 4" descr="https://sun9-74.userapi.com/impg/qjUBW-mtzN3mmWeSW6M3dIso3Ppp2X6h1oF2wQ/RnnhoYdLpBw.jpg?size=821x1080&amp;quality=95&amp;sign=09fa598367b7f7a376e0c95cd6a7052a&amp;type=album"/>
          <p:cNvPicPr>
            <a:picLocks noChangeAspect="1" noChangeArrowheads="1"/>
          </p:cNvPicPr>
          <p:nvPr/>
        </p:nvPicPr>
        <p:blipFill>
          <a:blip r:embed="rId8" cstate="print"/>
          <a:stretch/>
        </p:blipFill>
        <p:spPr bwMode="auto">
          <a:xfrm>
            <a:off x="251520" y="2276872"/>
            <a:ext cx="1440160" cy="189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3131840" y="2780928"/>
            <a:ext cx="2232248" cy="187220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i="1">
                <a:latin typeface="Times New Roman"/>
                <a:cs typeface="Times New Roman"/>
              </a:rPr>
              <a:t>РППС</a:t>
            </a:r>
          </a:p>
        </p:txBody>
      </p:sp>
      <p:cxnSp>
        <p:nvCxnSpPr>
          <p:cNvPr id="6" name="Прямая со стрелкой 5"/>
          <p:cNvCxnSpPr>
            <a:cxnSpLocks/>
            <a:stCxn id="3" idx="1"/>
          </p:cNvCxnSpPr>
          <p:nvPr/>
        </p:nvCxnSpPr>
        <p:spPr bwMode="auto">
          <a:xfrm flipH="1" flipV="1">
            <a:off x="2627784" y="1988840"/>
            <a:ext cx="830960" cy="1066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cxnSpLocks/>
            <a:stCxn id="3" idx="0"/>
          </p:cNvCxnSpPr>
          <p:nvPr/>
        </p:nvCxnSpPr>
        <p:spPr bwMode="auto">
          <a:xfrm flipH="1" flipV="1">
            <a:off x="4211960" y="1916832"/>
            <a:ext cx="360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 flipV="1">
            <a:off x="5220072" y="2276872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 bwMode="auto">
          <a:xfrm>
            <a:off x="5148064" y="42930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endCxn id="9222" idx="3"/>
          </p:cNvCxnSpPr>
          <p:nvPr/>
        </p:nvCxnSpPr>
        <p:spPr bwMode="auto">
          <a:xfrm flipH="1">
            <a:off x="2411760" y="3501008"/>
            <a:ext cx="686946" cy="23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218" name="Picture 2" descr="https://sun9-74.userapi.com/impg/4opNtURyMV2D-wZ9YHyXYzd2ap70G9LMUpRybQ/DWcLS-u-3VY.jpg?size=1280x960&amp;quality=95&amp;sign=57521585625686061818d2360dcad4a3&amp;type=album"/>
          <p:cNvPicPr>
            <a:picLocks noChangeAspect="1" noChangeArrowheads="1"/>
          </p:cNvPicPr>
          <p:nvPr/>
        </p:nvPicPr>
        <p:blipFill>
          <a:blip r:embed="rId2" cstate="print"/>
          <a:srcRect b="15000"/>
          <a:stretch/>
        </p:blipFill>
        <p:spPr bwMode="auto">
          <a:xfrm>
            <a:off x="395536" y="4975891"/>
            <a:ext cx="2952328" cy="1882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s://sun9-43.userapi.com/impg/asZPjlGJbwjb70lQyjdevWy_il10ZmcKQvRlSw/o_LRSfdCqgc.jpg?size=810x1080&amp;quality=95&amp;sign=0d747a4c85beebfc86b8433dd7d8b17c&amp;type=album"/>
          <p:cNvPicPr>
            <a:picLocks noChangeAspect="1" noChangeArrowheads="1"/>
          </p:cNvPicPr>
          <p:nvPr/>
        </p:nvPicPr>
        <p:blipFill>
          <a:blip r:embed="rId3" cstate="print"/>
          <a:srcRect t="14000" b="14000"/>
          <a:stretch/>
        </p:blipFill>
        <p:spPr bwMode="auto">
          <a:xfrm>
            <a:off x="6443700" y="0"/>
            <a:ext cx="27003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s://sun9-25.userapi.com/impg/CCLXETyTr5jATPYMB3PMQO9lpeeG9C-Qdqw5MA/I_6d3RstTD4.jpg?size=810x1080&amp;quality=95&amp;sign=9fb5efaf3771c644547c8cf306bdbcce&amp;type=album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0" y="1916832"/>
            <a:ext cx="2411760" cy="321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s://sun9-21.userapi.com/impg/TXkKGa1x0_kmDlCgOxJIUnWwJIB5Ljdet3l_qw/oWZ1N85W2iE.jpg?size=810x1080&amp;quality=95&amp;sign=810dc88f4ef2a40b6f9f1c004eb6508c&amp;type=album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3491880" y="4769768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s://sun9-9.userapi.com/impg/hUnl56ttl2STTjOMpoa37Qe_lU8FhGLv7StgSQ/uA28f0GvPzM.jpg?size=810x1080&amp;quality=95&amp;sign=91fffcbe5b7556a3a4036fb2098319d8&amp;type=album"/>
          <p:cNvPicPr>
            <a:picLocks noChangeAspect="1" noChangeArrowheads="1"/>
          </p:cNvPicPr>
          <p:nvPr/>
        </p:nvPicPr>
        <p:blipFill>
          <a:blip r:embed="rId6" cstate="print"/>
          <a:srcRect b="15000"/>
          <a:stretch/>
        </p:blipFill>
        <p:spPr bwMode="auto">
          <a:xfrm>
            <a:off x="6300193" y="2564904"/>
            <a:ext cx="2088232" cy="236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8" name="Picture 12" descr="https://sun9-73.userapi.com/impg/X7uWeiqeqOIrAjJ8mbsv90TuRn8HZb_YRc2Juw/MuL6wXFuDOg.jpg?size=1280x960&amp;quality=95&amp;sign=f603e128a74c2c7fce22d826a0db32b0&amp;type=album"/>
          <p:cNvPicPr>
            <a:picLocks noChangeAspect="1" noChangeArrowheads="1"/>
          </p:cNvPicPr>
          <p:nvPr/>
        </p:nvPicPr>
        <p:blipFill>
          <a:blip r:embed="rId7" cstate="print"/>
          <a:stretch/>
        </p:blipFill>
        <p:spPr bwMode="auto">
          <a:xfrm>
            <a:off x="5364088" y="5057800"/>
            <a:ext cx="240026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0" name="Picture 14" descr="https://sun9-30.userapi.com/impg/G5w84aa7gSX4eSnqaH2z8lthuRef-0eIiH2CZg/1Sxqke95sSs.jpg?size=1280x960&amp;quality=95&amp;sign=5bbd7ba80652b4e43aac54e4650dcefe&amp;type=album"/>
          <p:cNvPicPr>
            <a:picLocks noChangeAspect="1" noChangeArrowheads="1"/>
          </p:cNvPicPr>
          <p:nvPr/>
        </p:nvPicPr>
        <p:blipFill>
          <a:blip r:embed="rId8" cstate="print"/>
          <a:stretch/>
        </p:blipFill>
        <p:spPr bwMode="auto">
          <a:xfrm>
            <a:off x="0" y="0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5364088" y="3789040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69" name="Picture 1" descr="F:\ПРОЕКТ\Q4ErQ-570XA.jpg"/>
          <p:cNvPicPr>
            <a:picLocks noChangeAspect="1" noChangeArrowheads="1"/>
          </p:cNvPicPr>
          <p:nvPr/>
        </p:nvPicPr>
        <p:blipFill>
          <a:blip r:embed="rId9" cstate="print"/>
          <a:srcRect t="6913" b="26718"/>
          <a:stretch/>
        </p:blipFill>
        <p:spPr bwMode="auto">
          <a:xfrm>
            <a:off x="2843807" y="0"/>
            <a:ext cx="3416919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>
            <a:off x="3059832" y="4437112"/>
            <a:ext cx="39891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Городская">
      <a:fillStyleLst>
        <a:solidFill>
          <a:schemeClr val="phClr"/>
        </a:solidFill>
        <a:gradFill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438</Words>
  <Application>Microsoft Office PowerPoint</Application>
  <DocSecurity>0</DocSecurity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Проект: «Птицы-наши пернатые друзья!» </vt:lpstr>
      <vt:lpstr>Проект: «Птицы-наши пернатые друзья!»</vt:lpstr>
      <vt:lpstr>Слайд 3</vt:lpstr>
      <vt:lpstr>Паспорт проекта</vt:lpstr>
      <vt:lpstr>Планирование деятельности детьми:</vt:lpstr>
      <vt:lpstr>Планирование деятельности детьми: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Спасибо за внимание!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Павел Погодаев</dc:creator>
  <cp:keywords/>
  <dc:description/>
  <cp:lastModifiedBy>Приёмка DAF</cp:lastModifiedBy>
  <cp:revision>90</cp:revision>
  <dcterms:created xsi:type="dcterms:W3CDTF">2016-02-09T02:59:57Z</dcterms:created>
  <dcterms:modified xsi:type="dcterms:W3CDTF">2023-05-10T20:16:23Z</dcterms:modified>
  <cp:category/>
  <dc:identifier/>
  <cp:contentStatus/>
  <dc:language/>
  <cp:version/>
</cp:coreProperties>
</file>