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8" r:id="rId4"/>
    <p:sldId id="266" r:id="rId5"/>
    <p:sldId id="268" r:id="rId6"/>
    <p:sldId id="272" r:id="rId7"/>
    <p:sldId id="271" r:id="rId8"/>
    <p:sldId id="270" r:id="rId9"/>
    <p:sldId id="273" r:id="rId10"/>
    <p:sldId id="269" r:id="rId11"/>
    <p:sldId id="267" r:id="rId12"/>
    <p:sldId id="274" r:id="rId13"/>
    <p:sldId id="27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lakhna.all.biz/bereza-g15146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-cafe.ru/words/119/11787.php" TargetMode="External"/><Relationship Id="rId5" Type="http://schemas.openxmlformats.org/officeDocument/2006/relationships/hyperlink" Target="http://vashaspina.ru/kak-lechit-lyumbago-poyasnichnyj-prostrel/" TargetMode="External"/><Relationship Id="rId4" Type="http://schemas.openxmlformats.org/officeDocument/2006/relationships/hyperlink" Target="http://litdosug.ru/content/belyi-sarafan-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6613" y="1484784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«Березка в осеннем наряде»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737463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презентацию </a:t>
            </a:r>
            <a:r>
              <a:rPr lang="ru-RU" sz="2000" b="1" dirty="0" smtClean="0">
                <a:solidFill>
                  <a:schemeClr val="bg1"/>
                </a:solidFill>
              </a:rPr>
              <a:t>подготовила: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</a:rPr>
              <a:t>читель </a:t>
            </a:r>
            <a:r>
              <a:rPr lang="ru-RU" sz="2000" b="1" dirty="0" smtClean="0">
                <a:solidFill>
                  <a:schemeClr val="bg1"/>
                </a:solidFill>
              </a:rPr>
              <a:t>начальных </a:t>
            </a:r>
            <a:r>
              <a:rPr lang="ru-RU" sz="2000" b="1" dirty="0" smtClean="0">
                <a:solidFill>
                  <a:schemeClr val="bg1"/>
                </a:solidFill>
              </a:rPr>
              <a:t>классов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Ермолаева И.И.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32831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с.Гусельщиково</a:t>
            </a:r>
            <a:r>
              <a:rPr lang="ru-RU" b="1" dirty="0" smtClean="0">
                <a:solidFill>
                  <a:schemeClr val="bg1"/>
                </a:solidFill>
              </a:rPr>
              <a:t> 2023</a:t>
            </a:r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Гусельщиковская</a:t>
            </a:r>
            <a:r>
              <a:rPr lang="ru-RU" b="1" dirty="0" smtClean="0">
                <a:solidFill>
                  <a:schemeClr val="bg1"/>
                </a:solidFill>
              </a:rPr>
              <a:t> школа»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kartinki.pibig.info/uploads/posts/2023-04/1680903895_kartinki-pibig-info-p-kartinka-berezka-osenyu-arti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56384" cy="49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8652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Сочинение </a:t>
            </a:r>
            <a:r>
              <a:rPr lang="ru-RU" b="1" dirty="0">
                <a:solidFill>
                  <a:schemeClr val="bg1"/>
                </a:solidFill>
              </a:rPr>
              <a:t>«Березка в осеннем наряде»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Как </a:t>
            </a:r>
            <a:r>
              <a:rPr lang="ru-RU" dirty="0">
                <a:solidFill>
                  <a:schemeClr val="bg1"/>
                </a:solidFill>
              </a:rPr>
              <a:t>красива русская берёзка во все времена года!  </a:t>
            </a:r>
          </a:p>
          <a:p>
            <a:r>
              <a:rPr lang="ru-RU" dirty="0">
                <a:solidFill>
                  <a:schemeClr val="bg1"/>
                </a:solidFill>
              </a:rPr>
              <a:t>      Летом она надевает наряд из зелёных листочков. Осенью листья березы постепенно меняют свой цвет и становятся желтыми. Сам желтый цвет березовых осенних листиков очень яркий и красивый. </a:t>
            </a:r>
            <a:r>
              <a:rPr lang="ru-RU" dirty="0" smtClean="0">
                <a:solidFill>
                  <a:schemeClr val="bg1"/>
                </a:solidFill>
              </a:rPr>
              <a:t>         Мне </a:t>
            </a:r>
            <a:r>
              <a:rPr lang="ru-RU" dirty="0">
                <a:solidFill>
                  <a:schemeClr val="bg1"/>
                </a:solidFill>
              </a:rPr>
              <a:t>нравится рисовать осеннюю березу, она словно красавица с копной пшеничных или золотых волос. Листики березы через некоторое время начинают опадать и под деревом образуется мягкий желтый ковер. А когда листочки опадают, так приятно идти по ковру из них и слушать их шуршание и подбрасывать ногами. </a:t>
            </a:r>
          </a:p>
          <a:p>
            <a:r>
              <a:rPr lang="ru-RU" dirty="0">
                <a:solidFill>
                  <a:schemeClr val="bg1"/>
                </a:solidFill>
              </a:rPr>
              <a:t>        Береза очень красива осенью! 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Рисунок 3" descr="https://sun9-80.userapi.com/impg/Z29FA82EkeOasKqtoubMI6RyQr61_IvScDfkbA/XREYWQEGS8o.jpg?size=2560x1915&amp;quality=95&amp;sign=49de30dbcfa204e4ab66637e2e416a2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268761"/>
            <a:ext cx="3996952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59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Поэтическая </a:t>
            </a:r>
            <a:r>
              <a:rPr lang="ru-RU" sz="2800" b="1" dirty="0">
                <a:solidFill>
                  <a:srgbClr val="FFFF00"/>
                </a:solidFill>
              </a:rPr>
              <a:t>минутка</a:t>
            </a:r>
            <a:endParaRPr lang="ru-RU" sz="2800" dirty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Ветерок </a:t>
            </a:r>
            <a:r>
              <a:rPr lang="ru-RU" sz="2000" dirty="0">
                <a:solidFill>
                  <a:schemeClr val="bg1"/>
                </a:solidFill>
              </a:rPr>
              <a:t>легкий подувает</a:t>
            </a:r>
          </a:p>
          <a:p>
            <a:r>
              <a:rPr lang="ru-RU" sz="2000" dirty="0">
                <a:solidFill>
                  <a:schemeClr val="bg1"/>
                </a:solidFill>
              </a:rPr>
              <a:t>Листочки с березки 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(</a:t>
            </a:r>
            <a:r>
              <a:rPr lang="ru-RU" sz="2000" dirty="0">
                <a:solidFill>
                  <a:schemeClr val="bg1"/>
                </a:solidFill>
              </a:rPr>
              <a:t>опадают)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Тихо </a:t>
            </a:r>
            <a:r>
              <a:rPr lang="ru-RU" sz="2000" dirty="0">
                <a:solidFill>
                  <a:schemeClr val="bg1"/>
                </a:solidFill>
              </a:rPr>
              <a:t>падают листочки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На дорожку, на траву и на 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грибочки)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Укрываю </a:t>
            </a:r>
            <a:r>
              <a:rPr lang="ru-RU" sz="2000" dirty="0">
                <a:solidFill>
                  <a:schemeClr val="bg1"/>
                </a:solidFill>
              </a:rPr>
              <a:t>землю белым цветом,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так как это бывает 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             ( </a:t>
            </a:r>
            <a:r>
              <a:rPr lang="ru-RU" sz="2000" dirty="0">
                <a:solidFill>
                  <a:schemeClr val="bg1"/>
                </a:solidFill>
              </a:rPr>
              <a:t>летом).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                     Осенние </a:t>
            </a:r>
            <a:r>
              <a:rPr lang="ru-RU" sz="2000" dirty="0">
                <a:solidFill>
                  <a:schemeClr val="bg1"/>
                </a:solidFill>
              </a:rPr>
              <a:t>листья летят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И под ногами…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шелестят).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Цвет </a:t>
            </a:r>
            <a:r>
              <a:rPr lang="ru-RU" sz="2000" dirty="0">
                <a:solidFill>
                  <a:schemeClr val="bg1"/>
                </a:solidFill>
              </a:rPr>
              <a:t>листьев разноцветный,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Теплом и солнышком 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         ( </a:t>
            </a:r>
            <a:r>
              <a:rPr lang="ru-RU" sz="2000" dirty="0">
                <a:solidFill>
                  <a:schemeClr val="bg1"/>
                </a:solidFill>
              </a:rPr>
              <a:t>согретый).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Зеленый, желтый, золотой,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Маленький есть и  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большой).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sun9-21.userapi.com/impg/b2V1DGbl-shXpnRVOsjmOfJPgGlt7tUBS9NaDw/kPTVHi0i6_4.jpg?size=1616x2160&amp;quality=95&amp;rotate=180&amp;sign=306b2bd22fa4bd51941e011554377a0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47210" cy="49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62.userapi.com/impg/QDM0JBKnYoPhwC3FWjz666JiNaAzbVZNcbH7yg/_ktyX_81o7o.jpg?size=2560x1915&amp;quality=95&amp;rotate=90&amp;sign=f58eb96e9f0626e65a1b6a25bf33a336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2" y="1628800"/>
            <a:ext cx="4211294" cy="49946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0" y="28883"/>
            <a:ext cx="4715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Ни </a:t>
            </a:r>
            <a: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одной стране мира нет столько </a:t>
            </a:r>
            <a:b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берёз, как у нас, в России. </a:t>
            </a:r>
            <a:b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Берёза </a:t>
            </a:r>
            <a: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символ России, нашей Родины.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6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4446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Домашнее задание. </a:t>
            </a:r>
            <a:endParaRPr lang="ru-RU" u="sng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-Не забудьте наблюдать за березками. Оберегайте их сон. В тетради нарисуйте березку в осеннем наряде. Сочините о ней сказку «Что снится березке в эти холодные дни?».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Рисунок 3" descr="https://sun9-14.userapi.com/impg/JtQZTqZsluMLHzJJixBA3_qPvjbDcOx0_OUgYw/VQo0fjxtKsg.jpg?size=2560x1915&amp;quality=95&amp;rotate=90&amp;sign=3b961a7ba61855a6a5a9385f58eb80d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95" y="980728"/>
            <a:ext cx="5149850" cy="282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9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92880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http://balakhna.all.biz/bereza-g1514655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35716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Список использованных источников: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35743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http://litdosug.ru/content/belyi-sarafan-0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50017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Изображения березы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0596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Листья березы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342900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http://vashaspina.ru/kak-lechit-lyumbago-poyasnichnyj-prostrel/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62898"/>
            <a:ext cx="301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Интересные факты  о березе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http://www.c-cafe.ru/words/119/11787.php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0160" y="1772816"/>
            <a:ext cx="34936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 березе издавна слагали стихи,  воспевали в песнях.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358" y="436510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Я навек за туманы и росы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Полюбил у березки стан,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И ее золотистые косы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И холщовый ее сарафан…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Сергей    </a:t>
            </a:r>
            <a:r>
              <a:rPr lang="ru-RU" sz="2400" b="1" dirty="0" smtClean="0">
                <a:solidFill>
                  <a:schemeClr val="bg1"/>
                </a:solidFill>
              </a:rPr>
              <a:t>Есенин</a:t>
            </a:r>
          </a:p>
        </p:txBody>
      </p:sp>
      <p:pic>
        <p:nvPicPr>
          <p:cNvPr id="5122" name="Picture 2" descr="https://avatars.mds.yandex.net/get-pdb/1927647/f5fa471a-38b7-45a0-b50f-ef2b90fa5d74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3"/>
            <a:ext cx="463697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188640"/>
            <a:ext cx="399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 одно дерево не пользуется такой любовью и почитанием на Руси, как береза. Ее даже принято считать символом России.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7291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Берёза, русская берёза, русская красавица… </a:t>
            </a:r>
            <a:br>
              <a:rPr 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Её красотой можно любоваться бесконечно.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bel.cultreg.ru/uploads/03f5828f4fd4b550c062978cb94e8f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4622"/>
            <a:ext cx="7632848" cy="41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8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sun9-79.userapi.com/impg/D9-_eHgYzT1VPLuMMHJxDuN4gX5_H_MNyegS9Q/X-oPQkn4gas.jpg?size=2560x1915&amp;quality=95&amp;rotate=270&amp;sign=3a41b8c16826519100dcf6346534d2a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68052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30.userapi.com/impg/AQ91rcEacihvF26HTKcyXZfJNIBoDTzw9PHCQw/fNhZTA9RFxM.jpg?size=2560x1915&amp;quality=95&amp;rotate=270&amp;sign=eb1a103c9461ebf59387e91fcbc71c0c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472608" cy="313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588166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«Я </a:t>
            </a:r>
            <a:r>
              <a:rPr lang="ru-RU" dirty="0">
                <a:solidFill>
                  <a:schemeClr val="bg1"/>
                </a:solidFill>
              </a:rPr>
              <a:t>хочу, чтобы ярким цветом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Природа радовала вас,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Чтоб было  так не только летом,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 и зимой и  в непогоды час.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Хочу, чтоб  красоту умели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Воспринимать  всем сердцем люди 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Чтобы ценили,  понимали,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поклонялись красоте</a:t>
            </a:r>
            <a:r>
              <a:rPr lang="ru-RU" dirty="0" smtClean="0">
                <a:solidFill>
                  <a:schemeClr val="bg1"/>
                </a:solidFill>
              </a:rPr>
              <a:t>.»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          Загадка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Русская красавица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Стоит на поляне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зеленой кофточке,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белом сарафане.  (Береза)</a:t>
            </a:r>
          </a:p>
        </p:txBody>
      </p:sp>
      <p:pic>
        <p:nvPicPr>
          <p:cNvPr id="4" name="Содержимое 6" descr="Березовая рощ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836712"/>
            <a:ext cx="4085367" cy="5184576"/>
          </a:xfrm>
          <a:prstGeom prst="rect">
            <a:avLst/>
          </a:prstGeom>
          <a:ln w="19050">
            <a:solidFill>
              <a:srgbClr val="0074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016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>
                <a:solidFill>
                  <a:schemeClr val="bg1"/>
                </a:solidFill>
              </a:rPr>
              <a:t>Берёза  –  любимое  дерево  всех  русских  людей.  Стройную,  кудрявую, </a:t>
            </a:r>
          </a:p>
          <a:p>
            <a:pPr fontAlgn="base"/>
            <a:r>
              <a:rPr lang="ru-RU" sz="2000" dirty="0">
                <a:solidFill>
                  <a:schemeClr val="bg1"/>
                </a:solidFill>
              </a:rPr>
              <a:t>белоствольную,  её  всегда  сравнивали  на  Руси  с  нежной  и  красивой </a:t>
            </a:r>
          </a:p>
          <a:p>
            <a:pPr fontAlgn="base"/>
            <a:r>
              <a:rPr lang="ru-RU" sz="2000" dirty="0">
                <a:solidFill>
                  <a:schemeClr val="bg1"/>
                </a:solidFill>
              </a:rPr>
              <a:t>девушкой, невестой. Ей посвящали свои лучшие произведения наши поэты,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композиторы  и  художники.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4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43600" y="34508"/>
            <a:ext cx="3600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Березка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Снова осень золотая…</a:t>
            </a:r>
          </a:p>
          <a:p>
            <a:r>
              <a:rPr lang="ru-RU" dirty="0">
                <a:solidFill>
                  <a:schemeClr val="bg1"/>
                </a:solidFill>
              </a:rPr>
              <a:t>Ветер листьями играет,</a:t>
            </a:r>
          </a:p>
          <a:p>
            <a:r>
              <a:rPr lang="ru-RU" dirty="0">
                <a:solidFill>
                  <a:schemeClr val="bg1"/>
                </a:solidFill>
              </a:rPr>
              <a:t>Улетает птичий караван…</a:t>
            </a:r>
          </a:p>
          <a:p>
            <a:r>
              <a:rPr lang="ru-RU" dirty="0">
                <a:solidFill>
                  <a:schemeClr val="bg1"/>
                </a:solidFill>
              </a:rPr>
              <a:t>От реки туман крадётся,</a:t>
            </a:r>
          </a:p>
          <a:p>
            <a:r>
              <a:rPr lang="ru-RU" dirty="0">
                <a:solidFill>
                  <a:schemeClr val="bg1"/>
                </a:solidFill>
              </a:rPr>
              <a:t>Тучка дождиком прольётся,</a:t>
            </a:r>
          </a:p>
          <a:p>
            <a:r>
              <a:rPr lang="ru-RU" dirty="0">
                <a:solidFill>
                  <a:schemeClr val="bg1"/>
                </a:solidFill>
              </a:rPr>
              <a:t>Ну, а бабье лето – лишь обман…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Под окном грустит берёза –</a:t>
            </a:r>
          </a:p>
          <a:p>
            <a:r>
              <a:rPr lang="ru-RU" dirty="0">
                <a:solidFill>
                  <a:schemeClr val="bg1"/>
                </a:solidFill>
              </a:rPr>
              <a:t>То ли дождик, то ли слёзы —</a:t>
            </a:r>
          </a:p>
          <a:p>
            <a:r>
              <a:rPr lang="ru-RU" dirty="0">
                <a:solidFill>
                  <a:schemeClr val="bg1"/>
                </a:solidFill>
              </a:rPr>
              <a:t>С голых веток капает вода…</a:t>
            </a:r>
          </a:p>
          <a:p>
            <a:r>
              <a:rPr lang="ru-RU" dirty="0">
                <a:solidFill>
                  <a:schemeClr val="bg1"/>
                </a:solidFill>
              </a:rPr>
              <a:t>Скоро может так случиться,</a:t>
            </a:r>
          </a:p>
          <a:p>
            <a:r>
              <a:rPr lang="ru-RU" dirty="0">
                <a:solidFill>
                  <a:schemeClr val="bg1"/>
                </a:solidFill>
              </a:rPr>
              <a:t>Что и вьюга закружится,</a:t>
            </a:r>
          </a:p>
          <a:p>
            <a:r>
              <a:rPr lang="ru-RU" dirty="0">
                <a:solidFill>
                  <a:schemeClr val="bg1"/>
                </a:solidFill>
              </a:rPr>
              <a:t>Так в ноябрь бывает иногда…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Листья падают с берёзы —</a:t>
            </a:r>
          </a:p>
          <a:p>
            <a:r>
              <a:rPr lang="ru-RU" dirty="0">
                <a:solidFill>
                  <a:schemeClr val="bg1"/>
                </a:solidFill>
              </a:rPr>
              <a:t>Скоро зимние морозы,</a:t>
            </a:r>
          </a:p>
          <a:p>
            <a:r>
              <a:rPr lang="ru-RU" dirty="0">
                <a:solidFill>
                  <a:schemeClr val="bg1"/>
                </a:solidFill>
              </a:rPr>
              <a:t>Нужно ей скорее засыпать…</a:t>
            </a:r>
          </a:p>
          <a:p>
            <a:r>
              <a:rPr lang="ru-RU" dirty="0">
                <a:solidFill>
                  <a:schemeClr val="bg1"/>
                </a:solidFill>
              </a:rPr>
              <a:t>Белый снег на ветки ляжет,</a:t>
            </a:r>
          </a:p>
          <a:p>
            <a:r>
              <a:rPr lang="ru-RU" dirty="0">
                <a:solidFill>
                  <a:schemeClr val="bg1"/>
                </a:solidFill>
              </a:rPr>
              <a:t>Он её согреет даже,</a:t>
            </a:r>
          </a:p>
          <a:p>
            <a:r>
              <a:rPr lang="ru-RU" dirty="0">
                <a:solidFill>
                  <a:schemeClr val="bg1"/>
                </a:solidFill>
              </a:rPr>
              <a:t>Но весну берёзка будет ждать…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</a:rPr>
              <a:t>Т.Базилевская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Picture 2" descr="https://avatars.mds.yandex.net/get-pdb/1801054/b11beb9d-58a3-4e30-8b75-e348e20b879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2565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7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93301"/>
              </p:ext>
            </p:extLst>
          </p:nvPr>
        </p:nvGraphicFramePr>
        <p:xfrm>
          <a:off x="539552" y="332656"/>
          <a:ext cx="8151361" cy="5626026"/>
        </p:xfrm>
        <a:graphic>
          <a:graphicData uri="http://schemas.openxmlformats.org/drawingml/2006/table">
            <a:tbl>
              <a:tblPr firstRow="1" firstCol="1" bandRow="1"/>
              <a:tblGrid>
                <a:gridCol w="4075255"/>
                <a:gridCol w="4076106"/>
              </a:tblGrid>
              <a:tr h="86409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строится текст-описания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59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Зачин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впечатление о предмете или явлении.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Эта часть, в которой сообщается о том, что будет сказано дальше.)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Основная часть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Признаки предмета или явления.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9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Концовка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Вывод (завершение, свое отношение к сказанному.)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5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228671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План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1.Заглянула осень в лес.</a:t>
            </a:r>
          </a:p>
          <a:p>
            <a:r>
              <a:rPr lang="ru-RU" sz="2800" dirty="0">
                <a:solidFill>
                  <a:schemeClr val="bg1"/>
                </a:solidFill>
              </a:rPr>
              <a:t>2.Осенние краски березки.</a:t>
            </a:r>
          </a:p>
          <a:p>
            <a:r>
              <a:rPr lang="ru-RU" sz="2800" dirty="0">
                <a:solidFill>
                  <a:schemeClr val="bg1"/>
                </a:solidFill>
              </a:rPr>
              <a:t>3. Любуюсь </a:t>
            </a:r>
            <a:r>
              <a:rPr lang="ru-RU" sz="2800" dirty="0" err="1">
                <a:solidFill>
                  <a:schemeClr val="bg1"/>
                </a:solidFill>
              </a:rPr>
              <a:t>белокорой</a:t>
            </a:r>
            <a:r>
              <a:rPr lang="ru-RU" sz="2800" dirty="0">
                <a:solidFill>
                  <a:schemeClr val="bg1"/>
                </a:solidFill>
              </a:rPr>
              <a:t> красавицей.</a:t>
            </a:r>
          </a:p>
        </p:txBody>
      </p:sp>
      <p:pic>
        <p:nvPicPr>
          <p:cNvPr id="3074" name="Picture 2" descr="https://polinka.top/uploads/posts/2023-05/1685381550_polinka-top-p-bereza-osenyu-kartinki-dlya-detei-instagra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5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шаблоны для презентаций\509434274.jpg"/>
          <p:cNvPicPr>
            <a:picLocks noChangeAspect="1" noChangeArrowheads="1"/>
          </p:cNvPicPr>
          <p:nvPr/>
        </p:nvPicPr>
        <p:blipFill>
          <a:blip r:embed="rId2"/>
          <a:srcRect l="11562" r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188640"/>
            <a:ext cx="4464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>С</a:t>
            </a:r>
            <a:r>
              <a:rPr lang="ru-RU" sz="2800" b="1" u="sng" dirty="0" smtClean="0">
                <a:solidFill>
                  <a:schemeClr val="bg1"/>
                </a:solidFill>
              </a:rPr>
              <a:t>ловарь</a:t>
            </a:r>
            <a:r>
              <a:rPr lang="ru-RU" sz="2400" b="1" u="sng" dirty="0">
                <a:solidFill>
                  <a:schemeClr val="bg1"/>
                </a:solidFill>
              </a:rPr>
              <a:t>:</a:t>
            </a:r>
            <a:r>
              <a:rPr lang="ru-RU" sz="2400" u="sng" dirty="0">
                <a:solidFill>
                  <a:schemeClr val="bg1"/>
                </a:solidFill>
              </a:rPr>
              <a:t>   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белокорая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>
                <a:solidFill>
                  <a:schemeClr val="bg1"/>
                </a:solidFill>
              </a:rPr>
              <a:t>красавица,  празднично одета,  печальная, словно девушка в сарафане, горящая свеча, горит желтым пламенем ее крона, празднично одета, золотые одеяния, трепещет, трепещущие листья, резное, тоненькие, ветер играется, колышет.  </a:t>
            </a:r>
          </a:p>
        </p:txBody>
      </p:sp>
      <p:pic>
        <p:nvPicPr>
          <p:cNvPr id="4098" name="Picture 2" descr="https://photocentra.ru/images/main22/229259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80"/>
            <a:ext cx="4176464" cy="62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8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407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34</cp:revision>
  <dcterms:modified xsi:type="dcterms:W3CDTF">2023-11-18T21:34:54Z</dcterms:modified>
</cp:coreProperties>
</file>