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5" r:id="rId1"/>
  </p:sldMasterIdLst>
  <p:notesMasterIdLst>
    <p:notesMasterId r:id="rId23"/>
  </p:notesMasterIdLst>
  <p:sldIdLst>
    <p:sldId id="303" r:id="rId2"/>
    <p:sldId id="292" r:id="rId3"/>
    <p:sldId id="275" r:id="rId4"/>
    <p:sldId id="293" r:id="rId5"/>
    <p:sldId id="277" r:id="rId6"/>
    <p:sldId id="301" r:id="rId7"/>
    <p:sldId id="278" r:id="rId8"/>
    <p:sldId id="281" r:id="rId9"/>
    <p:sldId id="286" r:id="rId10"/>
    <p:sldId id="264" r:id="rId11"/>
    <p:sldId id="295" r:id="rId12"/>
    <p:sldId id="287" r:id="rId13"/>
    <p:sldId id="291" r:id="rId14"/>
    <p:sldId id="299" r:id="rId15"/>
    <p:sldId id="289" r:id="rId16"/>
    <p:sldId id="296" r:id="rId17"/>
    <p:sldId id="290" r:id="rId18"/>
    <p:sldId id="300" r:id="rId19"/>
    <p:sldId id="298" r:id="rId20"/>
    <p:sldId id="297" r:id="rId21"/>
    <p:sldId id="30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1" d="100"/>
          <a:sy n="111" d="100"/>
        </p:scale>
        <p:origin x="151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282667-DEFA-4936-90FA-B33A029CCCE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3DDE991A-0097-436C-B769-A7FE406C5475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Уметь </a:t>
          </a:r>
        </a:p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решать </a:t>
          </a:r>
        </a:p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</a:p>
      </dgm:t>
    </dgm:pt>
    <dgm:pt modelId="{F16E63A3-1667-40AE-9F91-8DA8C664F923}" type="parTrans" cxnId="{F78DF2E8-9379-4D16-92DC-D4E35593E66D}">
      <dgm:prSet/>
      <dgm:spPr/>
      <dgm:t>
        <a:bodyPr/>
        <a:lstStyle/>
        <a:p>
          <a:endParaRPr lang="ru-RU"/>
        </a:p>
      </dgm:t>
    </dgm:pt>
    <dgm:pt modelId="{CD96B9BA-CF41-4188-98E4-57C582DBA23A}" type="sibTrans" cxnId="{F78DF2E8-9379-4D16-92DC-D4E35593E66D}">
      <dgm:prSet/>
      <dgm:spPr/>
      <dgm:t>
        <a:bodyPr/>
        <a:lstStyle/>
        <a:p>
          <a:endParaRPr lang="ru-RU"/>
        </a:p>
      </dgm:t>
    </dgm:pt>
    <dgm:pt modelId="{62BB197E-CED8-47CB-BCCC-501F318B1BD6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Уметь решать примеры в несколько действий</a:t>
          </a:r>
        </a:p>
      </dgm:t>
    </dgm:pt>
    <dgm:pt modelId="{0E9AAF94-2097-4651-ADFF-9EB7D890942B}" type="parTrans" cxnId="{EDA326A9-6344-4264-B4C1-076490EA2318}">
      <dgm:prSet/>
      <dgm:spPr/>
      <dgm:t>
        <a:bodyPr/>
        <a:lstStyle/>
        <a:p>
          <a:endParaRPr lang="ru-RU"/>
        </a:p>
      </dgm:t>
    </dgm:pt>
    <dgm:pt modelId="{DD23770B-77CD-4370-8F39-3C2A5F271071}" type="sibTrans" cxnId="{EDA326A9-6344-4264-B4C1-076490EA2318}">
      <dgm:prSet/>
      <dgm:spPr/>
      <dgm:t>
        <a:bodyPr/>
        <a:lstStyle/>
        <a:p>
          <a:endParaRPr lang="ru-RU"/>
        </a:p>
      </dgm:t>
    </dgm:pt>
    <dgm:pt modelId="{0EB4B06B-3AB2-4B87-A9C6-36606122C9C9}">
      <dgm:prSet phldrT="[Текст]"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Знать правило,</a:t>
          </a:r>
        </a:p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 уметь решать примеры</a:t>
          </a:r>
        </a:p>
      </dgm:t>
    </dgm:pt>
    <dgm:pt modelId="{8804682E-28BF-4054-9E0D-5A542B87A27B}" type="parTrans" cxnId="{6BC42937-D383-478B-B691-EB6C0C2D8B0A}">
      <dgm:prSet/>
      <dgm:spPr/>
      <dgm:t>
        <a:bodyPr/>
        <a:lstStyle/>
        <a:p>
          <a:endParaRPr lang="ru-RU"/>
        </a:p>
      </dgm:t>
    </dgm:pt>
    <dgm:pt modelId="{6410DFD5-8542-4898-AF43-E665D5043B47}" type="sibTrans" cxnId="{6BC42937-D383-478B-B691-EB6C0C2D8B0A}">
      <dgm:prSet/>
      <dgm:spPr/>
      <dgm:t>
        <a:bodyPr/>
        <a:lstStyle/>
        <a:p>
          <a:endParaRPr lang="ru-RU"/>
        </a:p>
      </dgm:t>
    </dgm:pt>
    <dgm:pt modelId="{14B51E60-C6D2-4756-A860-087922F5AF71}" type="pres">
      <dgm:prSet presAssocID="{05282667-DEFA-4936-90FA-B33A029CCCEF}" presName="Name0" presStyleCnt="0">
        <dgm:presLayoutVars>
          <dgm:dir/>
          <dgm:animLvl val="lvl"/>
          <dgm:resizeHandles val="exact"/>
        </dgm:presLayoutVars>
      </dgm:prSet>
      <dgm:spPr/>
    </dgm:pt>
    <dgm:pt modelId="{D5061DB9-B2A2-48A0-8B79-4FAFD6745834}" type="pres">
      <dgm:prSet presAssocID="{3DDE991A-0097-436C-B769-A7FE406C5475}" presName="Name8" presStyleCnt="0"/>
      <dgm:spPr/>
    </dgm:pt>
    <dgm:pt modelId="{3A543F7E-B0A4-4C2D-B7FA-80E34BDC367C}" type="pres">
      <dgm:prSet presAssocID="{3DDE991A-0097-436C-B769-A7FE406C5475}" presName="level" presStyleLbl="node1" presStyleIdx="0" presStyleCnt="3" custLinFactNeighborX="2027" custLinFactNeighborY="4103">
        <dgm:presLayoutVars>
          <dgm:chMax val="1"/>
          <dgm:bulletEnabled val="1"/>
        </dgm:presLayoutVars>
      </dgm:prSet>
      <dgm:spPr/>
    </dgm:pt>
    <dgm:pt modelId="{1DEB26D5-3424-42DD-9514-954CE6872CE2}" type="pres">
      <dgm:prSet presAssocID="{3DDE991A-0097-436C-B769-A7FE406C547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CD2031-0000-49CE-A119-43FD9D08DBDE}" type="pres">
      <dgm:prSet presAssocID="{62BB197E-CED8-47CB-BCCC-501F318B1BD6}" presName="Name8" presStyleCnt="0"/>
      <dgm:spPr/>
    </dgm:pt>
    <dgm:pt modelId="{F5B8A4C7-F984-48DE-AA65-17B160C96874}" type="pres">
      <dgm:prSet presAssocID="{62BB197E-CED8-47CB-BCCC-501F318B1BD6}" presName="level" presStyleLbl="node1" presStyleIdx="1" presStyleCnt="3" custScaleY="147692" custLinFactNeighborX="1246" custLinFactNeighborY="2564">
        <dgm:presLayoutVars>
          <dgm:chMax val="1"/>
          <dgm:bulletEnabled val="1"/>
        </dgm:presLayoutVars>
      </dgm:prSet>
      <dgm:spPr/>
    </dgm:pt>
    <dgm:pt modelId="{A9B832B5-6F67-4EAA-A6F0-9FE0E3E2E38A}" type="pres">
      <dgm:prSet presAssocID="{62BB197E-CED8-47CB-BCCC-501F318B1BD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2BEDA7F-2273-46ED-9BF4-C4B98A7ECD1A}" type="pres">
      <dgm:prSet presAssocID="{0EB4B06B-3AB2-4B87-A9C6-36606122C9C9}" presName="Name8" presStyleCnt="0"/>
      <dgm:spPr/>
    </dgm:pt>
    <dgm:pt modelId="{A1285C4E-7EDA-4793-A76D-425329063357}" type="pres">
      <dgm:prSet presAssocID="{0EB4B06B-3AB2-4B87-A9C6-36606122C9C9}" presName="level" presStyleLbl="node1" presStyleIdx="2" presStyleCnt="3" custScaleY="60000" custLinFactNeighborX="5376" custLinFactNeighborY="-1538">
        <dgm:presLayoutVars>
          <dgm:chMax val="1"/>
          <dgm:bulletEnabled val="1"/>
        </dgm:presLayoutVars>
      </dgm:prSet>
      <dgm:spPr/>
    </dgm:pt>
    <dgm:pt modelId="{024E28C7-34B7-41DC-97E7-E7E657A8BFE6}" type="pres">
      <dgm:prSet presAssocID="{0EB4B06B-3AB2-4B87-A9C6-36606122C9C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BC42937-D383-478B-B691-EB6C0C2D8B0A}" srcId="{05282667-DEFA-4936-90FA-B33A029CCCEF}" destId="{0EB4B06B-3AB2-4B87-A9C6-36606122C9C9}" srcOrd="2" destOrd="0" parTransId="{8804682E-28BF-4054-9E0D-5A542B87A27B}" sibTransId="{6410DFD5-8542-4898-AF43-E665D5043B47}"/>
    <dgm:cxn modelId="{CCF60081-EB5A-4B3C-8A3A-32B447E6E728}" type="presOf" srcId="{3DDE991A-0097-436C-B769-A7FE406C5475}" destId="{3A543F7E-B0A4-4C2D-B7FA-80E34BDC367C}" srcOrd="0" destOrd="0" presId="urn:microsoft.com/office/officeart/2005/8/layout/pyramid1"/>
    <dgm:cxn modelId="{A1327C83-9019-4B8A-B2A1-FF84290C66BE}" type="presOf" srcId="{0EB4B06B-3AB2-4B87-A9C6-36606122C9C9}" destId="{024E28C7-34B7-41DC-97E7-E7E657A8BFE6}" srcOrd="1" destOrd="0" presId="urn:microsoft.com/office/officeart/2005/8/layout/pyramid1"/>
    <dgm:cxn modelId="{B985FEA0-39C5-4730-99E0-C53E42BA323E}" type="presOf" srcId="{3DDE991A-0097-436C-B769-A7FE406C5475}" destId="{1DEB26D5-3424-42DD-9514-954CE6872CE2}" srcOrd="1" destOrd="0" presId="urn:microsoft.com/office/officeart/2005/8/layout/pyramid1"/>
    <dgm:cxn modelId="{EDA326A9-6344-4264-B4C1-076490EA2318}" srcId="{05282667-DEFA-4936-90FA-B33A029CCCEF}" destId="{62BB197E-CED8-47CB-BCCC-501F318B1BD6}" srcOrd="1" destOrd="0" parTransId="{0E9AAF94-2097-4651-ADFF-9EB7D890942B}" sibTransId="{DD23770B-77CD-4370-8F39-3C2A5F271071}"/>
    <dgm:cxn modelId="{011B14CA-A4A7-4463-AB16-E5D6BC5A9B0C}" type="presOf" srcId="{62BB197E-CED8-47CB-BCCC-501F318B1BD6}" destId="{F5B8A4C7-F984-48DE-AA65-17B160C96874}" srcOrd="0" destOrd="0" presId="urn:microsoft.com/office/officeart/2005/8/layout/pyramid1"/>
    <dgm:cxn modelId="{C6A7E3D9-881A-4AD0-A8A9-3E14689A6678}" type="presOf" srcId="{62BB197E-CED8-47CB-BCCC-501F318B1BD6}" destId="{A9B832B5-6F67-4EAA-A6F0-9FE0E3E2E38A}" srcOrd="1" destOrd="0" presId="urn:microsoft.com/office/officeart/2005/8/layout/pyramid1"/>
    <dgm:cxn modelId="{F78DF2E8-9379-4D16-92DC-D4E35593E66D}" srcId="{05282667-DEFA-4936-90FA-B33A029CCCEF}" destId="{3DDE991A-0097-436C-B769-A7FE406C5475}" srcOrd="0" destOrd="0" parTransId="{F16E63A3-1667-40AE-9F91-8DA8C664F923}" sibTransId="{CD96B9BA-CF41-4188-98E4-57C582DBA23A}"/>
    <dgm:cxn modelId="{33AC12EC-1530-4029-B6D1-C3A2A441EE06}" type="presOf" srcId="{0EB4B06B-3AB2-4B87-A9C6-36606122C9C9}" destId="{A1285C4E-7EDA-4793-A76D-425329063357}" srcOrd="0" destOrd="0" presId="urn:microsoft.com/office/officeart/2005/8/layout/pyramid1"/>
    <dgm:cxn modelId="{9C6440FA-ABB2-4707-8D33-A43020D61800}" type="presOf" srcId="{05282667-DEFA-4936-90FA-B33A029CCCEF}" destId="{14B51E60-C6D2-4756-A860-087922F5AF71}" srcOrd="0" destOrd="0" presId="urn:microsoft.com/office/officeart/2005/8/layout/pyramid1"/>
    <dgm:cxn modelId="{E415B115-3F0B-4B9D-96AC-0C25E04E285B}" type="presParOf" srcId="{14B51E60-C6D2-4756-A860-087922F5AF71}" destId="{D5061DB9-B2A2-48A0-8B79-4FAFD6745834}" srcOrd="0" destOrd="0" presId="urn:microsoft.com/office/officeart/2005/8/layout/pyramid1"/>
    <dgm:cxn modelId="{0C5FEA02-41E4-4463-B0D1-1A39BBAFB312}" type="presParOf" srcId="{D5061DB9-B2A2-48A0-8B79-4FAFD6745834}" destId="{3A543F7E-B0A4-4C2D-B7FA-80E34BDC367C}" srcOrd="0" destOrd="0" presId="urn:microsoft.com/office/officeart/2005/8/layout/pyramid1"/>
    <dgm:cxn modelId="{8A125CD8-B178-4CA5-AEA5-A63B25187DE3}" type="presParOf" srcId="{D5061DB9-B2A2-48A0-8B79-4FAFD6745834}" destId="{1DEB26D5-3424-42DD-9514-954CE6872CE2}" srcOrd="1" destOrd="0" presId="urn:microsoft.com/office/officeart/2005/8/layout/pyramid1"/>
    <dgm:cxn modelId="{2A54ADDF-B922-46E8-A65C-FFE77B41C38C}" type="presParOf" srcId="{14B51E60-C6D2-4756-A860-087922F5AF71}" destId="{4DCD2031-0000-49CE-A119-43FD9D08DBDE}" srcOrd="1" destOrd="0" presId="urn:microsoft.com/office/officeart/2005/8/layout/pyramid1"/>
    <dgm:cxn modelId="{4E6B8C53-FA81-45DC-AAA4-E356A813D4B9}" type="presParOf" srcId="{4DCD2031-0000-49CE-A119-43FD9D08DBDE}" destId="{F5B8A4C7-F984-48DE-AA65-17B160C96874}" srcOrd="0" destOrd="0" presId="urn:microsoft.com/office/officeart/2005/8/layout/pyramid1"/>
    <dgm:cxn modelId="{C9A21591-EEB5-4C1C-9877-4029735BFC04}" type="presParOf" srcId="{4DCD2031-0000-49CE-A119-43FD9D08DBDE}" destId="{A9B832B5-6F67-4EAA-A6F0-9FE0E3E2E38A}" srcOrd="1" destOrd="0" presId="urn:microsoft.com/office/officeart/2005/8/layout/pyramid1"/>
    <dgm:cxn modelId="{15F254A8-342A-4CE7-A5CE-AE2C1F097652}" type="presParOf" srcId="{14B51E60-C6D2-4756-A860-087922F5AF71}" destId="{E2BEDA7F-2273-46ED-9BF4-C4B98A7ECD1A}" srcOrd="2" destOrd="0" presId="urn:microsoft.com/office/officeart/2005/8/layout/pyramid1"/>
    <dgm:cxn modelId="{430B57EC-5A5F-4A1A-8475-9A57DFABA4D4}" type="presParOf" srcId="{E2BEDA7F-2273-46ED-9BF4-C4B98A7ECD1A}" destId="{A1285C4E-7EDA-4793-A76D-425329063357}" srcOrd="0" destOrd="0" presId="urn:microsoft.com/office/officeart/2005/8/layout/pyramid1"/>
    <dgm:cxn modelId="{8E95878C-75A4-4136-986B-80E49EFC16CA}" type="presParOf" srcId="{E2BEDA7F-2273-46ED-9BF4-C4B98A7ECD1A}" destId="{024E28C7-34B7-41DC-97E7-E7E657A8BFE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282667-DEFA-4936-90FA-B33A029CCCEF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3DDE991A-0097-436C-B769-A7FE406C5475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Уметь </a:t>
          </a:r>
        </a:p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решать </a:t>
          </a:r>
        </a:p>
        <a:p>
          <a:r>
            <a:rPr lang="ru-RU" sz="2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</a:p>
      </dgm:t>
    </dgm:pt>
    <dgm:pt modelId="{F16E63A3-1667-40AE-9F91-8DA8C664F923}" type="parTrans" cxnId="{F78DF2E8-9379-4D16-92DC-D4E35593E66D}">
      <dgm:prSet/>
      <dgm:spPr/>
      <dgm:t>
        <a:bodyPr/>
        <a:lstStyle/>
        <a:p>
          <a:endParaRPr lang="ru-RU"/>
        </a:p>
      </dgm:t>
    </dgm:pt>
    <dgm:pt modelId="{CD96B9BA-CF41-4188-98E4-57C582DBA23A}" type="sibTrans" cxnId="{F78DF2E8-9379-4D16-92DC-D4E35593E66D}">
      <dgm:prSet/>
      <dgm:spPr/>
      <dgm:t>
        <a:bodyPr/>
        <a:lstStyle/>
        <a:p>
          <a:endParaRPr lang="ru-RU"/>
        </a:p>
      </dgm:t>
    </dgm:pt>
    <dgm:pt modelId="{62BB197E-CED8-47CB-BCCC-501F318B1BD6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Уметь решать примеры в несколько действий</a:t>
          </a:r>
        </a:p>
      </dgm:t>
    </dgm:pt>
    <dgm:pt modelId="{0E9AAF94-2097-4651-ADFF-9EB7D890942B}" type="parTrans" cxnId="{EDA326A9-6344-4264-B4C1-076490EA2318}">
      <dgm:prSet/>
      <dgm:spPr/>
      <dgm:t>
        <a:bodyPr/>
        <a:lstStyle/>
        <a:p>
          <a:endParaRPr lang="ru-RU"/>
        </a:p>
      </dgm:t>
    </dgm:pt>
    <dgm:pt modelId="{DD23770B-77CD-4370-8F39-3C2A5F271071}" type="sibTrans" cxnId="{EDA326A9-6344-4264-B4C1-076490EA2318}">
      <dgm:prSet/>
      <dgm:spPr/>
      <dgm:t>
        <a:bodyPr/>
        <a:lstStyle/>
        <a:p>
          <a:endParaRPr lang="ru-RU"/>
        </a:p>
      </dgm:t>
    </dgm:pt>
    <dgm:pt modelId="{0EB4B06B-3AB2-4B87-A9C6-36606122C9C9}">
      <dgm:prSet phldrT="[Текст]"/>
      <dgm:spPr/>
      <dgm:t>
        <a:bodyPr/>
        <a:lstStyle/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Знать правило,</a:t>
          </a:r>
        </a:p>
        <a:p>
          <a:r>
            <a:rPr lang="ru-RU" b="1" dirty="0">
              <a:latin typeface="Times New Roman" panose="02020603050405020304" pitchFamily="18" charset="0"/>
              <a:cs typeface="Times New Roman" panose="02020603050405020304" pitchFamily="18" charset="0"/>
            </a:rPr>
            <a:t> уметь решать примеры</a:t>
          </a:r>
        </a:p>
      </dgm:t>
    </dgm:pt>
    <dgm:pt modelId="{8804682E-28BF-4054-9E0D-5A542B87A27B}" type="parTrans" cxnId="{6BC42937-D383-478B-B691-EB6C0C2D8B0A}">
      <dgm:prSet/>
      <dgm:spPr/>
      <dgm:t>
        <a:bodyPr/>
        <a:lstStyle/>
        <a:p>
          <a:endParaRPr lang="ru-RU"/>
        </a:p>
      </dgm:t>
    </dgm:pt>
    <dgm:pt modelId="{6410DFD5-8542-4898-AF43-E665D5043B47}" type="sibTrans" cxnId="{6BC42937-D383-478B-B691-EB6C0C2D8B0A}">
      <dgm:prSet/>
      <dgm:spPr/>
      <dgm:t>
        <a:bodyPr/>
        <a:lstStyle/>
        <a:p>
          <a:endParaRPr lang="ru-RU"/>
        </a:p>
      </dgm:t>
    </dgm:pt>
    <dgm:pt modelId="{14B51E60-C6D2-4756-A860-087922F5AF71}" type="pres">
      <dgm:prSet presAssocID="{05282667-DEFA-4936-90FA-B33A029CCCEF}" presName="Name0" presStyleCnt="0">
        <dgm:presLayoutVars>
          <dgm:dir/>
          <dgm:animLvl val="lvl"/>
          <dgm:resizeHandles val="exact"/>
        </dgm:presLayoutVars>
      </dgm:prSet>
      <dgm:spPr/>
    </dgm:pt>
    <dgm:pt modelId="{D5061DB9-B2A2-48A0-8B79-4FAFD6745834}" type="pres">
      <dgm:prSet presAssocID="{3DDE991A-0097-436C-B769-A7FE406C5475}" presName="Name8" presStyleCnt="0"/>
      <dgm:spPr/>
    </dgm:pt>
    <dgm:pt modelId="{3A543F7E-B0A4-4C2D-B7FA-80E34BDC367C}" type="pres">
      <dgm:prSet presAssocID="{3DDE991A-0097-436C-B769-A7FE406C5475}" presName="level" presStyleLbl="node1" presStyleIdx="0" presStyleCnt="3" custLinFactNeighborX="1540">
        <dgm:presLayoutVars>
          <dgm:chMax val="1"/>
          <dgm:bulletEnabled val="1"/>
        </dgm:presLayoutVars>
      </dgm:prSet>
      <dgm:spPr/>
    </dgm:pt>
    <dgm:pt modelId="{1DEB26D5-3424-42DD-9514-954CE6872CE2}" type="pres">
      <dgm:prSet presAssocID="{3DDE991A-0097-436C-B769-A7FE406C547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CD2031-0000-49CE-A119-43FD9D08DBDE}" type="pres">
      <dgm:prSet presAssocID="{62BB197E-CED8-47CB-BCCC-501F318B1BD6}" presName="Name8" presStyleCnt="0"/>
      <dgm:spPr/>
    </dgm:pt>
    <dgm:pt modelId="{F5B8A4C7-F984-48DE-AA65-17B160C96874}" type="pres">
      <dgm:prSet presAssocID="{62BB197E-CED8-47CB-BCCC-501F318B1BD6}" presName="level" presStyleLbl="node1" presStyleIdx="1" presStyleCnt="3" custScaleY="147692">
        <dgm:presLayoutVars>
          <dgm:chMax val="1"/>
          <dgm:bulletEnabled val="1"/>
        </dgm:presLayoutVars>
      </dgm:prSet>
      <dgm:spPr/>
    </dgm:pt>
    <dgm:pt modelId="{A9B832B5-6F67-4EAA-A6F0-9FE0E3E2E38A}" type="pres">
      <dgm:prSet presAssocID="{62BB197E-CED8-47CB-BCCC-501F318B1BD6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2BEDA7F-2273-46ED-9BF4-C4B98A7ECD1A}" type="pres">
      <dgm:prSet presAssocID="{0EB4B06B-3AB2-4B87-A9C6-36606122C9C9}" presName="Name8" presStyleCnt="0"/>
      <dgm:spPr/>
    </dgm:pt>
    <dgm:pt modelId="{A1285C4E-7EDA-4793-A76D-425329063357}" type="pres">
      <dgm:prSet presAssocID="{0EB4B06B-3AB2-4B87-A9C6-36606122C9C9}" presName="level" presStyleLbl="node1" presStyleIdx="2" presStyleCnt="3" custScaleX="100000" custScaleY="63120" custLinFactNeighborY="11538">
        <dgm:presLayoutVars>
          <dgm:chMax val="1"/>
          <dgm:bulletEnabled val="1"/>
        </dgm:presLayoutVars>
      </dgm:prSet>
      <dgm:spPr/>
    </dgm:pt>
    <dgm:pt modelId="{024E28C7-34B7-41DC-97E7-E7E657A8BFE6}" type="pres">
      <dgm:prSet presAssocID="{0EB4B06B-3AB2-4B87-A9C6-36606122C9C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EEDF112E-D954-48E7-BBD3-9F9967D6D36F}" type="presOf" srcId="{3DDE991A-0097-436C-B769-A7FE406C5475}" destId="{1DEB26D5-3424-42DD-9514-954CE6872CE2}" srcOrd="1" destOrd="0" presId="urn:microsoft.com/office/officeart/2005/8/layout/pyramid1"/>
    <dgm:cxn modelId="{6BC42937-D383-478B-B691-EB6C0C2D8B0A}" srcId="{05282667-DEFA-4936-90FA-B33A029CCCEF}" destId="{0EB4B06B-3AB2-4B87-A9C6-36606122C9C9}" srcOrd="2" destOrd="0" parTransId="{8804682E-28BF-4054-9E0D-5A542B87A27B}" sibTransId="{6410DFD5-8542-4898-AF43-E665D5043B47}"/>
    <dgm:cxn modelId="{61C1F93D-EAAA-44BA-A3CE-06516DD1741C}" type="presOf" srcId="{3DDE991A-0097-436C-B769-A7FE406C5475}" destId="{3A543F7E-B0A4-4C2D-B7FA-80E34BDC367C}" srcOrd="0" destOrd="0" presId="urn:microsoft.com/office/officeart/2005/8/layout/pyramid1"/>
    <dgm:cxn modelId="{6AA01659-B714-40FF-9B3A-EF4C8D9E0BAE}" type="presOf" srcId="{62BB197E-CED8-47CB-BCCC-501F318B1BD6}" destId="{F5B8A4C7-F984-48DE-AA65-17B160C96874}" srcOrd="0" destOrd="0" presId="urn:microsoft.com/office/officeart/2005/8/layout/pyramid1"/>
    <dgm:cxn modelId="{84FC788A-EF59-4B33-8C9F-108D24326225}" type="presOf" srcId="{05282667-DEFA-4936-90FA-B33A029CCCEF}" destId="{14B51E60-C6D2-4756-A860-087922F5AF71}" srcOrd="0" destOrd="0" presId="urn:microsoft.com/office/officeart/2005/8/layout/pyramid1"/>
    <dgm:cxn modelId="{EDA326A9-6344-4264-B4C1-076490EA2318}" srcId="{05282667-DEFA-4936-90FA-B33A029CCCEF}" destId="{62BB197E-CED8-47CB-BCCC-501F318B1BD6}" srcOrd="1" destOrd="0" parTransId="{0E9AAF94-2097-4651-ADFF-9EB7D890942B}" sibTransId="{DD23770B-77CD-4370-8F39-3C2A5F271071}"/>
    <dgm:cxn modelId="{C2D20ECD-19F5-46B8-8EDC-83C75360798F}" type="presOf" srcId="{0EB4B06B-3AB2-4B87-A9C6-36606122C9C9}" destId="{024E28C7-34B7-41DC-97E7-E7E657A8BFE6}" srcOrd="1" destOrd="0" presId="urn:microsoft.com/office/officeart/2005/8/layout/pyramid1"/>
    <dgm:cxn modelId="{BFCC57D0-E91C-4512-A8F0-832EAB28EF80}" type="presOf" srcId="{0EB4B06B-3AB2-4B87-A9C6-36606122C9C9}" destId="{A1285C4E-7EDA-4793-A76D-425329063357}" srcOrd="0" destOrd="0" presId="urn:microsoft.com/office/officeart/2005/8/layout/pyramid1"/>
    <dgm:cxn modelId="{F78DF2E8-9379-4D16-92DC-D4E35593E66D}" srcId="{05282667-DEFA-4936-90FA-B33A029CCCEF}" destId="{3DDE991A-0097-436C-B769-A7FE406C5475}" srcOrd="0" destOrd="0" parTransId="{F16E63A3-1667-40AE-9F91-8DA8C664F923}" sibTransId="{CD96B9BA-CF41-4188-98E4-57C582DBA23A}"/>
    <dgm:cxn modelId="{09AEA8F0-2A52-475D-8309-1481090BE39E}" type="presOf" srcId="{62BB197E-CED8-47CB-BCCC-501F318B1BD6}" destId="{A9B832B5-6F67-4EAA-A6F0-9FE0E3E2E38A}" srcOrd="1" destOrd="0" presId="urn:microsoft.com/office/officeart/2005/8/layout/pyramid1"/>
    <dgm:cxn modelId="{B3C4109C-092F-42CD-BC98-746F938107BD}" type="presParOf" srcId="{14B51E60-C6D2-4756-A860-087922F5AF71}" destId="{D5061DB9-B2A2-48A0-8B79-4FAFD6745834}" srcOrd="0" destOrd="0" presId="urn:microsoft.com/office/officeart/2005/8/layout/pyramid1"/>
    <dgm:cxn modelId="{762F21BC-C0B4-42EF-8EEC-BD6C8ED7A2D6}" type="presParOf" srcId="{D5061DB9-B2A2-48A0-8B79-4FAFD6745834}" destId="{3A543F7E-B0A4-4C2D-B7FA-80E34BDC367C}" srcOrd="0" destOrd="0" presId="urn:microsoft.com/office/officeart/2005/8/layout/pyramid1"/>
    <dgm:cxn modelId="{69CF83E2-2F32-485A-AF88-E93944F2AB82}" type="presParOf" srcId="{D5061DB9-B2A2-48A0-8B79-4FAFD6745834}" destId="{1DEB26D5-3424-42DD-9514-954CE6872CE2}" srcOrd="1" destOrd="0" presId="urn:microsoft.com/office/officeart/2005/8/layout/pyramid1"/>
    <dgm:cxn modelId="{F7F77CC5-CF9E-4BAE-B4FE-D301571344EC}" type="presParOf" srcId="{14B51E60-C6D2-4756-A860-087922F5AF71}" destId="{4DCD2031-0000-49CE-A119-43FD9D08DBDE}" srcOrd="1" destOrd="0" presId="urn:microsoft.com/office/officeart/2005/8/layout/pyramid1"/>
    <dgm:cxn modelId="{BEA55A32-5777-4990-A65A-75F82EAD496D}" type="presParOf" srcId="{4DCD2031-0000-49CE-A119-43FD9D08DBDE}" destId="{F5B8A4C7-F984-48DE-AA65-17B160C96874}" srcOrd="0" destOrd="0" presId="urn:microsoft.com/office/officeart/2005/8/layout/pyramid1"/>
    <dgm:cxn modelId="{F8870D84-B896-416E-9992-43C1C51BFF15}" type="presParOf" srcId="{4DCD2031-0000-49CE-A119-43FD9D08DBDE}" destId="{A9B832B5-6F67-4EAA-A6F0-9FE0E3E2E38A}" srcOrd="1" destOrd="0" presId="urn:microsoft.com/office/officeart/2005/8/layout/pyramid1"/>
    <dgm:cxn modelId="{833FDAB8-75E6-4922-A17E-D548747E0690}" type="presParOf" srcId="{14B51E60-C6D2-4756-A860-087922F5AF71}" destId="{E2BEDA7F-2273-46ED-9BF4-C4B98A7ECD1A}" srcOrd="2" destOrd="0" presId="urn:microsoft.com/office/officeart/2005/8/layout/pyramid1"/>
    <dgm:cxn modelId="{D1EF66D3-093D-4C29-8268-8A941CB22C7C}" type="presParOf" srcId="{E2BEDA7F-2273-46ED-9BF4-C4B98A7ECD1A}" destId="{A1285C4E-7EDA-4793-A76D-425329063357}" srcOrd="0" destOrd="0" presId="urn:microsoft.com/office/officeart/2005/8/layout/pyramid1"/>
    <dgm:cxn modelId="{80E56A6B-796B-4A2B-BA77-7C03578EF6FA}" type="presParOf" srcId="{E2BEDA7F-2273-46ED-9BF4-C4B98A7ECD1A}" destId="{024E28C7-34B7-41DC-97E7-E7E657A8BFE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43F7E-B0A4-4C2D-B7FA-80E34BDC367C}">
      <dsp:nvSpPr>
        <dsp:cNvPr id="0" name=""/>
        <dsp:cNvSpPr/>
      </dsp:nvSpPr>
      <dsp:spPr>
        <a:xfrm>
          <a:off x="2286026" y="71445"/>
          <a:ext cx="2159215" cy="1741302"/>
        </a:xfrm>
        <a:prstGeom prst="trapezoid">
          <a:avLst>
            <a:gd name="adj" fmla="val 62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Уметь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решать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</a:p>
      </dsp:txBody>
      <dsp:txXfrm>
        <a:off x="2286026" y="71445"/>
        <a:ext cx="2159215" cy="1741302"/>
      </dsp:txXfrm>
    </dsp:sp>
    <dsp:sp modelId="{F5B8A4C7-F984-48DE-AA65-17B160C96874}">
      <dsp:nvSpPr>
        <dsp:cNvPr id="0" name=""/>
        <dsp:cNvSpPr/>
      </dsp:nvSpPr>
      <dsp:spPr>
        <a:xfrm>
          <a:off x="714403" y="1785950"/>
          <a:ext cx="5348204" cy="2571765"/>
        </a:xfrm>
        <a:prstGeom prst="trapezoid">
          <a:avLst>
            <a:gd name="adj" fmla="val 62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Уметь решать примеры в несколько действий</a:t>
          </a:r>
        </a:p>
      </dsp:txBody>
      <dsp:txXfrm>
        <a:off x="1650339" y="1785950"/>
        <a:ext cx="3476332" cy="2571765"/>
      </dsp:txXfrm>
    </dsp:sp>
    <dsp:sp modelId="{A1285C4E-7EDA-4793-A76D-425329063357}">
      <dsp:nvSpPr>
        <dsp:cNvPr id="0" name=""/>
        <dsp:cNvSpPr/>
      </dsp:nvSpPr>
      <dsp:spPr>
        <a:xfrm>
          <a:off x="0" y="4286286"/>
          <a:ext cx="6643733" cy="1044781"/>
        </a:xfrm>
        <a:prstGeom prst="trapezoid">
          <a:avLst>
            <a:gd name="adj" fmla="val 62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Знать правило,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уметь решать примеры</a:t>
          </a:r>
        </a:p>
      </dsp:txBody>
      <dsp:txXfrm>
        <a:off x="1162653" y="4286286"/>
        <a:ext cx="4318427" cy="10447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43F7E-B0A4-4C2D-B7FA-80E34BDC367C}">
      <dsp:nvSpPr>
        <dsp:cNvPr id="0" name=""/>
        <dsp:cNvSpPr/>
      </dsp:nvSpPr>
      <dsp:spPr>
        <a:xfrm>
          <a:off x="2286014" y="0"/>
          <a:ext cx="2137541" cy="1723823"/>
        </a:xfrm>
        <a:prstGeom prst="trapezoid">
          <a:avLst>
            <a:gd name="adj" fmla="val 62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Уметь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решать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задачи</a:t>
          </a:r>
        </a:p>
      </dsp:txBody>
      <dsp:txXfrm>
        <a:off x="2286014" y="0"/>
        <a:ext cx="2137541" cy="1723823"/>
      </dsp:txXfrm>
    </dsp:sp>
    <dsp:sp modelId="{F5B8A4C7-F984-48DE-AA65-17B160C96874}">
      <dsp:nvSpPr>
        <dsp:cNvPr id="0" name=""/>
        <dsp:cNvSpPr/>
      </dsp:nvSpPr>
      <dsp:spPr>
        <a:xfrm>
          <a:off x="674607" y="1723823"/>
          <a:ext cx="5294518" cy="2545949"/>
        </a:xfrm>
        <a:prstGeom prst="trapezoid">
          <a:avLst>
            <a:gd name="adj" fmla="val 62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Уметь решать примеры в несколько действий</a:t>
          </a:r>
        </a:p>
      </dsp:txBody>
      <dsp:txXfrm>
        <a:off x="1601148" y="1723823"/>
        <a:ext cx="3441436" cy="2545949"/>
      </dsp:txXfrm>
    </dsp:sp>
    <dsp:sp modelId="{A1285C4E-7EDA-4793-A76D-425329063357}">
      <dsp:nvSpPr>
        <dsp:cNvPr id="0" name=""/>
        <dsp:cNvSpPr/>
      </dsp:nvSpPr>
      <dsp:spPr>
        <a:xfrm>
          <a:off x="0" y="4269772"/>
          <a:ext cx="6643734" cy="1088077"/>
        </a:xfrm>
        <a:prstGeom prst="trapezoid">
          <a:avLst>
            <a:gd name="adj" fmla="val 62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Знать правило,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уметь решать примеры</a:t>
          </a:r>
        </a:p>
      </dsp:txBody>
      <dsp:txXfrm>
        <a:off x="1162653" y="4269772"/>
        <a:ext cx="4318427" cy="1088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3F20B-2457-49B4-959D-708752D96A3E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5BED0C-A0E3-4A8D-97E6-F1920F60CE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BED0C-A0E3-4A8D-97E6-F1920F60CEA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753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7756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116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696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432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106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2083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156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304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87505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7982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30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YouTube.flv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oolsen.ru/wp-content/uploads/2022/02/264-20220208_175551.png" TargetMode="External"/><Relationship Id="rId7" Type="http://schemas.openxmlformats.org/officeDocument/2006/relationships/hyperlink" Target="https://avatars.mds.yandex.net/i?id=3a1915d3b7d559e162eac04b105ca41b-5214226-images-thumbs&amp;n=13" TargetMode="External"/><Relationship Id="rId2" Type="http://schemas.openxmlformats.org/officeDocument/2006/relationships/hyperlink" Target="https://oir.mobi/uploads/posts/2019-12/1576643035_1-8.png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yandex.ru/images/search?p=3&amp;text=&#1074;&#1080;&#1085;&#1085;&#1080;+&#1087;&#1091;&#1093;&amp;pos=209&amp;rpt=simage&amp;img_url=http%3A%2F%2Fe7.pngegg.com%2Fpngimages%2F614%2F219%2Fpng-clipart-winnie-the-pooh-piglet-rabbit-tigger-winnipeg-winnie-pooh-mammal-child.png&amp;from=tabbar&amp;lr=118013" TargetMode="External"/><Relationship Id="rId5" Type="http://schemas.openxmlformats.org/officeDocument/2006/relationships/hyperlink" Target="https://yandex.ru/images/search?p=1&amp;text=&#1074;&#1080;&#1085;&#1085;&#1080;+&#1087;&#1091;&#1093;&amp;pos=105&amp;rpt=simage&amp;img_url=http%3A%2F%2Fcdn.culture.ru%2Fimages%2F8a50f745-a894-5407-be0b-ec5a76975365&amp;from=tabbar&amp;lr=118013" TargetMode="External"/><Relationship Id="rId4" Type="http://schemas.openxmlformats.org/officeDocument/2006/relationships/hyperlink" Target="https://i.pinimg.com/originals/5f/3a/bb/5f3abbf32683629689eda72189f755da.pn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3DD5B9-3D02-BE90-4D97-7E4209EB86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Умножение десятичных дробей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476EF26-8F84-BA2C-F508-FB638CF547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Больных Т.И., учитель математики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Кременкульская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СОШ</a:t>
            </a:r>
          </a:p>
        </p:txBody>
      </p:sp>
    </p:spTree>
    <p:extLst>
      <p:ext uri="{BB962C8B-B14F-4D97-AF65-F5344CB8AC3E}">
        <p14:creationId xmlns:p14="http://schemas.microsoft.com/office/powerpoint/2010/main" val="2182046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7776" y="504800"/>
            <a:ext cx="7680960" cy="13716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2">
                    <a:lumMod val="10000"/>
                  </a:schemeClr>
                </a:solidFill>
              </a:rPr>
              <a:t>ПРАВИЛО: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7850" y="1628800"/>
            <a:ext cx="7404653" cy="4038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перемножить две десятичные дроби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надо:</a:t>
            </a:r>
          </a:p>
          <a:p>
            <a:pPr>
              <a:buNone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1) выполнить умножение,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обращая внимания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запятые;</a:t>
            </a:r>
          </a:p>
          <a:p>
            <a:pPr>
              <a:buNone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2)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отделить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запятой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столько цифр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справа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сколько их стоит после запятой в 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обоих множителях вместе.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 произведении получается меньше цифр, чем надо отделить запятой, то впереди пишут нуль или несколько нулей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467544" y="404664"/>
            <a:ext cx="8280920" cy="604867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)</a:t>
            </a:r>
          </a:p>
          <a:p>
            <a:endParaRPr lang="ru-RU" sz="5400" dirty="0">
              <a:solidFill>
                <a:schemeClr val="tx1"/>
              </a:solidFill>
            </a:endParaRPr>
          </a:p>
          <a:p>
            <a:endParaRPr lang="ru-RU" sz="5400" dirty="0">
              <a:solidFill>
                <a:schemeClr val="tx1"/>
              </a:solidFill>
            </a:endParaRPr>
          </a:p>
          <a:p>
            <a:endParaRPr lang="ru-RU" sz="5400" dirty="0">
              <a:solidFill>
                <a:schemeClr val="tx1"/>
              </a:solidFill>
            </a:endParaRPr>
          </a:p>
          <a:p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12,6*7,8=</a:t>
            </a:r>
            <a:endParaRPr lang="ru-RU" sz="5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6,25*4,8=</a:t>
            </a:r>
            <a:endParaRPr lang="ru-RU" sz="5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85,8*3,2=</a:t>
            </a:r>
            <a:endParaRPr lang="ru-RU" sz="5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г) 3,43*0,12=</a:t>
            </a:r>
            <a:endParaRPr lang="ru-RU" sz="5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400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572264" y="1285860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357686" y="1000108"/>
            <a:ext cx="15001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98,2</a:t>
            </a:r>
            <a:r>
              <a:rPr lang="ru-RU" sz="4400" b="1" dirty="0">
                <a:solidFill>
                  <a:srgbClr val="0000FF"/>
                </a:solidFill>
              </a:rPr>
              <a:t>8</a:t>
            </a:r>
            <a:endParaRPr lang="ru-RU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99410" y="1956332"/>
            <a:ext cx="13573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2786058"/>
            <a:ext cx="23574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274,56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3438" y="3571876"/>
            <a:ext cx="21431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0,4116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642910" y="500042"/>
            <a:ext cx="3429024" cy="5715040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dirty="0"/>
          </a:p>
          <a:p>
            <a:pPr algn="ctr"/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Поставь в ответе запятую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126 • 22 = 2772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1,26 • 2,2 = 2772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1,26 • 0,22 =  2772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12,6 • 2,2 = 2772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0,126 • 0,22 = 2772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12,6 • 22 = 2772</a:t>
            </a:r>
          </a:p>
          <a:p>
            <a:pPr algn="ctr"/>
            <a:endParaRPr lang="ru-RU" sz="2400" dirty="0">
              <a:solidFill>
                <a:srgbClr val="C00000"/>
              </a:solidFill>
            </a:endParaRPr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</p:txBody>
      </p:sp>
      <p:sp>
        <p:nvSpPr>
          <p:cNvPr id="3" name="Загнутый угол 2"/>
          <p:cNvSpPr/>
          <p:nvPr/>
        </p:nvSpPr>
        <p:spPr>
          <a:xfrm>
            <a:off x="4714876" y="642918"/>
            <a:ext cx="3929090" cy="528641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400" dirty="0">
              <a:solidFill>
                <a:srgbClr val="C00000"/>
              </a:solidFill>
            </a:endParaRPr>
          </a:p>
          <a:p>
            <a:pPr algn="ctr"/>
            <a:endParaRPr lang="ru-RU" sz="2400" dirty="0">
              <a:solidFill>
                <a:srgbClr val="C00000"/>
              </a:solidFill>
            </a:endParaRPr>
          </a:p>
          <a:p>
            <a:pPr algn="ctr"/>
            <a:endParaRPr lang="ru-RU" sz="2400" dirty="0">
              <a:solidFill>
                <a:srgbClr val="C00000"/>
              </a:solidFill>
            </a:endParaRPr>
          </a:p>
          <a:p>
            <a:pPr algn="ctr"/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Найди ошибку</a:t>
            </a:r>
          </a:p>
          <a:p>
            <a:pPr algn="ctr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 • 33 = 445,4</a:t>
            </a:r>
          </a:p>
          <a:p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1,35 • 3,3 = 44,55</a:t>
            </a:r>
          </a:p>
          <a:p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13,5 • 3,3 = 445,5</a:t>
            </a:r>
          </a:p>
          <a:p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0,135 • 0,33 = 0,4455</a:t>
            </a:r>
          </a:p>
          <a:p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13,5 • 0,33 = 445,5</a:t>
            </a:r>
          </a:p>
          <a:p>
            <a:pPr algn="ctr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214546" y="4000504"/>
            <a:ext cx="1300005" cy="2051385"/>
          </a:xfrm>
          <a:prstGeom prst="irregularSeal2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 descr="G:\для открытого урока\imgpreview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714357"/>
            <a:ext cx="1160847" cy="107157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285720" y="428604"/>
            <a:ext cx="3707650" cy="5736700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dirty="0"/>
          </a:p>
          <a:p>
            <a:pPr algn="ctr"/>
            <a:endParaRPr lang="ru-RU" sz="2800" b="1" dirty="0">
              <a:solidFill>
                <a:srgbClr val="C00000"/>
              </a:solidFill>
            </a:endParaRPr>
          </a:p>
          <a:p>
            <a:pPr algn="ctr"/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Поставь в ответе запятую</a:t>
            </a:r>
          </a:p>
          <a:p>
            <a:pPr algn="ctr"/>
            <a:endParaRPr lang="ru-RU" sz="2800" b="1" dirty="0">
              <a:solidFill>
                <a:srgbClr val="C00000"/>
              </a:solidFill>
            </a:endParaRP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126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•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22 = 2772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1,26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•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2,2 = </a:t>
            </a:r>
            <a:r>
              <a:rPr lang="ru-RU" sz="2800" b="1" dirty="0">
                <a:solidFill>
                  <a:schemeClr val="tx1"/>
                </a:solidFill>
              </a:rPr>
              <a:t>2</a:t>
            </a:r>
            <a:r>
              <a:rPr lang="ru-RU" sz="2800" b="1" dirty="0">
                <a:solidFill>
                  <a:srgbClr val="C00000"/>
                </a:solidFill>
              </a:rPr>
              <a:t>,</a:t>
            </a:r>
            <a:r>
              <a:rPr lang="ru-RU" sz="2800" b="1" dirty="0">
                <a:solidFill>
                  <a:schemeClr val="tx1"/>
                </a:solidFill>
              </a:rPr>
              <a:t>772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1,26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•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0,22 = </a:t>
            </a:r>
            <a:r>
              <a:rPr lang="ru-RU" sz="2800" b="1" dirty="0">
                <a:solidFill>
                  <a:srgbClr val="C00000"/>
                </a:solidFill>
              </a:rPr>
              <a:t>0 ,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2772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12,6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•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2,2 = 27</a:t>
            </a:r>
            <a:r>
              <a:rPr lang="ru-RU" sz="2800" b="1" dirty="0">
                <a:solidFill>
                  <a:srgbClr val="C00000"/>
                </a:solidFill>
              </a:rPr>
              <a:t>,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72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0,126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•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0,22 =</a:t>
            </a:r>
            <a:r>
              <a:rPr lang="ru-RU" sz="2800" b="1" dirty="0">
                <a:solidFill>
                  <a:srgbClr val="C00000"/>
                </a:solidFill>
              </a:rPr>
              <a:t>0,0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2772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12,6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cs typeface="Times New Roman"/>
              </a:rPr>
              <a:t>•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22 = 277</a:t>
            </a:r>
            <a:r>
              <a:rPr lang="ru-RU" sz="2800" b="1" dirty="0">
                <a:solidFill>
                  <a:srgbClr val="C00000"/>
                </a:solidFill>
              </a:rPr>
              <a:t>,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</p:txBody>
      </p:sp>
      <p:sp>
        <p:nvSpPr>
          <p:cNvPr id="3" name="Загнутый угол 2"/>
          <p:cNvSpPr/>
          <p:nvPr/>
        </p:nvSpPr>
        <p:spPr>
          <a:xfrm>
            <a:off x="4143372" y="428604"/>
            <a:ext cx="4572032" cy="600079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135 • 33 = 445,4           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4455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1,35 • 3,3 = 44,55         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4,455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13,5 • 3,3 = 445,5         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44,55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0,135 • 0,33 = 0,4455 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0,04455</a:t>
            </a:r>
          </a:p>
          <a:p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13,5 • 0,33 = 445,5        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4,455</a:t>
            </a:r>
          </a:p>
          <a:p>
            <a:endParaRPr lang="ru-RU" sz="2000" u="sng" dirty="0">
              <a:solidFill>
                <a:srgbClr val="C00000"/>
              </a:solidFill>
            </a:endParaRPr>
          </a:p>
          <a:p>
            <a:endParaRPr lang="ru-RU" sz="2000" u="sng" dirty="0">
              <a:solidFill>
                <a:srgbClr val="C00000"/>
              </a:solidFill>
            </a:endParaRPr>
          </a:p>
          <a:p>
            <a:endParaRPr lang="ru-RU" sz="2000" u="sng" dirty="0">
              <a:solidFill>
                <a:srgbClr val="C00000"/>
              </a:solidFill>
            </a:endParaRPr>
          </a:p>
          <a:p>
            <a:pPr algn="ctr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7890" name="Picture 2" descr="G:\для открытого урока\imgpreview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9992" y="548680"/>
            <a:ext cx="1779964" cy="164307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786578" y="857232"/>
            <a:ext cx="15716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Найди ошибку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795007" y="4221088"/>
            <a:ext cx="1205488" cy="1902239"/>
          </a:xfrm>
          <a:prstGeom prst="irregularSeal2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680" y="404664"/>
            <a:ext cx="7406640" cy="135636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ФИЗКУЛЬТМИНУТКА</a:t>
            </a:r>
          </a:p>
        </p:txBody>
      </p:sp>
      <p:pic>
        <p:nvPicPr>
          <p:cNvPr id="3075" name="Picture 3" descr="C:\Users\Таня\Desktop\для открытого урока\12.jpg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63688" y="1763304"/>
            <a:ext cx="5472608" cy="40398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нутый угол 6"/>
          <p:cNvSpPr/>
          <p:nvPr/>
        </p:nvSpPr>
        <p:spPr>
          <a:xfrm>
            <a:off x="357158" y="285728"/>
            <a:ext cx="8429684" cy="6215106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28596" y="642918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          (8,34+12,46) •2,1=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2071678"/>
            <a:ext cx="821537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ЗАДАЧА:   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Пятачок съел 3,5 банки меда по 0,5 кг в каждой, 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Пух 9,5 банок по 0,85 кг.            </a:t>
            </a:r>
          </a:p>
          <a:p>
            <a:pPr algn="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меда съели Пятачок 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Пух вместе? На сколько больше съел меда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Винни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Пух, чем Пятачок?</a:t>
            </a:r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  <a:p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857884" y="642918"/>
            <a:ext cx="16430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>
                <a:solidFill>
                  <a:srgbClr val="0000FF"/>
                </a:solidFill>
              </a:rPr>
              <a:t>43,68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l="71600" t="2418" b="62521"/>
          <a:stretch>
            <a:fillRect/>
          </a:stretch>
        </p:blipFill>
        <p:spPr bwMode="auto">
          <a:xfrm>
            <a:off x="7286644" y="285728"/>
            <a:ext cx="1620974" cy="150019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38915" name="Picture 3" descr="G:\для открытого урока\imgpreview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4500570"/>
            <a:ext cx="1928826" cy="192882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428596" y="571480"/>
            <a:ext cx="8143932" cy="5857916"/>
          </a:xfrm>
          <a:prstGeom prst="foldedCorner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6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endParaRPr lang="ru-RU" sz="36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3,5 · 0,5 =1,75 (кг) меда съел Пятачок</a:t>
            </a:r>
          </a:p>
          <a:p>
            <a:pPr marL="342900" indent="-342900">
              <a:buAutoNum type="arabicParenR"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9,5 · 0,85=8,075 (кг) меда съел </a:t>
            </a:r>
            <a:r>
              <a:rPr lang="ru-RU" sz="3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Винни-Пух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1,75+8,075=9,825 (кг) вместе</a:t>
            </a:r>
          </a:p>
          <a:p>
            <a:pPr marL="342900" indent="-342900">
              <a:buAutoNum type="arabicParenR"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8,075-1,75=6,325 (кг) – на 6,325 кг меда больше съел Винни-Пух</a:t>
            </a:r>
          </a:p>
          <a:p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на 6,325 кг.</a:t>
            </a:r>
          </a:p>
          <a:p>
            <a:pPr marL="342900" indent="-342900">
              <a:buAutoNum type="arabicParenR"/>
            </a:pP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buAutoNum type="arabicParenR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нутый угол 7"/>
          <p:cNvSpPr/>
          <p:nvPr/>
        </p:nvSpPr>
        <p:spPr>
          <a:xfrm>
            <a:off x="4643438" y="500042"/>
            <a:ext cx="3929090" cy="56436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нутый угол 6"/>
          <p:cNvSpPr/>
          <p:nvPr/>
        </p:nvSpPr>
        <p:spPr>
          <a:xfrm>
            <a:off x="285720" y="214290"/>
            <a:ext cx="4143404" cy="5715040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85728"/>
            <a:ext cx="4040188" cy="685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1 вариант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57158" y="1214422"/>
            <a:ext cx="4038600" cy="435771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Вычислите</a:t>
            </a:r>
          </a:p>
          <a:p>
            <a:pPr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4,8*4,5</a:t>
            </a:r>
          </a:p>
          <a:p>
            <a:pPr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5,4*3,08</a:t>
            </a:r>
          </a:p>
          <a:p>
            <a:pPr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Выполните действия</a:t>
            </a:r>
          </a:p>
          <a:p>
            <a:pPr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11,56+2,36*2,9</a:t>
            </a:r>
          </a:p>
          <a:p>
            <a:pPr>
              <a:buNone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Первый множитель равен 2,4. Второй в 1,5 раза больше. На сколько один множитель больше другого?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3438" y="714356"/>
            <a:ext cx="4041775" cy="685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 вариант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4876" y="1500174"/>
            <a:ext cx="4038600" cy="4038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Вычислите</a:t>
            </a:r>
          </a:p>
          <a:p>
            <a:pPr>
              <a:buNone/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5,6*3,5</a:t>
            </a:r>
          </a:p>
          <a:p>
            <a:pPr>
              <a:buNone/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4,3*3,04</a:t>
            </a:r>
          </a:p>
          <a:p>
            <a:pPr>
              <a:buNone/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Выполните действия</a:t>
            </a:r>
          </a:p>
          <a:p>
            <a:pPr>
              <a:buNone/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3,18*2,6+7,2</a:t>
            </a:r>
          </a:p>
          <a:p>
            <a:pPr>
              <a:buNone/>
            </a:pP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Первый множитель равен 7,5. Второй в 1,2 раза больше. На сколько один множитель больше другого?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нутый угол 7"/>
          <p:cNvSpPr/>
          <p:nvPr/>
        </p:nvSpPr>
        <p:spPr>
          <a:xfrm>
            <a:off x="4643438" y="500042"/>
            <a:ext cx="3929090" cy="5643602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нутый угол 6"/>
          <p:cNvSpPr/>
          <p:nvPr/>
        </p:nvSpPr>
        <p:spPr>
          <a:xfrm>
            <a:off x="285720" y="214290"/>
            <a:ext cx="4143404" cy="5715040"/>
          </a:xfrm>
          <a:prstGeom prst="foldedCorner">
            <a:avLst/>
          </a:prstGeom>
          <a:solidFill>
            <a:schemeClr val="bg1"/>
          </a:solidFill>
          <a:ln w="5715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285728"/>
            <a:ext cx="4040188" cy="6858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1 вариант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57158" y="1214422"/>
            <a:ext cx="4038600" cy="43577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Вычислите</a:t>
            </a:r>
          </a:p>
          <a:p>
            <a:pPr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4,8*4,5= 21,6</a:t>
            </a:r>
          </a:p>
          <a:p>
            <a:pPr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5,4*3,08=16,632</a:t>
            </a:r>
          </a:p>
          <a:p>
            <a:pPr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Выполните действия</a:t>
            </a:r>
          </a:p>
          <a:p>
            <a:pPr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11,56+2,36*2,9=18,404</a:t>
            </a:r>
          </a:p>
          <a:p>
            <a:pPr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Первый множитель равен 2,4. Второй в 1,5 раза больше. На сколько один множитель больше другого? На 1,2</a:t>
            </a:r>
          </a:p>
          <a:p>
            <a:pPr>
              <a:buNone/>
            </a:pP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3438" y="714356"/>
            <a:ext cx="4041775" cy="68580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2 вариант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4876" y="1500174"/>
            <a:ext cx="4038600" cy="4038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Вычислите</a:t>
            </a:r>
          </a:p>
          <a:p>
            <a:pPr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5,6*3,5=19,6</a:t>
            </a:r>
          </a:p>
          <a:p>
            <a:pPr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б) 4,3*3,04=13,072</a:t>
            </a:r>
          </a:p>
          <a:p>
            <a:pPr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Выполните действия</a:t>
            </a:r>
          </a:p>
          <a:p>
            <a:pPr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3,18*2,6+7,2=15,468</a:t>
            </a:r>
          </a:p>
          <a:p>
            <a:pPr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Первый множитель равен 7,5. Второй в 1,2 раза больше. На сколько один множитель больше другого? На 1,5</a:t>
            </a: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36808789"/>
              </p:ext>
            </p:extLst>
          </p:nvPr>
        </p:nvGraphicFramePr>
        <p:xfrm>
          <a:off x="1428728" y="785794"/>
          <a:ext cx="664373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14414" y="4929198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350043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1857364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5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143900" y="4929198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358082" y="3571876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1857364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142844" y="142852"/>
            <a:ext cx="1714512" cy="1928826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764386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</a:rPr>
              <a:t>Я сегодня рано встал,</a:t>
            </a:r>
          </a:p>
          <a:p>
            <a:pPr algn="ctr"/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</a:rPr>
              <a:t>В школу быстро прибежал,</a:t>
            </a:r>
          </a:p>
          <a:p>
            <a:pPr algn="ctr"/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</a:rPr>
              <a:t>Очень я хочу учиться,</a:t>
            </a:r>
          </a:p>
          <a:p>
            <a:pPr algn="ctr"/>
            <a:r>
              <a:rPr lang="ru-RU" sz="4400" b="1" i="1" dirty="0">
                <a:solidFill>
                  <a:schemeClr val="bg2">
                    <a:lumMod val="25000"/>
                  </a:schemeClr>
                </a:solidFill>
              </a:rPr>
              <a:t>Не лениться, а трудиться.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3A2B289B-7D20-0222-7AD5-566EFE166E00}"/>
              </a:ext>
            </a:extLst>
          </p:cNvPr>
          <p:cNvGrpSpPr/>
          <p:nvPr/>
        </p:nvGrpSpPr>
        <p:grpSpPr>
          <a:xfrm>
            <a:off x="1331640" y="4149080"/>
            <a:ext cx="6984776" cy="1684388"/>
            <a:chOff x="1331640" y="4149080"/>
            <a:chExt cx="6984776" cy="1684388"/>
          </a:xfrm>
        </p:grpSpPr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66AAB445-147B-3591-49D5-5F6CECD4D12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0232" y="4177284"/>
              <a:ext cx="1656184" cy="16561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D9371C5F-8BF7-3180-BBA9-EDA762BCF5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9149" y="4149080"/>
              <a:ext cx="1684387" cy="1684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Рисунок 5">
              <a:extLst>
                <a:ext uri="{FF2B5EF4-FFF2-40B4-BE49-F238E27FC236}">
                  <a16:creationId xmlns:a16="http://schemas.microsoft.com/office/drawing/2014/main" id="{01AAB73E-933A-3E07-2026-D50F67461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4177283"/>
              <a:ext cx="1656184" cy="1656184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28662" y="1071546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2">
                    <a:lumMod val="25000"/>
                  </a:schemeClr>
                </a:solidFill>
              </a:rPr>
              <a:t>СПАСИБО ЗА УРОК!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469DB9C-46DB-6AA5-9378-2B46C3195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689" y="3212483"/>
            <a:ext cx="6986622" cy="168264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583919-394F-CBF4-B826-7EA9E0D6F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Ссылки на изображения:</a:t>
            </a:r>
            <a:b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779AFEA-F089-97C5-241E-F216BD08EF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E05803F-5DF2-40D8-72E1-EA4031D1FA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475656" y="2394374"/>
            <a:ext cx="6696744" cy="362691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https://oir.mobi/uploads/posts/2019-12/1576643035_1-8.png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https://coolsen.ru/wp-content/uploads/2022/02/264-20220208_175551.png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https://i.pinimg.com/originals/5f/3a/bb/5f3abbf32683629689eda72189f755da.png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https://yandex.ru/images/search?p=1&amp;text=винни+пух&amp;pos=105&amp;rpt=simage&amp;img_url=http%3A%2F%2Fcdn.culture.ru%2Fimages%2F8a50f745-a894-5407-be0b-ec5a76975365&amp;from=tabbar&amp;lr=118013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https://yandex.ru/images/search?p=3&amp;text=винни+пух&amp;pos=209&amp;rpt=simage&amp;img_url=http%3A%2F%2Fe7.pngegg.com%2Fpngimages%2F614%2F219%2Fpng-clipart-winnie-the-pooh-piglet-rabbit-tigger-winnipeg-winnie-pooh-mammal-child.png&amp;from=tabbar&amp;lr=118013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https://avatars.mds.yandex.net/i?id=3a1915d3b7d559e162eac04b105ca41b-5214226-images-thumbs&amp;n=13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955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35004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4,3 • 2 =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 4,8 + 5,2 =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14,4 • 2 =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52,3  • 10 =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2,5 : 5 =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4,5 : 10 =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8 - 0,9 =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832259"/>
              </p:ext>
            </p:extLst>
          </p:nvPr>
        </p:nvGraphicFramePr>
        <p:xfrm>
          <a:off x="571472" y="4857760"/>
          <a:ext cx="7596200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0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732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9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Ответы, в порядке возрастания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Буква, соответствующая</a:t>
                      </a:r>
                      <a:r>
                        <a:rPr lang="ru-RU" sz="1400" b="1" baseline="0" dirty="0"/>
                        <a:t> примеру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429256" y="500042"/>
            <a:ext cx="50006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Я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1071546"/>
            <a:ext cx="50006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1643050"/>
            <a:ext cx="50006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2214554"/>
            <a:ext cx="50006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2786058"/>
            <a:ext cx="50006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29256" y="3357562"/>
            <a:ext cx="50006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Д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29256" y="3929066"/>
            <a:ext cx="50006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Т</a:t>
            </a:r>
            <a:r>
              <a:rPr lang="ru-RU" sz="2000" b="1" dirty="0">
                <a:solidFill>
                  <a:srgbClr val="FF0000"/>
                </a:solidFill>
              </a:rPr>
              <a:t>С</a:t>
            </a:r>
            <a:endParaRPr lang="ru-RU" sz="2000" b="1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500042"/>
            <a:ext cx="41434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ru-RU" sz="3600" b="1" dirty="0"/>
              <a:t>4,3 </a:t>
            </a:r>
            <a:r>
              <a:rPr lang="ru-RU" sz="3600" b="1" dirty="0">
                <a:latin typeface="Times New Roman"/>
                <a:cs typeface="Times New Roman"/>
              </a:rPr>
              <a:t>•</a:t>
            </a:r>
            <a:r>
              <a:rPr lang="ru-RU" sz="3600" b="1" dirty="0"/>
              <a:t> 2 = </a:t>
            </a:r>
            <a:r>
              <a:rPr lang="ru-RU" sz="3600" b="1" dirty="0">
                <a:solidFill>
                  <a:srgbClr val="0000FF"/>
                </a:solidFill>
              </a:rPr>
              <a:t>8,6</a:t>
            </a:r>
            <a:endParaRPr lang="ru-RU" sz="3600" b="1" dirty="0"/>
          </a:p>
          <a:p>
            <a:r>
              <a:rPr lang="ru-RU" sz="3600" b="1" dirty="0"/>
              <a:t>2)  4,8 + 5,2 = </a:t>
            </a:r>
            <a:r>
              <a:rPr lang="ru-RU" sz="3600" b="1" dirty="0">
                <a:solidFill>
                  <a:srgbClr val="0000FF"/>
                </a:solidFill>
              </a:rPr>
              <a:t>10</a:t>
            </a:r>
          </a:p>
          <a:p>
            <a:r>
              <a:rPr lang="ru-RU" sz="3600" b="1" dirty="0"/>
              <a:t>3) 14,4 </a:t>
            </a:r>
            <a:r>
              <a:rPr lang="ru-RU" sz="3600" b="1" dirty="0">
                <a:latin typeface="Times New Roman"/>
                <a:cs typeface="Times New Roman"/>
              </a:rPr>
              <a:t>•</a:t>
            </a:r>
            <a:r>
              <a:rPr lang="ru-RU" sz="3600" b="1" dirty="0"/>
              <a:t> 2 = </a:t>
            </a:r>
            <a:r>
              <a:rPr lang="ru-RU" sz="3600" b="1" dirty="0">
                <a:solidFill>
                  <a:srgbClr val="0000FF"/>
                </a:solidFill>
              </a:rPr>
              <a:t>28,8</a:t>
            </a:r>
          </a:p>
          <a:p>
            <a:r>
              <a:rPr lang="ru-RU" sz="3600" b="1" dirty="0"/>
              <a:t>4) 52,3 </a:t>
            </a:r>
            <a:r>
              <a:rPr lang="ru-RU" sz="3600" b="1" dirty="0">
                <a:latin typeface="Times New Roman"/>
                <a:cs typeface="Times New Roman"/>
              </a:rPr>
              <a:t> •</a:t>
            </a:r>
            <a:r>
              <a:rPr lang="ru-RU" sz="3600" b="1" dirty="0"/>
              <a:t> 10 = </a:t>
            </a:r>
            <a:r>
              <a:rPr lang="ru-RU" sz="3600" b="1" dirty="0">
                <a:solidFill>
                  <a:srgbClr val="0000FF"/>
                </a:solidFill>
              </a:rPr>
              <a:t>523</a:t>
            </a:r>
          </a:p>
          <a:p>
            <a:r>
              <a:rPr lang="ru-RU" sz="3600" b="1" dirty="0"/>
              <a:t>5) 2,5 : 5 = </a:t>
            </a:r>
            <a:r>
              <a:rPr lang="ru-RU" sz="3600" b="1" dirty="0">
                <a:solidFill>
                  <a:srgbClr val="0000FF"/>
                </a:solidFill>
              </a:rPr>
              <a:t>0,5</a:t>
            </a:r>
          </a:p>
          <a:p>
            <a:r>
              <a:rPr lang="ru-RU" sz="3600" b="1" dirty="0"/>
              <a:t>6) 4,5 : 10 = </a:t>
            </a:r>
            <a:r>
              <a:rPr lang="ru-RU" sz="3600" b="1" dirty="0">
                <a:solidFill>
                  <a:srgbClr val="0000FF"/>
                </a:solidFill>
              </a:rPr>
              <a:t>0,45</a:t>
            </a:r>
          </a:p>
          <a:p>
            <a:r>
              <a:rPr lang="ru-RU" sz="3600" b="1" dirty="0"/>
              <a:t>7) 8 - 0,9 = </a:t>
            </a:r>
            <a:r>
              <a:rPr lang="ru-RU" sz="3600" b="1" dirty="0">
                <a:solidFill>
                  <a:srgbClr val="0000FF"/>
                </a:solidFill>
              </a:rPr>
              <a:t>7,1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833045"/>
              </p:ext>
            </p:extLst>
          </p:nvPr>
        </p:nvGraphicFramePr>
        <p:xfrm>
          <a:off x="571472" y="4857760"/>
          <a:ext cx="8072494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56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5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02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06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26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90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Ответы в порядке возрастания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00FF"/>
                          </a:solidFill>
                        </a:rPr>
                        <a:t>0,45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00FF"/>
                          </a:solidFill>
                        </a:rPr>
                        <a:t>0,5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00FF"/>
                          </a:solidFill>
                        </a:rPr>
                        <a:t>7,1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00FF"/>
                          </a:solidFill>
                        </a:rPr>
                        <a:t>8,6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00FF"/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00FF"/>
                          </a:solidFill>
                        </a:rPr>
                        <a:t>28,8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0000FF"/>
                          </a:solidFill>
                        </a:rPr>
                        <a:t>523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1" dirty="0"/>
                        <a:t>Буква, соответствующая</a:t>
                      </a:r>
                      <a:r>
                        <a:rPr lang="ru-RU" sz="1400" b="1" baseline="0" dirty="0"/>
                        <a:t> примеру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с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solidFill>
                            <a:srgbClr val="C00000"/>
                          </a:solidFill>
                        </a:rPr>
                        <a:t>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429256" y="500042"/>
            <a:ext cx="50006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Я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29256" y="1110509"/>
            <a:ext cx="50006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Т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29256" y="1643050"/>
            <a:ext cx="50006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29256" y="2214554"/>
            <a:ext cx="50006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Я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29256" y="2786058"/>
            <a:ext cx="50006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29256" y="3357562"/>
            <a:ext cx="50006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Д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441808" y="3977107"/>
            <a:ext cx="500066" cy="50006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С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 l="71600" t="2418" b="62521"/>
          <a:stretch>
            <a:fillRect/>
          </a:stretch>
        </p:blipFill>
        <p:spPr bwMode="auto">
          <a:xfrm>
            <a:off x="6715140" y="2571744"/>
            <a:ext cx="1819384" cy="168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308304" y="4581128"/>
            <a:ext cx="1038225" cy="1638300"/>
          </a:xfrm>
          <a:prstGeom prst="irregularSeal2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5186" y="548680"/>
            <a:ext cx="3052426" cy="2286016"/>
          </a:xfrm>
          <a:prstGeom prst="star12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3000364" y="428604"/>
            <a:ext cx="5929354" cy="2826306"/>
          </a:xfrm>
          <a:prstGeom prst="flowChartAlternateProcess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№1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Пятачок шел в гости к Винни- Пуху со скоростью 2,4 км/час. На каком расстоянии от дома он будет через 2 часа?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97471" y="3861048"/>
            <a:ext cx="5715040" cy="92333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2,4 * 2 = </a:t>
            </a:r>
            <a:r>
              <a:rPr lang="ru-RU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(км)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092280" y="4149079"/>
            <a:ext cx="1456039" cy="2297603"/>
          </a:xfrm>
          <a:prstGeom prst="irregularSeal2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66"/>
            <a:ext cx="3052426" cy="2286016"/>
          </a:xfrm>
          <a:prstGeom prst="star12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3000364" y="428604"/>
            <a:ext cx="5929354" cy="2826306"/>
          </a:xfrm>
          <a:prstGeom prst="flowChartAlternateProcess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№2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Пятачок шел в гости к Винни- Пуху со скоростью 2,4 км/час. На каком расстоянии от дома он будет через 0,2 часа?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5616" y="3605371"/>
            <a:ext cx="5715040" cy="92333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2,4 * 0,2 = </a:t>
            </a:r>
            <a:r>
              <a:rPr lang="ru-RU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(км)</a:t>
            </a:r>
          </a:p>
        </p:txBody>
      </p:sp>
    </p:spTree>
    <p:extLst>
      <p:ext uri="{BB962C8B-B14F-4D97-AF65-F5344CB8AC3E}">
        <p14:creationId xmlns:p14="http://schemas.microsoft.com/office/powerpoint/2010/main" val="3664594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Тема урока:</a:t>
            </a:r>
            <a:b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/>
              <a:t> </a:t>
            </a:r>
            <a:r>
              <a:rPr lang="ru-RU" sz="4400" b="1" dirty="0">
                <a:solidFill>
                  <a:schemeClr val="bg2">
                    <a:lumMod val="25000"/>
                  </a:schemeClr>
                </a:solidFill>
              </a:rPr>
              <a:t>Умножение десятичных дробей.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0240"/>
            <a:ext cx="8229600" cy="4937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урока: 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Познакомиться с правилом умножения десятичных дробей;</a:t>
            </a: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Научиться выполнять умножение десятичной дроби на десятичную дробь.</a:t>
            </a:r>
          </a:p>
        </p:txBody>
      </p:sp>
      <p:pic>
        <p:nvPicPr>
          <p:cNvPr id="4" name="Picture 2" descr="C:\Users\Таня\Desktop\для открытого урока\12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932040" y="4077072"/>
            <a:ext cx="3384376" cy="2498337"/>
          </a:xfrm>
          <a:prstGeom prst="cloud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99625467"/>
              </p:ext>
            </p:extLst>
          </p:nvPr>
        </p:nvGraphicFramePr>
        <p:xfrm>
          <a:off x="1428728" y="714356"/>
          <a:ext cx="664373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14414" y="4929198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3500438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1857364"/>
            <a:ext cx="642942" cy="642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5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143900" y="4929198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358082" y="3571876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286512" y="1857364"/>
            <a:ext cx="642942" cy="5715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142844" y="142852"/>
            <a:ext cx="1714512" cy="1928826"/>
          </a:xfrm>
          <a:prstGeom prst="sun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23850" y="333375"/>
            <a:ext cx="42306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latin typeface="Century Schoolbook" pitchFamily="18" charset="0"/>
              </a:rPr>
              <a:t>356 </a:t>
            </a:r>
            <a:r>
              <a:rPr lang="en-US" sz="4000" b="1" dirty="0">
                <a:latin typeface="Century Schoolbook" pitchFamily="18" charset="0"/>
                <a:cs typeface="Arial" charset="0"/>
              </a:rPr>
              <a:t>·</a:t>
            </a:r>
            <a:r>
              <a:rPr lang="ru-RU" sz="4000" b="1" dirty="0">
                <a:latin typeface="Century Schoolbook" pitchFamily="18" charset="0"/>
                <a:cs typeface="Arial" charset="0"/>
              </a:rPr>
              <a:t> 34 =</a:t>
            </a:r>
            <a:endParaRPr lang="en-US" sz="4000" b="1" dirty="0">
              <a:latin typeface="Century Schoolbook" pitchFamily="18" charset="0"/>
              <a:cs typeface="Arial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843213" y="333375"/>
            <a:ext cx="2233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latin typeface="Century Schoolbook" pitchFamily="18" charset="0"/>
              </a:rPr>
              <a:t>12 104</a:t>
            </a:r>
            <a:endParaRPr lang="en-US" sz="4000" b="1" dirty="0">
              <a:latin typeface="Century Schoolbook" pitchFamily="18" charset="0"/>
              <a:cs typeface="Arial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784600" y="2401888"/>
            <a:ext cx="1439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latin typeface="Century Schoolbook" pitchFamily="18" charset="0"/>
              </a:rPr>
              <a:t>3 5 6</a:t>
            </a:r>
            <a:endParaRPr lang="en-US" sz="4000" b="1" dirty="0">
              <a:latin typeface="Century Schoolbook" pitchFamily="18" charset="0"/>
              <a:cs typeface="Arial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987675" y="47244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latin typeface="Century Schoolbook" pitchFamily="18" charset="0"/>
              </a:rPr>
              <a:t>1 2 1 0 4</a:t>
            </a:r>
            <a:endParaRPr lang="en-US" sz="4000" b="1" dirty="0">
              <a:latin typeface="Century Schoolbook" pitchFamily="18" charset="0"/>
              <a:cs typeface="Arial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217988" y="2905125"/>
            <a:ext cx="1079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latin typeface="Century Schoolbook" pitchFamily="18" charset="0"/>
              </a:rPr>
              <a:t>3 4</a:t>
            </a:r>
            <a:endParaRPr lang="en-US" sz="4000" b="1" dirty="0">
              <a:latin typeface="Century Schoolbook" pitchFamily="18" charset="0"/>
              <a:cs typeface="Arial" charset="0"/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208338" y="3048000"/>
            <a:ext cx="215900" cy="217488"/>
            <a:chOff x="2767" y="1638"/>
            <a:chExt cx="90" cy="91"/>
          </a:xfrm>
        </p:grpSpPr>
        <p:sp>
          <p:nvSpPr>
            <p:cNvPr id="7177" name="Line 9"/>
            <p:cNvSpPr>
              <a:spLocks noChangeShapeType="1"/>
            </p:cNvSpPr>
            <p:nvPr/>
          </p:nvSpPr>
          <p:spPr bwMode="auto">
            <a:xfrm>
              <a:off x="2767" y="163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Line 10"/>
            <p:cNvSpPr>
              <a:spLocks noChangeShapeType="1"/>
            </p:cNvSpPr>
            <p:nvPr/>
          </p:nvSpPr>
          <p:spPr bwMode="auto">
            <a:xfrm flipH="1">
              <a:off x="2767" y="1638"/>
              <a:ext cx="90" cy="9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3060700" y="3586163"/>
            <a:ext cx="2436813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>
            <a:off x="2916238" y="4791075"/>
            <a:ext cx="2436812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3136900" y="3552825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latin typeface="Century Schoolbook" pitchFamily="18" charset="0"/>
              </a:rPr>
              <a:t> 1 4 2 4</a:t>
            </a:r>
            <a:endParaRPr lang="en-US" sz="4000" b="1" dirty="0">
              <a:latin typeface="Century Schoolbook" pitchFamily="18" charset="0"/>
              <a:cs typeface="Arial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705100" y="4057650"/>
            <a:ext cx="22367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>
                <a:latin typeface="Century Schoolbook" pitchFamily="18" charset="0"/>
              </a:rPr>
              <a:t> 1 0 6 8</a:t>
            </a:r>
            <a:endParaRPr lang="en-US" sz="4000" b="1">
              <a:latin typeface="Century Schoolbook" pitchFamily="18" charset="0"/>
              <a:cs typeface="Arial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2560638" y="3768725"/>
            <a:ext cx="504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+</a:t>
            </a:r>
          </a:p>
        </p:txBody>
      </p:sp>
      <p:sp>
        <p:nvSpPr>
          <p:cNvPr id="7185" name="Freeform 17"/>
          <p:cNvSpPr>
            <a:spLocks/>
          </p:cNvSpPr>
          <p:nvPr/>
        </p:nvSpPr>
        <p:spPr bwMode="auto">
          <a:xfrm>
            <a:off x="4787900" y="2997200"/>
            <a:ext cx="360363" cy="69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" y="45"/>
              </a:cxn>
              <a:cxn ang="0">
                <a:pos x="136" y="91"/>
              </a:cxn>
              <a:cxn ang="0">
                <a:pos x="227" y="45"/>
              </a:cxn>
              <a:cxn ang="0">
                <a:pos x="273" y="0"/>
              </a:cxn>
            </a:cxnLst>
            <a:rect l="0" t="0" r="r" b="b"/>
            <a:pathLst>
              <a:path w="273" h="91">
                <a:moveTo>
                  <a:pt x="0" y="0"/>
                </a:moveTo>
                <a:cubicBezTo>
                  <a:pt x="11" y="15"/>
                  <a:pt x="23" y="30"/>
                  <a:pt x="46" y="45"/>
                </a:cubicBezTo>
                <a:cubicBezTo>
                  <a:pt x="69" y="60"/>
                  <a:pt x="106" y="91"/>
                  <a:pt x="136" y="91"/>
                </a:cubicBezTo>
                <a:cubicBezTo>
                  <a:pt x="166" y="91"/>
                  <a:pt x="204" y="60"/>
                  <a:pt x="227" y="45"/>
                </a:cubicBezTo>
                <a:cubicBezTo>
                  <a:pt x="250" y="30"/>
                  <a:pt x="258" y="7"/>
                  <a:pt x="273" y="0"/>
                </a:cubicBezTo>
              </a:path>
            </a:pathLst>
          </a:custGeom>
          <a:noFill/>
          <a:ln w="28575" cmpd="sng">
            <a:solidFill>
              <a:srgbClr val="C0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6" name="Freeform 18"/>
          <p:cNvSpPr>
            <a:spLocks/>
          </p:cNvSpPr>
          <p:nvPr/>
        </p:nvSpPr>
        <p:spPr bwMode="auto">
          <a:xfrm>
            <a:off x="3852863" y="5300663"/>
            <a:ext cx="431800" cy="106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" y="45"/>
              </a:cxn>
              <a:cxn ang="0">
                <a:pos x="136" y="91"/>
              </a:cxn>
              <a:cxn ang="0">
                <a:pos x="227" y="45"/>
              </a:cxn>
              <a:cxn ang="0">
                <a:pos x="273" y="0"/>
              </a:cxn>
            </a:cxnLst>
            <a:rect l="0" t="0" r="r" b="b"/>
            <a:pathLst>
              <a:path w="273" h="91">
                <a:moveTo>
                  <a:pt x="0" y="0"/>
                </a:moveTo>
                <a:cubicBezTo>
                  <a:pt x="11" y="15"/>
                  <a:pt x="23" y="30"/>
                  <a:pt x="46" y="45"/>
                </a:cubicBezTo>
                <a:cubicBezTo>
                  <a:pt x="69" y="60"/>
                  <a:pt x="106" y="91"/>
                  <a:pt x="136" y="91"/>
                </a:cubicBezTo>
                <a:cubicBezTo>
                  <a:pt x="166" y="91"/>
                  <a:pt x="204" y="60"/>
                  <a:pt x="227" y="45"/>
                </a:cubicBezTo>
                <a:cubicBezTo>
                  <a:pt x="250" y="30"/>
                  <a:pt x="258" y="7"/>
                  <a:pt x="273" y="0"/>
                </a:cubicBezTo>
              </a:path>
            </a:pathLst>
          </a:custGeom>
          <a:noFill/>
          <a:ln w="28575" cmpd="sng">
            <a:solidFill>
              <a:srgbClr val="C0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7" name="Freeform 19"/>
          <p:cNvSpPr>
            <a:spLocks/>
          </p:cNvSpPr>
          <p:nvPr/>
        </p:nvSpPr>
        <p:spPr bwMode="auto">
          <a:xfrm>
            <a:off x="4716463" y="3429000"/>
            <a:ext cx="360362" cy="69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" y="45"/>
              </a:cxn>
              <a:cxn ang="0">
                <a:pos x="136" y="91"/>
              </a:cxn>
              <a:cxn ang="0">
                <a:pos x="227" y="45"/>
              </a:cxn>
              <a:cxn ang="0">
                <a:pos x="273" y="0"/>
              </a:cxn>
            </a:cxnLst>
            <a:rect l="0" t="0" r="r" b="b"/>
            <a:pathLst>
              <a:path w="273" h="91">
                <a:moveTo>
                  <a:pt x="0" y="0"/>
                </a:moveTo>
                <a:cubicBezTo>
                  <a:pt x="11" y="15"/>
                  <a:pt x="23" y="30"/>
                  <a:pt x="46" y="45"/>
                </a:cubicBezTo>
                <a:cubicBezTo>
                  <a:pt x="69" y="60"/>
                  <a:pt x="106" y="91"/>
                  <a:pt x="136" y="91"/>
                </a:cubicBezTo>
                <a:cubicBezTo>
                  <a:pt x="166" y="91"/>
                  <a:pt x="204" y="60"/>
                  <a:pt x="227" y="45"/>
                </a:cubicBezTo>
                <a:cubicBezTo>
                  <a:pt x="250" y="30"/>
                  <a:pt x="258" y="7"/>
                  <a:pt x="273" y="0"/>
                </a:cubicBezTo>
              </a:path>
            </a:pathLst>
          </a:custGeom>
          <a:noFill/>
          <a:ln w="28575" cmpd="sng">
            <a:solidFill>
              <a:srgbClr val="C0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7188" name="Freeform 20"/>
          <p:cNvSpPr>
            <a:spLocks/>
          </p:cNvSpPr>
          <p:nvPr/>
        </p:nvSpPr>
        <p:spPr bwMode="auto">
          <a:xfrm>
            <a:off x="4271963" y="2981325"/>
            <a:ext cx="431800" cy="106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" y="45"/>
              </a:cxn>
              <a:cxn ang="0">
                <a:pos x="136" y="91"/>
              </a:cxn>
              <a:cxn ang="0">
                <a:pos x="227" y="45"/>
              </a:cxn>
              <a:cxn ang="0">
                <a:pos x="273" y="0"/>
              </a:cxn>
            </a:cxnLst>
            <a:rect l="0" t="0" r="r" b="b"/>
            <a:pathLst>
              <a:path w="273" h="91">
                <a:moveTo>
                  <a:pt x="0" y="0"/>
                </a:moveTo>
                <a:cubicBezTo>
                  <a:pt x="11" y="15"/>
                  <a:pt x="23" y="30"/>
                  <a:pt x="46" y="45"/>
                </a:cubicBezTo>
                <a:cubicBezTo>
                  <a:pt x="69" y="60"/>
                  <a:pt x="106" y="91"/>
                  <a:pt x="136" y="91"/>
                </a:cubicBezTo>
                <a:cubicBezTo>
                  <a:pt x="166" y="91"/>
                  <a:pt x="204" y="60"/>
                  <a:pt x="227" y="45"/>
                </a:cubicBezTo>
                <a:cubicBezTo>
                  <a:pt x="250" y="30"/>
                  <a:pt x="258" y="7"/>
                  <a:pt x="273" y="0"/>
                </a:cubicBezTo>
              </a:path>
            </a:pathLst>
          </a:custGeom>
          <a:noFill/>
          <a:ln w="28575" cmpd="sng">
            <a:solidFill>
              <a:srgbClr val="C0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9" name="Freeform 21"/>
          <p:cNvSpPr>
            <a:spLocks/>
          </p:cNvSpPr>
          <p:nvPr/>
        </p:nvSpPr>
        <p:spPr bwMode="auto">
          <a:xfrm>
            <a:off x="4716463" y="5300663"/>
            <a:ext cx="360362" cy="698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" y="45"/>
              </a:cxn>
              <a:cxn ang="0">
                <a:pos x="136" y="91"/>
              </a:cxn>
              <a:cxn ang="0">
                <a:pos x="227" y="45"/>
              </a:cxn>
              <a:cxn ang="0">
                <a:pos x="273" y="0"/>
              </a:cxn>
            </a:cxnLst>
            <a:rect l="0" t="0" r="r" b="b"/>
            <a:pathLst>
              <a:path w="273" h="91">
                <a:moveTo>
                  <a:pt x="0" y="0"/>
                </a:moveTo>
                <a:cubicBezTo>
                  <a:pt x="11" y="15"/>
                  <a:pt x="23" y="30"/>
                  <a:pt x="46" y="45"/>
                </a:cubicBezTo>
                <a:cubicBezTo>
                  <a:pt x="69" y="60"/>
                  <a:pt x="106" y="91"/>
                  <a:pt x="136" y="91"/>
                </a:cubicBezTo>
                <a:cubicBezTo>
                  <a:pt x="166" y="91"/>
                  <a:pt x="204" y="60"/>
                  <a:pt x="227" y="45"/>
                </a:cubicBezTo>
                <a:cubicBezTo>
                  <a:pt x="250" y="30"/>
                  <a:pt x="258" y="7"/>
                  <a:pt x="273" y="0"/>
                </a:cubicBezTo>
              </a:path>
            </a:pathLst>
          </a:custGeom>
          <a:noFill/>
          <a:ln w="28575" cmpd="sng">
            <a:solidFill>
              <a:srgbClr val="C0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0" name="Freeform 22"/>
          <p:cNvSpPr>
            <a:spLocks/>
          </p:cNvSpPr>
          <p:nvPr/>
        </p:nvSpPr>
        <p:spPr bwMode="auto">
          <a:xfrm>
            <a:off x="4284663" y="5300663"/>
            <a:ext cx="431800" cy="106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" y="45"/>
              </a:cxn>
              <a:cxn ang="0">
                <a:pos x="136" y="91"/>
              </a:cxn>
              <a:cxn ang="0">
                <a:pos x="227" y="45"/>
              </a:cxn>
              <a:cxn ang="0">
                <a:pos x="273" y="0"/>
              </a:cxn>
            </a:cxnLst>
            <a:rect l="0" t="0" r="r" b="b"/>
            <a:pathLst>
              <a:path w="273" h="91">
                <a:moveTo>
                  <a:pt x="0" y="0"/>
                </a:moveTo>
                <a:cubicBezTo>
                  <a:pt x="11" y="15"/>
                  <a:pt x="23" y="30"/>
                  <a:pt x="46" y="45"/>
                </a:cubicBezTo>
                <a:cubicBezTo>
                  <a:pt x="69" y="60"/>
                  <a:pt x="106" y="91"/>
                  <a:pt x="136" y="91"/>
                </a:cubicBezTo>
                <a:cubicBezTo>
                  <a:pt x="166" y="91"/>
                  <a:pt x="204" y="60"/>
                  <a:pt x="227" y="45"/>
                </a:cubicBezTo>
                <a:cubicBezTo>
                  <a:pt x="250" y="30"/>
                  <a:pt x="258" y="7"/>
                  <a:pt x="273" y="0"/>
                </a:cubicBezTo>
              </a:path>
            </a:pathLst>
          </a:custGeom>
          <a:noFill/>
          <a:ln w="28575" cmpd="sng">
            <a:solidFill>
              <a:srgbClr val="C00000"/>
            </a:solidFill>
            <a:round/>
            <a:headEnd type="triangl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323850" y="1125538"/>
            <a:ext cx="42306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latin typeface="Century Schoolbook" pitchFamily="18" charset="0"/>
              </a:rPr>
              <a:t>3</a:t>
            </a:r>
            <a:r>
              <a:rPr lang="ru-RU" sz="4000" b="1" dirty="0"/>
              <a:t>,</a:t>
            </a:r>
            <a:r>
              <a:rPr lang="ru-RU" sz="4000" b="1" dirty="0">
                <a:latin typeface="Century Schoolbook" pitchFamily="18" charset="0"/>
              </a:rPr>
              <a:t>56 </a:t>
            </a:r>
            <a:r>
              <a:rPr lang="en-US" sz="4000" b="1" dirty="0">
                <a:latin typeface="Century Schoolbook" pitchFamily="18" charset="0"/>
                <a:cs typeface="Arial" charset="0"/>
              </a:rPr>
              <a:t>·</a:t>
            </a:r>
            <a:r>
              <a:rPr lang="ru-RU" sz="4000" b="1" dirty="0">
                <a:latin typeface="Century Schoolbook" pitchFamily="18" charset="0"/>
                <a:cs typeface="Arial" charset="0"/>
              </a:rPr>
              <a:t> 3</a:t>
            </a:r>
            <a:r>
              <a:rPr lang="ru-RU" sz="4000" b="1" dirty="0">
                <a:cs typeface="Arial" charset="0"/>
              </a:rPr>
              <a:t>,</a:t>
            </a:r>
            <a:r>
              <a:rPr lang="ru-RU" sz="4000" b="1" dirty="0">
                <a:latin typeface="Century Schoolbook" pitchFamily="18" charset="0"/>
                <a:cs typeface="Arial" charset="0"/>
              </a:rPr>
              <a:t>4 =</a:t>
            </a:r>
            <a:endParaRPr lang="en-US" sz="4000" b="1" dirty="0">
              <a:latin typeface="Century Schoolbook" pitchFamily="18" charset="0"/>
              <a:cs typeface="Arial" charset="0"/>
            </a:endParaRP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3275013" y="1125538"/>
            <a:ext cx="2233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latin typeface="Century Schoolbook" pitchFamily="18" charset="0"/>
              </a:rPr>
              <a:t>12,104</a:t>
            </a:r>
            <a:endParaRPr lang="en-US" sz="4000" b="1" dirty="0">
              <a:latin typeface="Century Schoolbook" pitchFamily="18" charset="0"/>
              <a:cs typeface="Arial" charset="0"/>
            </a:endParaRP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3635375" y="4797425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,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4068763" y="2420938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,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4500563" y="2924175"/>
            <a:ext cx="43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/>
              <a:t>,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1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1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10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3" grpId="0"/>
      <p:bldP spid="7174" grpId="0"/>
      <p:bldP spid="7175" grpId="0"/>
      <p:bldP spid="7176" grpId="0"/>
      <p:bldP spid="7180" grpId="0" animBg="1"/>
      <p:bldP spid="7181" grpId="0" animBg="1"/>
      <p:bldP spid="7182" grpId="0"/>
      <p:bldP spid="7183" grpId="0"/>
      <p:bldP spid="7184" grpId="0"/>
      <p:bldP spid="7185" grpId="0" animBg="1"/>
      <p:bldP spid="7186" grpId="0" animBg="1"/>
      <p:bldP spid="7187" grpId="0" animBg="1"/>
      <p:bldP spid="7188" grpId="0" animBg="1"/>
      <p:bldP spid="7189" grpId="0" animBg="1"/>
      <p:bldP spid="7190" grpId="0" animBg="1"/>
      <p:bldP spid="7191" grpId="0"/>
      <p:bldP spid="7192" grpId="0"/>
      <p:bldP spid="7193" grpId="0"/>
      <p:bldP spid="7195" grpId="0"/>
      <p:bldP spid="719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530</TotalTime>
  <Words>987</Words>
  <Application>Microsoft Office PowerPoint</Application>
  <PresentationFormat>Экран (4:3)</PresentationFormat>
  <Paragraphs>247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Calibri</vt:lpstr>
      <vt:lpstr>Century Gothic</vt:lpstr>
      <vt:lpstr>Century Schoolbook</vt:lpstr>
      <vt:lpstr>Garamond</vt:lpstr>
      <vt:lpstr>Times New Roman</vt:lpstr>
      <vt:lpstr>Wingdings</vt:lpstr>
      <vt:lpstr>Савон</vt:lpstr>
      <vt:lpstr>Умножение десятичных дробей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 урока:  Умножение десятичных дробей.</vt:lpstr>
      <vt:lpstr>Презентация PowerPoint</vt:lpstr>
      <vt:lpstr>Презентация PowerPoint</vt:lpstr>
      <vt:lpstr>ПРАВИЛО:</vt:lpstr>
      <vt:lpstr>Презентация PowerPoint</vt:lpstr>
      <vt:lpstr>Презентация PowerPoint</vt:lpstr>
      <vt:lpstr>Презентация PowerPoint</vt:lpstr>
      <vt:lpstr>ФИЗКУЛЬТМИНУТКА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Ссылки на изображения: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1396924</dc:creator>
  <cp:lastModifiedBy>Татьяна Больных</cp:lastModifiedBy>
  <cp:revision>66</cp:revision>
  <dcterms:modified xsi:type="dcterms:W3CDTF">2022-11-06T06:02:51Z</dcterms:modified>
</cp:coreProperties>
</file>