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8"/>
  </p:notesMasterIdLst>
  <p:sldIdLst>
    <p:sldId id="256" r:id="rId2"/>
    <p:sldId id="283" r:id="rId3"/>
    <p:sldId id="326" r:id="rId4"/>
    <p:sldId id="312" r:id="rId5"/>
    <p:sldId id="313" r:id="rId6"/>
    <p:sldId id="300" r:id="rId7"/>
    <p:sldId id="328" r:id="rId8"/>
    <p:sldId id="323" r:id="rId9"/>
    <p:sldId id="322" r:id="rId10"/>
    <p:sldId id="325" r:id="rId11"/>
    <p:sldId id="320" r:id="rId12"/>
    <p:sldId id="315" r:id="rId13"/>
    <p:sldId id="298" r:id="rId14"/>
    <p:sldId id="301" r:id="rId15"/>
    <p:sldId id="302" r:id="rId16"/>
    <p:sldId id="303" r:id="rId17"/>
    <p:sldId id="304" r:id="rId18"/>
    <p:sldId id="305" r:id="rId19"/>
    <p:sldId id="306" r:id="rId20"/>
    <p:sldId id="307" r:id="rId21"/>
    <p:sldId id="308" r:id="rId22"/>
    <p:sldId id="309" r:id="rId23"/>
    <p:sldId id="296" r:id="rId24"/>
    <p:sldId id="310" r:id="rId25"/>
    <p:sldId id="311" r:id="rId26"/>
    <p:sldId id="299"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526D0D"/>
    <a:srgbClr val="33CC33"/>
    <a:srgbClr val="FF33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8633" autoAdjust="0"/>
    <p:restoredTop sz="94728" autoAdjust="0"/>
  </p:normalViewPr>
  <p:slideViewPr>
    <p:cSldViewPr>
      <p:cViewPr>
        <p:scale>
          <a:sx n="68" d="100"/>
          <a:sy n="68" d="100"/>
        </p:scale>
        <p:origin x="-11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75EB321C-8244-4239-BBCD-49F2A85D9A4A}" type="datetimeFigureOut">
              <a:rPr lang="ru-RU"/>
              <a:pPr>
                <a:defRPr/>
              </a:pPr>
              <a:t>31.03.2024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D0B6D0C7-F4EA-4E56-86D9-464DF1E0C4D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8ADDED-90E4-4F62-9EF3-59D59E1B216E}" type="slidenum">
              <a:rPr lang="ru-RU" smtClean="0"/>
              <a:pPr>
                <a:defRPr/>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eaLnBrk="0" hangingPunct="0">
                  <a:defRPr/>
                </a:pPr>
                <a:endParaRPr lang="en-US">
                  <a:cs typeface="+mn-cs"/>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eaLnBrk="0" hangingPunct="0">
                  <a:defRPr/>
                </a:pPr>
                <a:endParaRPr lang="en-US">
                  <a:cs typeface="+mn-cs"/>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eaLnBrk="0" hangingPunct="0">
                  <a:defRPr/>
                </a:pPr>
                <a:endParaRPr lang="en-US">
                  <a:cs typeface="+mn-cs"/>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eaLnBrk="0" hangingPunct="0">
                  <a:defRPr/>
                </a:pPr>
                <a:endParaRPr lang="en-US">
                  <a:cs typeface="+mn-cs"/>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grpSp>
        </p:grpSp>
      </p:grpSp>
      <p:sp>
        <p:nvSpPr>
          <p:cNvPr id="158786" name="Rectangle 66"/>
          <p:cNvSpPr>
            <a:spLocks noGrp="1" noChangeArrowheads="1"/>
          </p:cNvSpPr>
          <p:nvPr>
            <p:ph type="ctrTitle" sz="quarter"/>
          </p:nvPr>
        </p:nvSpPr>
        <p:spPr>
          <a:xfrm>
            <a:off x="685800" y="1692275"/>
            <a:ext cx="7772400" cy="1736725"/>
          </a:xfrm>
        </p:spPr>
        <p:txBody>
          <a:bodyPr anchor="b"/>
          <a:lstStyle>
            <a:lvl1pPr>
              <a:defRPr/>
            </a:lvl1pPr>
          </a:lstStyle>
          <a:p>
            <a:r>
              <a:rPr lang="ru-RU"/>
              <a:t>Образец заголовка</a:t>
            </a:r>
          </a:p>
        </p:txBody>
      </p:sp>
      <p:sp>
        <p:nvSpPr>
          <p:cNvPr id="1587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B3373774-F458-4DF2-83A7-987B7C6B8B8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2DCD1282-2BA0-4305-89D7-3ADB4593376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63006F01-1790-48EC-98DB-29766AD5E24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ru-RU"/>
          </a:p>
        </p:txBody>
      </p:sp>
      <p:sp>
        <p:nvSpPr>
          <p:cNvPr id="7" name="Rectangle 70"/>
          <p:cNvSpPr>
            <a:spLocks noGrp="1" noChangeArrowheads="1"/>
          </p:cNvSpPr>
          <p:nvPr>
            <p:ph type="ftr" sz="quarter" idx="11"/>
          </p:nvPr>
        </p:nvSpPr>
        <p:spPr>
          <a:ln/>
        </p:spPr>
        <p:txBody>
          <a:bodyPr/>
          <a:lstStyle>
            <a:lvl1pPr>
              <a:defRPr/>
            </a:lvl1pPr>
          </a:lstStyle>
          <a:p>
            <a:pPr>
              <a:defRPr/>
            </a:pPr>
            <a:endParaRPr lang="ru-RU"/>
          </a:p>
        </p:txBody>
      </p:sp>
      <p:sp>
        <p:nvSpPr>
          <p:cNvPr id="8" name="Rectangle 71"/>
          <p:cNvSpPr>
            <a:spLocks noGrp="1" noChangeArrowheads="1"/>
          </p:cNvSpPr>
          <p:nvPr>
            <p:ph type="sldNum" sz="quarter" idx="12"/>
          </p:nvPr>
        </p:nvSpPr>
        <p:spPr>
          <a:ln/>
        </p:spPr>
        <p:txBody>
          <a:bodyPr/>
          <a:lstStyle>
            <a:lvl1pPr>
              <a:defRPr/>
            </a:lvl1pPr>
          </a:lstStyle>
          <a:p>
            <a:pPr>
              <a:defRPr/>
            </a:pPr>
            <a:fld id="{556FAC5E-3E14-4F15-91C8-597E582CD0E0}"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иаграмма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238F75CF-D796-4879-A696-2F1304FAA78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FE30D327-37FC-4CBC-92D0-92EFAD62BD4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AD432652-6B1A-45BD-81DA-31277611F7A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E4B2C4B5-5990-4FF5-9632-D17D1B8F0B1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4C987C8D-2E44-4056-9DBA-35C48483EC1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9E9EFB18-6105-41AF-802D-AF1A966B16E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CF90345F-D678-4A46-836B-5B096B35854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31988C70-4DA6-4016-8D4F-3B519B91220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3BEEBD7C-69A5-4AF7-B3B7-FB9DF51062B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grpSp>
          <p:nvGrpSpPr>
            <p:cNvPr id="1034" name="Group 5"/>
            <p:cNvGrpSpPr>
              <a:grpSpLocks/>
            </p:cNvGrpSpPr>
            <p:nvPr userDrawn="1"/>
          </p:nvGrpSpPr>
          <p:grpSpPr bwMode="auto">
            <a:xfrm>
              <a:off x="3528" y="3715"/>
              <a:ext cx="792" cy="521"/>
              <a:chOff x="3527" y="3715"/>
              <a:chExt cx="792" cy="521"/>
            </a:xfrm>
          </p:grpSpPr>
          <p:sp>
            <p:nvSpPr>
              <p:cNvPr id="1577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1577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577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577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577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577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77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1577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577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1577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1577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577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577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577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577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577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577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577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577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1577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77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1577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1577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eaLnBrk="0" hangingPunct="0">
                  <a:defRPr/>
                </a:pPr>
                <a:endParaRPr lang="en-US">
                  <a:cs typeface="+mn-cs"/>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eaLnBrk="0" hangingPunct="0">
                  <a:defRPr/>
                </a:pPr>
                <a:endParaRPr lang="en-US">
                  <a:cs typeface="+mn-cs"/>
                </a:endParaRPr>
              </a:p>
            </p:txBody>
          </p:sp>
          <p:sp>
            <p:nvSpPr>
              <p:cNvPr id="1577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577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577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eaLnBrk="0" hangingPunct="0">
                  <a:defRPr/>
                </a:pPr>
                <a:endParaRPr lang="en-US">
                  <a:cs typeface="+mn-cs"/>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577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77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77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77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577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577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577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eaLnBrk="0" hangingPunct="0">
                  <a:defRPr/>
                </a:pPr>
                <a:endParaRPr lang="en-US">
                  <a:cs typeface="+mn-cs"/>
                </a:endParaRPr>
              </a:p>
            </p:txBody>
          </p:sp>
          <p:sp>
            <p:nvSpPr>
              <p:cNvPr id="1577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1577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77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77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1577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577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577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577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577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cs typeface="+mn-cs"/>
                  </a:endParaRPr>
                </a:p>
              </p:txBody>
            </p:sp>
          </p:grpSp>
        </p:grpSp>
      </p:grpSp>
      <p:sp>
        <p:nvSpPr>
          <p:cNvPr id="1577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577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77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a:defRPr/>
            </a:pPr>
            <a:endParaRPr lang="ru-RU"/>
          </a:p>
        </p:txBody>
      </p:sp>
      <p:sp>
        <p:nvSpPr>
          <p:cNvPr id="1577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a:defRPr/>
            </a:pPr>
            <a:endParaRPr lang="ru-RU"/>
          </a:p>
        </p:txBody>
      </p:sp>
      <p:sp>
        <p:nvSpPr>
          <p:cNvPr id="1577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a:defRPr/>
            </a:pPr>
            <a:fld id="{B9E5A19D-233C-4B41-A5BE-E40EA0FD80A2}"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34"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1" name="Rectangle 21"/>
          <p:cNvSpPr>
            <a:spLocks noGrp="1" noChangeArrowheads="1"/>
          </p:cNvSpPr>
          <p:nvPr>
            <p:ph type="title"/>
          </p:nvPr>
        </p:nvSpPr>
        <p:spPr>
          <a:xfrm>
            <a:off x="762000" y="3886200"/>
            <a:ext cx="8153400" cy="1981200"/>
          </a:xfrm>
        </p:spPr>
        <p:txBody>
          <a:bodyPr/>
          <a:lstStyle/>
          <a:p>
            <a:pPr eaLnBrk="1" hangingPunct="1">
              <a:defRPr/>
            </a:pPr>
            <a:r>
              <a:rPr lang="ru-RU" sz="4000" dirty="0" smtClean="0">
                <a:solidFill>
                  <a:srgbClr val="33CC33"/>
                </a:solidFill>
              </a:rPr>
              <a:t> </a:t>
            </a:r>
            <a:br>
              <a:rPr lang="ru-RU" sz="4000" dirty="0" smtClean="0">
                <a:solidFill>
                  <a:srgbClr val="33CC33"/>
                </a:solidFill>
              </a:rPr>
            </a:br>
            <a:r>
              <a:rPr lang="ru-RU" sz="4000" dirty="0" smtClean="0">
                <a:solidFill>
                  <a:srgbClr val="33CC33"/>
                </a:solidFill>
              </a:rPr>
              <a:t/>
            </a:r>
            <a:br>
              <a:rPr lang="ru-RU" sz="4000" dirty="0" smtClean="0">
                <a:solidFill>
                  <a:srgbClr val="33CC33"/>
                </a:solidFill>
              </a:rPr>
            </a:br>
            <a:r>
              <a:rPr lang="ru-RU" sz="4000" b="1" dirty="0" smtClean="0">
                <a:solidFill>
                  <a:srgbClr val="FF00FF"/>
                </a:solidFill>
                <a:latin typeface="Monotype Corsiva" pitchFamily="66" charset="0"/>
              </a:rPr>
              <a:t>Кузнецова  Татьяна Александровна</a:t>
            </a:r>
            <a:br>
              <a:rPr lang="ru-RU" sz="4000" b="1" dirty="0" smtClean="0">
                <a:solidFill>
                  <a:srgbClr val="FF00FF"/>
                </a:solidFill>
                <a:latin typeface="Monotype Corsiva" pitchFamily="66" charset="0"/>
              </a:rPr>
            </a:br>
            <a:r>
              <a:rPr lang="ru-RU" sz="4000" b="1" dirty="0" smtClean="0">
                <a:solidFill>
                  <a:srgbClr val="FF00FF"/>
                </a:solidFill>
                <a:latin typeface="Monotype Corsiva" pitchFamily="66" charset="0"/>
              </a:rPr>
              <a:t>учитель английского языка </a:t>
            </a:r>
            <a:br>
              <a:rPr lang="ru-RU" sz="4000" b="1" dirty="0" smtClean="0">
                <a:solidFill>
                  <a:srgbClr val="FF00FF"/>
                </a:solidFill>
                <a:latin typeface="Monotype Corsiva" pitchFamily="66" charset="0"/>
              </a:rPr>
            </a:br>
            <a:r>
              <a:rPr lang="ru-RU" sz="4000" b="1" dirty="0" smtClean="0">
                <a:solidFill>
                  <a:srgbClr val="FF00FF"/>
                </a:solidFill>
                <a:latin typeface="Monotype Corsiva" pitchFamily="66" charset="0"/>
              </a:rPr>
              <a:t>МБОУ  Школы </a:t>
            </a:r>
            <a:r>
              <a:rPr lang="ru-RU" sz="4000" b="1" dirty="0" smtClean="0">
                <a:solidFill>
                  <a:srgbClr val="FF00FF"/>
                </a:solidFill>
                <a:latin typeface="Monotype Corsiva" pitchFamily="66" charset="0"/>
              </a:rPr>
              <a:t>№43 </a:t>
            </a:r>
            <a:r>
              <a:rPr lang="ru-RU" sz="4000" b="1" dirty="0" smtClean="0">
                <a:solidFill>
                  <a:srgbClr val="FF00FF"/>
                </a:solidFill>
                <a:latin typeface="Monotype Corsiva" pitchFamily="66" charset="0"/>
              </a:rPr>
              <a:t>г</a:t>
            </a:r>
            <a:r>
              <a:rPr lang="en-US" sz="4000" b="1" dirty="0" smtClean="0">
                <a:solidFill>
                  <a:srgbClr val="FF00FF"/>
                </a:solidFill>
                <a:latin typeface="Monotype Corsiva" pitchFamily="66" charset="0"/>
              </a:rPr>
              <a:t>.</a:t>
            </a:r>
            <a:r>
              <a:rPr lang="ru-RU" sz="4000" b="1" dirty="0" smtClean="0">
                <a:solidFill>
                  <a:srgbClr val="FF00FF"/>
                </a:solidFill>
                <a:latin typeface="Monotype Corsiva" pitchFamily="66" charset="0"/>
              </a:rPr>
              <a:t>о</a:t>
            </a:r>
            <a:r>
              <a:rPr lang="en-US" sz="4000" b="1" dirty="0" smtClean="0">
                <a:solidFill>
                  <a:srgbClr val="FF00FF"/>
                </a:solidFill>
                <a:latin typeface="Monotype Corsiva" pitchFamily="66" charset="0"/>
              </a:rPr>
              <a:t>.</a:t>
            </a:r>
            <a:r>
              <a:rPr lang="ru-RU" sz="4000" b="1" dirty="0" smtClean="0">
                <a:solidFill>
                  <a:srgbClr val="FF00FF"/>
                </a:solidFill>
                <a:latin typeface="Monotype Corsiva" pitchFamily="66" charset="0"/>
              </a:rPr>
              <a:t>Самара</a:t>
            </a:r>
            <a:br>
              <a:rPr lang="ru-RU" sz="4000" b="1" dirty="0" smtClean="0">
                <a:solidFill>
                  <a:srgbClr val="FF00FF"/>
                </a:solidFill>
                <a:latin typeface="Monotype Corsiva" pitchFamily="66" charset="0"/>
              </a:rPr>
            </a:br>
            <a:endParaRPr lang="ru-RU" sz="4000" b="1" dirty="0" smtClean="0">
              <a:solidFill>
                <a:srgbClr val="FF00FF"/>
              </a:solidFill>
              <a:latin typeface="Monotype Corsiva" pitchFamily="66" charset="0"/>
            </a:endParaRPr>
          </a:p>
        </p:txBody>
      </p:sp>
      <p:sp>
        <p:nvSpPr>
          <p:cNvPr id="5144" name="Rectangle 24"/>
          <p:cNvSpPr>
            <a:spLocks noGrp="1" noChangeArrowheads="1"/>
          </p:cNvSpPr>
          <p:nvPr>
            <p:ph type="body" idx="1"/>
          </p:nvPr>
        </p:nvSpPr>
        <p:spPr>
          <a:xfrm>
            <a:off x="457200" y="990600"/>
            <a:ext cx="8382000" cy="2743200"/>
          </a:xfrm>
        </p:spPr>
        <p:txBody>
          <a:bodyPr/>
          <a:lstStyle/>
          <a:p>
            <a:pPr algn="ctr">
              <a:buNone/>
            </a:pPr>
            <a:r>
              <a:rPr lang="ru-RU" sz="4000" b="1" i="1" dirty="0" smtClean="0">
                <a:solidFill>
                  <a:srgbClr val="FFFF00"/>
                </a:solidFill>
              </a:rPr>
              <a:t>«Использование проектной работы для усиления воспитательного потенциала обучения </a:t>
            </a:r>
            <a:endParaRPr lang="ru-RU" sz="4000" dirty="0" smtClean="0">
              <a:solidFill>
                <a:srgbClr val="FFFF00"/>
              </a:solidFill>
            </a:endParaRPr>
          </a:p>
          <a:p>
            <a:pPr algn="ctr">
              <a:buNone/>
            </a:pPr>
            <a:r>
              <a:rPr lang="ru-RU" sz="4000" b="1" i="1" dirty="0" smtClean="0">
                <a:solidFill>
                  <a:srgbClr val="FFFF00"/>
                </a:solidFill>
              </a:rPr>
              <a:t>иностранному языку</a:t>
            </a:r>
            <a:r>
              <a:rPr lang="ru-RU" sz="4000" b="1" dirty="0" smtClean="0">
                <a:solidFill>
                  <a:srgbClr val="FFFF00"/>
                </a:solidFill>
                <a:latin typeface="Monotype Corsiva" pitchFamily="66" charset="0"/>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cstate="print"/>
          <a:srcRect/>
          <a:stretch>
            <a:fillRect/>
          </a:stretch>
        </p:blipFill>
        <p:spPr bwMode="auto">
          <a:xfrm>
            <a:off x="0" y="0"/>
            <a:ext cx="4419600" cy="4525963"/>
          </a:xfrm>
          <a:prstGeom prst="rect">
            <a:avLst/>
          </a:prstGeom>
          <a:noFill/>
          <a:ln w="9525">
            <a:noFill/>
            <a:miter lim="800000"/>
            <a:headEnd/>
            <a:tailEnd/>
          </a:ln>
          <a:effectLst/>
        </p:spPr>
      </p:pic>
      <p:pic>
        <p:nvPicPr>
          <p:cNvPr id="5" name="Picture 3"/>
          <p:cNvPicPr>
            <a:picLocks noGrp="1" noChangeAspect="1" noChangeArrowheads="1"/>
          </p:cNvPicPr>
          <p:nvPr>
            <p:ph sz="half" idx="2"/>
          </p:nvPr>
        </p:nvPicPr>
        <p:blipFill>
          <a:blip r:embed="rId3" cstate="print"/>
          <a:srcRect/>
          <a:stretch>
            <a:fillRect/>
          </a:stretch>
        </p:blipFill>
        <p:spPr bwMode="auto">
          <a:xfrm>
            <a:off x="4419600" y="2270919"/>
            <a:ext cx="4724400" cy="45870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FF"/>
                </a:solidFill>
                <a:latin typeface="Monotype Corsiva" pitchFamily="66" charset="0"/>
              </a:rPr>
              <a:t>Project «</a:t>
            </a:r>
            <a:r>
              <a:rPr lang="ru-RU" b="1" dirty="0" err="1" smtClean="0">
                <a:solidFill>
                  <a:srgbClr val="FF00FF"/>
                </a:solidFill>
                <a:latin typeface="Monotype Corsiva" pitchFamily="66" charset="0"/>
              </a:rPr>
              <a:t>С</a:t>
            </a:r>
            <a:r>
              <a:rPr lang="en-US" b="1" dirty="0" err="1" smtClean="0">
                <a:solidFill>
                  <a:srgbClr val="FF00FF"/>
                </a:solidFill>
                <a:latin typeface="Monotype Corsiva" pitchFamily="66" charset="0"/>
              </a:rPr>
              <a:t>hristmas</a:t>
            </a:r>
            <a:r>
              <a:rPr lang="en-US" b="1" dirty="0" smtClean="0">
                <a:solidFill>
                  <a:srgbClr val="FF00FF"/>
                </a:solidFill>
                <a:latin typeface="Monotype Corsiva" pitchFamily="66" charset="0"/>
              </a:rPr>
              <a:t> cookies»</a:t>
            </a:r>
            <a:endParaRPr lang="ru-RU" b="1" dirty="0">
              <a:solidFill>
                <a:srgbClr val="FF00FF"/>
              </a:solidFill>
              <a:latin typeface="Monotype Corsiva" pitchFamily="66" charset="0"/>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348706"/>
            <a:ext cx="4038600" cy="3028950"/>
          </a:xfrm>
          <a:prstGeom prst="rect">
            <a:avLst/>
          </a:prstGeom>
          <a:noFill/>
          <a:ln w="9525">
            <a:noFill/>
            <a:miter lim="800000"/>
            <a:headEnd/>
            <a:tailEnd/>
          </a:ln>
          <a:effectLst/>
        </p:spPr>
      </p:pic>
      <p:pic>
        <p:nvPicPr>
          <p:cNvPr id="6" name="Picture 3"/>
          <p:cNvPicPr>
            <a:picLocks noGrp="1" noChangeAspect="1" noChangeArrowheads="1"/>
          </p:cNvPicPr>
          <p:nvPr>
            <p:ph sz="half" idx="1"/>
          </p:nvPr>
        </p:nvPicPr>
        <p:blipFill>
          <a:blip r:embed="rId3" cstate="print"/>
          <a:srcRect/>
          <a:stretch>
            <a:fillRect/>
          </a:stretch>
        </p:blipFill>
        <p:spPr bwMode="auto">
          <a:xfrm>
            <a:off x="778744" y="1600200"/>
            <a:ext cx="339551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Grp="1" noChangeAspect="1" noChangeArrowheads="1"/>
          </p:cNvPicPr>
          <p:nvPr>
            <p:ph sz="half" idx="2"/>
          </p:nvPr>
        </p:nvPicPr>
        <p:blipFill>
          <a:blip r:embed="rId2" cstate="print"/>
          <a:srcRect/>
          <a:stretch>
            <a:fillRect/>
          </a:stretch>
        </p:blipFill>
        <p:spPr bwMode="auto">
          <a:xfrm rot="261084">
            <a:off x="5833303" y="117047"/>
            <a:ext cx="3200400" cy="3028950"/>
          </a:xfrm>
          <a:prstGeom prst="rect">
            <a:avLst/>
          </a:prstGeom>
          <a:noFill/>
          <a:ln w="9525">
            <a:noFill/>
            <a:miter lim="800000"/>
            <a:headEnd/>
            <a:tailEnd/>
          </a:ln>
          <a:effectLst/>
        </p:spPr>
      </p:pic>
      <p:pic>
        <p:nvPicPr>
          <p:cNvPr id="6" name="Picture 3"/>
          <p:cNvPicPr>
            <a:picLocks noGrp="1" noChangeAspect="1" noChangeArrowheads="1"/>
          </p:cNvPicPr>
          <p:nvPr>
            <p:ph sz="half" idx="1"/>
          </p:nvPr>
        </p:nvPicPr>
        <p:blipFill>
          <a:blip r:embed="rId3" cstate="print"/>
          <a:srcRect/>
          <a:stretch>
            <a:fillRect/>
          </a:stretch>
        </p:blipFill>
        <p:spPr bwMode="auto">
          <a:xfrm>
            <a:off x="0" y="1905000"/>
            <a:ext cx="62484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14400"/>
          </a:xfrm>
        </p:spPr>
        <p:txBody>
          <a:bodyPr/>
          <a:lstStyle/>
          <a:p>
            <a:pPr>
              <a:defRPr/>
            </a:pPr>
            <a:r>
              <a:rPr lang="ru-RU" sz="3200" dirty="0" smtClean="0">
                <a:solidFill>
                  <a:srgbClr val="FF00FF"/>
                </a:solidFill>
                <a:latin typeface="Monotype Corsiva" pitchFamily="66" charset="0"/>
              </a:rPr>
              <a:t>Работа над проектом в 7 ‹‹А››</a:t>
            </a:r>
            <a:r>
              <a:rPr lang="en-US" sz="3200" dirty="0" smtClean="0">
                <a:solidFill>
                  <a:srgbClr val="FF00FF"/>
                </a:solidFill>
                <a:latin typeface="Monotype Corsiva" pitchFamily="66" charset="0"/>
              </a:rPr>
              <a:t>,</a:t>
            </a:r>
            <a:r>
              <a:rPr lang="ru-RU" sz="3200" dirty="0" smtClean="0">
                <a:solidFill>
                  <a:srgbClr val="FF00FF"/>
                </a:solidFill>
                <a:latin typeface="Monotype Corsiva" pitchFamily="66" charset="0"/>
              </a:rPr>
              <a:t> ‹‹Г›› ‹‹Н›› классах</a:t>
            </a:r>
            <a:endParaRPr lang="en-US" sz="3200" dirty="0">
              <a:solidFill>
                <a:srgbClr val="FF00FF"/>
              </a:solidFill>
              <a:latin typeface="Monotype Corsiva" pitchFamily="66" charset="0"/>
            </a:endParaRPr>
          </a:p>
        </p:txBody>
      </p:sp>
      <p:pic>
        <p:nvPicPr>
          <p:cNvPr id="6" name="Picture 2"/>
          <p:cNvPicPr>
            <a:picLocks noGrp="1" noChangeAspect="1" noChangeArrowheads="1"/>
          </p:cNvPicPr>
          <p:nvPr>
            <p:ph sz="half" idx="1"/>
          </p:nvPr>
        </p:nvPicPr>
        <p:blipFill>
          <a:blip r:embed="rId2"/>
          <a:srcRect/>
          <a:stretch>
            <a:fillRect/>
          </a:stretch>
        </p:blipFill>
        <p:spPr bwMode="auto">
          <a:xfrm>
            <a:off x="0" y="3810000"/>
            <a:ext cx="4495800" cy="3048000"/>
          </a:xfrm>
          <a:prstGeom prst="rect">
            <a:avLst/>
          </a:prstGeom>
          <a:noFill/>
          <a:ln w="9525">
            <a:noFill/>
            <a:miter lim="800000"/>
            <a:headEnd/>
            <a:tailEnd/>
          </a:ln>
          <a:effectLst/>
        </p:spPr>
      </p:pic>
      <p:pic>
        <p:nvPicPr>
          <p:cNvPr id="7" name="Picture 2"/>
          <p:cNvPicPr>
            <a:picLocks noGrp="1" noChangeAspect="1" noChangeArrowheads="1"/>
          </p:cNvPicPr>
          <p:nvPr>
            <p:ph sz="half" idx="1"/>
          </p:nvPr>
        </p:nvPicPr>
        <p:blipFill>
          <a:blip r:embed="rId3" cstate="print"/>
          <a:srcRect/>
          <a:stretch>
            <a:fillRect/>
          </a:stretch>
        </p:blipFill>
        <p:spPr bwMode="auto">
          <a:xfrm>
            <a:off x="4648200" y="3829050"/>
            <a:ext cx="4495800" cy="3028950"/>
          </a:xfrm>
          <a:prstGeom prst="rect">
            <a:avLst/>
          </a:prstGeom>
          <a:noFill/>
          <a:ln w="9525">
            <a:noFill/>
            <a:miter lim="800000"/>
            <a:headEnd/>
            <a:tailEnd/>
          </a:ln>
          <a:effectLst/>
        </p:spPr>
      </p:pic>
      <p:pic>
        <p:nvPicPr>
          <p:cNvPr id="8" name="Picture 2"/>
          <p:cNvPicPr>
            <a:picLocks noGrp="1" noChangeAspect="1" noChangeArrowheads="1"/>
          </p:cNvPicPr>
          <p:nvPr>
            <p:ph sz="half" idx="1"/>
          </p:nvPr>
        </p:nvPicPr>
        <p:blipFill>
          <a:blip r:embed="rId4" cstate="print"/>
          <a:srcRect/>
          <a:stretch>
            <a:fillRect/>
          </a:stretch>
        </p:blipFill>
        <p:spPr bwMode="auto">
          <a:xfrm>
            <a:off x="2667000" y="762000"/>
            <a:ext cx="4038600"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990600"/>
            <a:ext cx="8305800" cy="4678363"/>
          </a:xfrm>
        </p:spPr>
        <p:txBody>
          <a:bodyPr/>
          <a:lstStyle/>
          <a:p>
            <a:pPr algn="ctr">
              <a:buFont typeface="Wingdings" pitchFamily="2" charset="2"/>
              <a:buNone/>
              <a:defRPr/>
            </a:pPr>
            <a:r>
              <a:rPr lang="en-US" b="1" i="1" u="sng" dirty="0" smtClean="0"/>
              <a:t>1 </a:t>
            </a:r>
            <a:r>
              <a:rPr lang="ru-RU" b="1" i="1" u="sng" dirty="0" smtClean="0"/>
              <a:t>этап</a:t>
            </a:r>
            <a:r>
              <a:rPr lang="en-US" b="1" i="1" u="sng" dirty="0" smtClean="0"/>
              <a:t>. </a:t>
            </a:r>
            <a:r>
              <a:rPr lang="ru-RU" b="1" i="1" u="sng" dirty="0" smtClean="0"/>
              <a:t>Начало работы</a:t>
            </a:r>
            <a:r>
              <a:rPr lang="en-US" b="1" i="1" u="sng" dirty="0" smtClean="0"/>
              <a:t>.</a:t>
            </a:r>
            <a:endParaRPr lang="ru-RU" u="sng" dirty="0" smtClean="0"/>
          </a:p>
          <a:p>
            <a:pPr>
              <a:buFont typeface="Wingdings" pitchFamily="2" charset="2"/>
              <a:buNone/>
              <a:defRPr/>
            </a:pPr>
            <a:r>
              <a:rPr lang="en-US" b="1" dirty="0" smtClean="0"/>
              <a:t>1 </a:t>
            </a:r>
            <a:r>
              <a:rPr lang="ru-RU" b="1" dirty="0" smtClean="0"/>
              <a:t>урок</a:t>
            </a:r>
            <a:r>
              <a:rPr lang="en-US" b="1" dirty="0" smtClean="0"/>
              <a:t>. </a:t>
            </a:r>
            <a:r>
              <a:rPr lang="ru-RU" b="1" dirty="0" smtClean="0"/>
              <a:t>Проблема</a:t>
            </a:r>
            <a:r>
              <a:rPr lang="en-US" b="1" dirty="0" smtClean="0"/>
              <a:t> “Schools are different, aren’t they?”</a:t>
            </a:r>
            <a:endParaRPr lang="ru-RU" b="1" dirty="0" smtClean="0"/>
          </a:p>
          <a:p>
            <a:pPr>
              <a:buFont typeface="Wingdings" pitchFamily="2" charset="2"/>
              <a:buNone/>
              <a:defRPr/>
            </a:pPr>
            <a:r>
              <a:rPr lang="ru-RU" b="1" i="1" u="sng" dirty="0" smtClean="0"/>
              <a:t>Упражнение 1.</a:t>
            </a:r>
            <a:r>
              <a:rPr lang="ru-RU" u="sng" dirty="0" smtClean="0"/>
              <a:t> </a:t>
            </a:r>
            <a:r>
              <a:rPr lang="en-US" u="sng" dirty="0" smtClean="0"/>
              <a:t>Answer my questions</a:t>
            </a:r>
            <a:r>
              <a:rPr lang="ru-RU" u="sng" dirty="0" smtClean="0"/>
              <a:t>.</a:t>
            </a:r>
          </a:p>
          <a:p>
            <a:pPr>
              <a:buFont typeface="Wingdings" pitchFamily="2" charset="2"/>
              <a:buNone/>
              <a:defRPr/>
            </a:pPr>
            <a:r>
              <a:rPr lang="ru-RU" i="1" dirty="0" smtClean="0"/>
              <a:t>Цель</a:t>
            </a:r>
            <a:r>
              <a:rPr lang="ru-RU" dirty="0" smtClean="0"/>
              <a:t> – формировать навыки </a:t>
            </a:r>
            <a:r>
              <a:rPr lang="ru-RU" dirty="0" err="1" smtClean="0"/>
              <a:t>реплицирования</a:t>
            </a:r>
            <a:r>
              <a:rPr lang="ru-RU" dirty="0" smtClean="0"/>
              <a:t>.</a:t>
            </a:r>
          </a:p>
          <a:p>
            <a:pPr>
              <a:defRPr/>
            </a:pPr>
            <a:r>
              <a:rPr lang="en-US" dirty="0" smtClean="0"/>
              <a:t>How many days a week do you go to school?</a:t>
            </a:r>
            <a:endParaRPr lang="ru-RU" dirty="0" smtClean="0"/>
          </a:p>
          <a:p>
            <a:pPr>
              <a:defRPr/>
            </a:pPr>
            <a:r>
              <a:rPr lang="en-US" dirty="0" smtClean="0"/>
              <a:t>When do you go to school?</a:t>
            </a:r>
            <a:endParaRPr lang="ru-RU" dirty="0" smtClean="0"/>
          </a:p>
          <a:p>
            <a:pPr>
              <a:defRPr/>
            </a:pPr>
            <a:r>
              <a:rPr lang="en-US" dirty="0" smtClean="0"/>
              <a:t>When don’t you go to school?</a:t>
            </a:r>
            <a:endParaRPr lang="ru-RU" dirty="0" smtClean="0"/>
          </a:p>
          <a:p>
            <a:pPr>
              <a:defRPr/>
            </a:pPr>
            <a:r>
              <a:rPr lang="en-US" dirty="0" smtClean="0"/>
              <a:t>Do you have friend at school?</a:t>
            </a:r>
            <a:endParaRPr lang="ru-RU" dirty="0" smtClean="0"/>
          </a:p>
          <a:p>
            <a:pPr>
              <a:defRPr/>
            </a:pPr>
            <a:r>
              <a:rPr lang="en-US" dirty="0" smtClean="0"/>
              <a:t>Do you like to go to school?</a:t>
            </a:r>
            <a:endParaRPr lang="ru-RU" dirty="0" smtClean="0"/>
          </a:p>
          <a:p>
            <a:pPr>
              <a:defRPr/>
            </a:pPr>
            <a:endParaRPr lang="ru-RU" dirty="0"/>
          </a:p>
        </p:txBody>
      </p:sp>
      <p:sp>
        <p:nvSpPr>
          <p:cNvPr id="5" name="Заголовок 1"/>
          <p:cNvSpPr>
            <a:spLocks noGrp="1"/>
          </p:cNvSpPr>
          <p:nvPr>
            <p:ph type="title"/>
          </p:nvPr>
        </p:nvSpPr>
        <p:spPr>
          <a:xfrm>
            <a:off x="457200" y="914400"/>
            <a:ext cx="8229600" cy="228600"/>
          </a:xfrm>
        </p:spPr>
        <p:txBody>
          <a:bodyPr/>
          <a:lstStyle/>
          <a:p>
            <a:pPr>
              <a:defRPr/>
            </a:pPr>
            <a:r>
              <a:rPr lang="ru-RU" b="1" i="1" dirty="0" smtClean="0">
                <a:solidFill>
                  <a:srgbClr val="FF00FF"/>
                </a:solidFill>
              </a:rPr>
              <a:t>Проект  “</a:t>
            </a:r>
            <a:r>
              <a:rPr lang="en-US" b="1" i="1" dirty="0" smtClean="0">
                <a:solidFill>
                  <a:srgbClr val="FF00FF"/>
                </a:solidFill>
              </a:rPr>
              <a:t>My dream school</a:t>
            </a:r>
            <a:r>
              <a:rPr lang="ru-RU" b="1" i="1" dirty="0" smtClean="0">
                <a:solidFill>
                  <a:srgbClr val="FF00FF"/>
                </a:solidFill>
              </a:rPr>
              <a:t>”</a:t>
            </a:r>
            <a:r>
              <a:rPr lang="ru-RU" dirty="0" smtClean="0">
                <a:solidFill>
                  <a:srgbClr val="FF00FF"/>
                </a:solidFill>
              </a:rPr>
              <a:t/>
            </a:r>
            <a:br>
              <a:rPr lang="ru-RU" dirty="0" smtClean="0">
                <a:solidFill>
                  <a:srgbClr val="FF00FF"/>
                </a:solidFill>
              </a:rPr>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0"/>
            <a:ext cx="9144000" cy="6553200"/>
          </a:xfrm>
        </p:spPr>
        <p:txBody>
          <a:bodyPr/>
          <a:lstStyle/>
          <a:p>
            <a:pPr algn="l">
              <a:defRPr/>
            </a:pPr>
            <a:r>
              <a:rPr lang="ru-RU" sz="2400" i="1" dirty="0" smtClean="0">
                <a:solidFill>
                  <a:schemeClr val="tx1"/>
                </a:solidFill>
                <a:latin typeface="+mn-lt"/>
              </a:rPr>
              <a:t>Упражнение</a:t>
            </a:r>
            <a:r>
              <a:rPr lang="en-US" sz="2400" i="1" dirty="0" smtClean="0">
                <a:solidFill>
                  <a:schemeClr val="tx1"/>
                </a:solidFill>
                <a:latin typeface="+mn-lt"/>
              </a:rPr>
              <a:t> 2. </a:t>
            </a:r>
            <a:r>
              <a:rPr lang="ru-RU" sz="2400" i="1" dirty="0" smtClean="0">
                <a:solidFill>
                  <a:schemeClr val="tx1"/>
                </a:solidFill>
                <a:latin typeface="+mn-lt"/>
              </a:rPr>
              <a:t/>
            </a:r>
            <a:br>
              <a:rPr lang="ru-RU" sz="2400" i="1" dirty="0" smtClean="0">
                <a:solidFill>
                  <a:schemeClr val="tx1"/>
                </a:solidFill>
                <a:latin typeface="+mn-lt"/>
              </a:rPr>
            </a:br>
            <a:r>
              <a:rPr lang="ru-RU" sz="2400" i="1" dirty="0" smtClean="0">
                <a:solidFill>
                  <a:schemeClr val="tx1"/>
                </a:solidFill>
                <a:latin typeface="+mn-lt"/>
              </a:rPr>
              <a:t/>
            </a:r>
            <a:br>
              <a:rPr lang="ru-RU" sz="2400" i="1" dirty="0" smtClean="0">
                <a:solidFill>
                  <a:schemeClr val="tx1"/>
                </a:solidFill>
                <a:latin typeface="+mn-lt"/>
              </a:rPr>
            </a:br>
            <a:r>
              <a:rPr lang="en-US" sz="2400" u="sng" dirty="0" smtClean="0">
                <a:solidFill>
                  <a:schemeClr val="tx1"/>
                </a:solidFill>
                <a:latin typeface="+mn-lt"/>
              </a:rPr>
              <a:t>Read the sentences and agree or disagree</a:t>
            </a:r>
            <a:r>
              <a:rPr lang="en-US" sz="2400" dirty="0" smtClean="0">
                <a:solidFill>
                  <a:schemeClr val="tx1"/>
                </a:solidFill>
                <a:latin typeface="+mn-lt"/>
              </a:rPr>
              <a:t>.</a:t>
            </a:r>
            <a:r>
              <a:rPr lang="ru-RU" sz="2400" dirty="0" smtClean="0">
                <a:solidFill>
                  <a:schemeClr val="tx1"/>
                </a:solidFill>
                <a:latin typeface="+mn-lt"/>
              </a:rPr>
              <a:t/>
            </a:r>
            <a:br>
              <a:rPr lang="ru-RU" sz="2400" dirty="0" smtClean="0">
                <a:solidFill>
                  <a:schemeClr val="tx1"/>
                </a:solidFill>
                <a:latin typeface="+mn-lt"/>
              </a:rPr>
            </a:br>
            <a:r>
              <a:rPr lang="ru-RU" sz="2400" i="1" dirty="0" smtClean="0">
                <a:solidFill>
                  <a:schemeClr val="tx1"/>
                </a:solidFill>
                <a:latin typeface="+mn-lt"/>
              </a:rPr>
              <a:t>Цель</a:t>
            </a:r>
            <a:r>
              <a:rPr lang="ru-RU" sz="2400" dirty="0" smtClean="0">
                <a:solidFill>
                  <a:schemeClr val="tx1"/>
                </a:solidFill>
                <a:latin typeface="+mn-lt"/>
              </a:rPr>
              <a:t> –  строить двучленное диалогическое единство типа сообщение и вызванное им сообщение.       </a:t>
            </a:r>
            <a:br>
              <a:rPr lang="ru-RU" sz="2400" dirty="0" smtClean="0">
                <a:solidFill>
                  <a:schemeClr val="tx1"/>
                </a:solidFill>
                <a:latin typeface="+mn-lt"/>
              </a:rPr>
            </a:br>
            <a:r>
              <a:rPr lang="en-US" sz="2400" b="1" i="1" dirty="0" smtClean="0">
                <a:solidFill>
                  <a:schemeClr val="tx1"/>
                </a:solidFill>
                <a:latin typeface="+mn-lt"/>
              </a:rPr>
              <a:t>Agreement      </a:t>
            </a:r>
            <a:r>
              <a:rPr lang="en-US" sz="2400" b="1" dirty="0" smtClean="0">
                <a:solidFill>
                  <a:schemeClr val="tx1"/>
                </a:solidFill>
                <a:latin typeface="+mn-lt"/>
              </a:rPr>
              <a:t>                                        </a:t>
            </a:r>
            <a:r>
              <a:rPr lang="en-US" sz="2400" b="1" i="1" dirty="0" smtClean="0">
                <a:solidFill>
                  <a:schemeClr val="tx1"/>
                </a:solidFill>
                <a:latin typeface="+mn-lt"/>
              </a:rPr>
              <a:t>Disagreement</a:t>
            </a:r>
            <a:r>
              <a:rPr lang="ru-RU" sz="2400" dirty="0" smtClean="0">
                <a:solidFill>
                  <a:schemeClr val="tx1"/>
                </a:solidFill>
                <a:latin typeface="+mn-lt"/>
              </a:rPr>
              <a:t/>
            </a:r>
            <a:br>
              <a:rPr lang="ru-RU" sz="2400" dirty="0" smtClean="0">
                <a:solidFill>
                  <a:schemeClr val="tx1"/>
                </a:solidFill>
                <a:latin typeface="+mn-lt"/>
              </a:rPr>
            </a:br>
            <a:r>
              <a:rPr lang="en-US" sz="2400" dirty="0" smtClean="0">
                <a:solidFill>
                  <a:schemeClr val="tx1"/>
                </a:solidFill>
                <a:latin typeface="+mn-lt"/>
              </a:rPr>
              <a:t>I think it’s true..                                              Really I’m not sure..</a:t>
            </a:r>
            <a:r>
              <a:rPr lang="ru-RU" sz="2400" dirty="0" smtClean="0">
                <a:solidFill>
                  <a:schemeClr val="tx1"/>
                </a:solidFill>
                <a:latin typeface="+mn-lt"/>
              </a:rPr>
              <a:t/>
            </a:r>
            <a:br>
              <a:rPr lang="ru-RU" sz="2400" dirty="0" smtClean="0">
                <a:solidFill>
                  <a:schemeClr val="tx1"/>
                </a:solidFill>
                <a:latin typeface="+mn-lt"/>
              </a:rPr>
            </a:br>
            <a:r>
              <a:rPr lang="en-US" sz="2400" dirty="0" smtClean="0">
                <a:solidFill>
                  <a:schemeClr val="tx1"/>
                </a:solidFill>
                <a:latin typeface="+mn-lt"/>
              </a:rPr>
              <a:t>Yes, it’s right                                                  No, it’s false, of course.</a:t>
            </a:r>
            <a:r>
              <a:rPr lang="ru-RU" sz="2400" dirty="0" smtClean="0">
                <a:solidFill>
                  <a:schemeClr val="tx1"/>
                </a:solidFill>
                <a:latin typeface="+mn-lt"/>
              </a:rPr>
              <a:t/>
            </a:r>
            <a:br>
              <a:rPr lang="ru-RU" sz="2400" dirty="0" smtClean="0">
                <a:solidFill>
                  <a:schemeClr val="tx1"/>
                </a:solidFill>
                <a:latin typeface="+mn-lt"/>
              </a:rPr>
            </a:br>
            <a:r>
              <a:rPr lang="ru-RU" sz="2400" i="1" dirty="0" smtClean="0">
                <a:solidFill>
                  <a:schemeClr val="tx1"/>
                </a:solidFill>
                <a:latin typeface="+mn-lt"/>
              </a:rPr>
              <a:t>Упражнение</a:t>
            </a:r>
            <a:r>
              <a:rPr lang="en-US" sz="2400" i="1" dirty="0" smtClean="0">
                <a:solidFill>
                  <a:schemeClr val="tx1"/>
                </a:solidFill>
                <a:latin typeface="+mn-lt"/>
              </a:rPr>
              <a:t> 3.</a:t>
            </a:r>
            <a:r>
              <a:rPr lang="en-US" sz="2400" dirty="0" smtClean="0">
                <a:solidFill>
                  <a:schemeClr val="tx1"/>
                </a:solidFill>
                <a:latin typeface="+mn-lt"/>
              </a:rPr>
              <a:t>  </a:t>
            </a:r>
            <a:r>
              <a:rPr lang="ru-RU" sz="2400" dirty="0" smtClean="0">
                <a:solidFill>
                  <a:schemeClr val="tx1"/>
                </a:solidFill>
                <a:latin typeface="+mn-lt"/>
              </a:rPr>
              <a:t/>
            </a:r>
            <a:br>
              <a:rPr lang="ru-RU" sz="2400" dirty="0" smtClean="0">
                <a:solidFill>
                  <a:schemeClr val="tx1"/>
                </a:solidFill>
                <a:latin typeface="+mn-lt"/>
              </a:rPr>
            </a:br>
            <a:r>
              <a:rPr lang="en-US" sz="2400" u="sng" dirty="0" smtClean="0">
                <a:solidFill>
                  <a:schemeClr val="tx1"/>
                </a:solidFill>
                <a:latin typeface="+mn-lt"/>
              </a:rPr>
              <a:t>Choose the situation and write a short conversation. Use Classroom English.</a:t>
            </a:r>
            <a:r>
              <a:rPr lang="ru-RU" sz="2400" dirty="0" smtClean="0">
                <a:solidFill>
                  <a:schemeClr val="tx1"/>
                </a:solidFill>
                <a:latin typeface="+mn-lt"/>
              </a:rPr>
              <a:t/>
            </a:r>
            <a:br>
              <a:rPr lang="ru-RU" sz="2400" dirty="0" smtClean="0">
                <a:solidFill>
                  <a:schemeClr val="tx1"/>
                </a:solidFill>
                <a:latin typeface="+mn-lt"/>
              </a:rPr>
            </a:br>
            <a:r>
              <a:rPr lang="ru-RU" sz="2400" i="1" dirty="0" smtClean="0">
                <a:solidFill>
                  <a:schemeClr val="tx1"/>
                </a:solidFill>
                <a:latin typeface="+mn-lt"/>
              </a:rPr>
              <a:t>Цель </a:t>
            </a:r>
            <a:r>
              <a:rPr lang="en-US" sz="2400" dirty="0" smtClean="0">
                <a:solidFill>
                  <a:schemeClr val="tx1"/>
                </a:solidFill>
                <a:latin typeface="+mn-lt"/>
              </a:rPr>
              <a:t>– </a:t>
            </a:r>
            <a:r>
              <a:rPr lang="ru-RU" sz="2400" dirty="0" smtClean="0">
                <a:solidFill>
                  <a:schemeClr val="tx1"/>
                </a:solidFill>
                <a:latin typeface="+mn-lt"/>
              </a:rPr>
              <a:t>учить реагировать на высказывание</a:t>
            </a:r>
            <a:r>
              <a:rPr lang="en-US" sz="2400" dirty="0" smtClean="0">
                <a:solidFill>
                  <a:schemeClr val="tx1"/>
                </a:solidFill>
                <a:latin typeface="+mn-lt"/>
              </a:rPr>
              <a:t>.</a:t>
            </a:r>
            <a:r>
              <a:rPr lang="ru-RU" sz="2400" dirty="0" smtClean="0">
                <a:solidFill>
                  <a:schemeClr val="tx1"/>
                </a:solidFill>
                <a:latin typeface="+mn-lt"/>
              </a:rPr>
              <a:t/>
            </a:r>
            <a:br>
              <a:rPr lang="ru-RU" sz="2400" dirty="0" smtClean="0">
                <a:solidFill>
                  <a:schemeClr val="tx1"/>
                </a:solidFill>
                <a:latin typeface="+mn-lt"/>
              </a:rPr>
            </a:br>
            <a:r>
              <a:rPr lang="en-US" sz="2400" dirty="0" smtClean="0">
                <a:solidFill>
                  <a:schemeClr val="tx1"/>
                </a:solidFill>
                <a:latin typeface="+mn-lt"/>
              </a:rPr>
              <a:t>1. The beginning of the lesson.</a:t>
            </a:r>
            <a:r>
              <a:rPr lang="ru-RU" sz="2400" dirty="0" smtClean="0">
                <a:solidFill>
                  <a:schemeClr val="tx1"/>
                </a:solidFill>
                <a:latin typeface="+mn-lt"/>
              </a:rPr>
              <a:t/>
            </a:r>
            <a:br>
              <a:rPr lang="ru-RU" sz="2400" dirty="0" smtClean="0">
                <a:solidFill>
                  <a:schemeClr val="tx1"/>
                </a:solidFill>
                <a:latin typeface="+mn-lt"/>
              </a:rPr>
            </a:br>
            <a:r>
              <a:rPr lang="en-US" sz="2400" dirty="0" smtClean="0">
                <a:solidFill>
                  <a:schemeClr val="tx1"/>
                </a:solidFill>
                <a:latin typeface="+mn-lt"/>
              </a:rPr>
              <a:t>2. Teacher asks about homework.</a:t>
            </a:r>
            <a:r>
              <a:rPr lang="ru-RU" sz="2400" dirty="0" smtClean="0">
                <a:solidFill>
                  <a:schemeClr val="tx1"/>
                </a:solidFill>
                <a:latin typeface="+mn-lt"/>
              </a:rPr>
              <a:t/>
            </a:r>
            <a:br>
              <a:rPr lang="ru-RU" sz="2400" dirty="0" smtClean="0">
                <a:solidFill>
                  <a:schemeClr val="tx1"/>
                </a:solidFill>
                <a:latin typeface="+mn-lt"/>
              </a:rPr>
            </a:br>
            <a:r>
              <a:rPr lang="en-US" sz="2400" dirty="0" smtClean="0">
                <a:solidFill>
                  <a:schemeClr val="tx1"/>
                </a:solidFill>
                <a:latin typeface="+mn-lt"/>
              </a:rPr>
              <a:t>3. Teacher gives a task. You don’t understand.</a:t>
            </a:r>
            <a:r>
              <a:rPr lang="ru-RU" sz="2400" dirty="0" smtClean="0">
                <a:solidFill>
                  <a:schemeClr val="tx1"/>
                </a:solidFill>
                <a:latin typeface="+mn-lt"/>
              </a:rPr>
              <a:t/>
            </a:r>
            <a:br>
              <a:rPr lang="ru-RU" sz="2400" dirty="0" smtClean="0">
                <a:solidFill>
                  <a:schemeClr val="tx1"/>
                </a:solidFill>
                <a:latin typeface="+mn-lt"/>
              </a:rPr>
            </a:br>
            <a:r>
              <a:rPr lang="en-US" sz="2400" dirty="0" smtClean="0">
                <a:solidFill>
                  <a:schemeClr val="tx1"/>
                </a:solidFill>
                <a:latin typeface="+mn-lt"/>
              </a:rPr>
              <a:t>4. You feel bad (window, doctor)</a:t>
            </a:r>
            <a:r>
              <a:rPr lang="ru-RU" sz="2000" dirty="0" smtClean="0">
                <a:solidFill>
                  <a:schemeClr val="tx1"/>
                </a:solidFill>
                <a:latin typeface="+mn-lt"/>
              </a:rPr>
              <a:t/>
            </a:r>
            <a:br>
              <a:rPr lang="ru-RU" sz="2000" dirty="0" smtClean="0">
                <a:solidFill>
                  <a:schemeClr val="tx1"/>
                </a:solidFill>
                <a:latin typeface="+mn-lt"/>
              </a:rPr>
            </a:br>
            <a:endParaRPr lang="ru-RU" sz="2000" dirty="0">
              <a:solidFill>
                <a:schemeClr val="tx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600" b="1" i="1" u="sng" dirty="0" smtClean="0">
                <a:solidFill>
                  <a:schemeClr val="tx1"/>
                </a:solidFill>
              </a:rPr>
              <a:t>2 Этап. Планирование (2-4 уроки)</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4" name="Содержимое 3"/>
          <p:cNvSpPr>
            <a:spLocks noGrp="1"/>
          </p:cNvSpPr>
          <p:nvPr>
            <p:ph sz="half" idx="2"/>
          </p:nvPr>
        </p:nvSpPr>
        <p:spPr>
          <a:xfrm>
            <a:off x="0" y="1066800"/>
            <a:ext cx="9144000" cy="5791200"/>
          </a:xfrm>
        </p:spPr>
        <p:txBody>
          <a:bodyPr/>
          <a:lstStyle/>
          <a:p>
            <a:pPr>
              <a:buFont typeface="Wingdings" pitchFamily="2" charset="2"/>
              <a:buNone/>
              <a:defRPr/>
            </a:pPr>
            <a:r>
              <a:rPr lang="ru-RU" b="1" i="1" dirty="0" smtClean="0"/>
              <a:t>Упражнение 1.</a:t>
            </a:r>
            <a:r>
              <a:rPr lang="ru-RU" dirty="0" smtClean="0"/>
              <a:t> </a:t>
            </a:r>
          </a:p>
          <a:p>
            <a:pPr>
              <a:buFont typeface="Wingdings" pitchFamily="2" charset="2"/>
              <a:buNone/>
              <a:defRPr/>
            </a:pPr>
            <a:r>
              <a:rPr lang="en-US" u="sng" dirty="0" smtClean="0"/>
              <a:t>Answer my questions</a:t>
            </a:r>
            <a:r>
              <a:rPr lang="ru-RU" u="sng" dirty="0" smtClean="0"/>
              <a:t>.</a:t>
            </a:r>
          </a:p>
          <a:p>
            <a:pPr>
              <a:buFont typeface="Wingdings" pitchFamily="2" charset="2"/>
              <a:buNone/>
              <a:defRPr/>
            </a:pPr>
            <a:r>
              <a:rPr lang="ru-RU" i="1" dirty="0" smtClean="0"/>
              <a:t>Цель</a:t>
            </a:r>
            <a:r>
              <a:rPr lang="ru-RU" dirty="0" smtClean="0"/>
              <a:t> –обучение </a:t>
            </a:r>
            <a:r>
              <a:rPr lang="ru-RU" dirty="0" err="1" smtClean="0"/>
              <a:t>реплицированию</a:t>
            </a:r>
            <a:endParaRPr lang="ru-RU" dirty="0" smtClean="0"/>
          </a:p>
          <a:p>
            <a:pPr>
              <a:defRPr/>
            </a:pPr>
            <a:r>
              <a:rPr lang="en-US" dirty="0" smtClean="0"/>
              <a:t>How many lessons do you have every day?</a:t>
            </a:r>
            <a:endParaRPr lang="ru-RU" dirty="0" smtClean="0"/>
          </a:p>
          <a:p>
            <a:pPr>
              <a:defRPr/>
            </a:pPr>
            <a:r>
              <a:rPr lang="en-US" dirty="0" smtClean="0"/>
              <a:t> What subjects do you study?</a:t>
            </a:r>
            <a:endParaRPr lang="ru-RU" dirty="0" smtClean="0"/>
          </a:p>
          <a:p>
            <a:pPr>
              <a:defRPr/>
            </a:pPr>
            <a:r>
              <a:rPr lang="en-US" dirty="0" smtClean="0"/>
              <a:t>What is your </a:t>
            </a:r>
            <a:r>
              <a:rPr lang="en-US" dirty="0" err="1" smtClean="0"/>
              <a:t>favourite</a:t>
            </a:r>
            <a:r>
              <a:rPr lang="en-US" dirty="0" smtClean="0"/>
              <a:t> subject?</a:t>
            </a:r>
            <a:endParaRPr lang="ru-RU" dirty="0" smtClean="0"/>
          </a:p>
          <a:p>
            <a:pPr>
              <a:defRPr/>
            </a:pPr>
            <a:r>
              <a:rPr lang="en-US" dirty="0" smtClean="0"/>
              <a:t>What subject is easy for you?</a:t>
            </a:r>
            <a:endParaRPr lang="ru-RU" dirty="0" smtClean="0"/>
          </a:p>
          <a:p>
            <a:pPr>
              <a:defRPr/>
            </a:pPr>
            <a:r>
              <a:rPr lang="en-US" dirty="0" smtClean="0"/>
              <a:t>What subject is difficult?</a:t>
            </a:r>
            <a:endParaRPr lang="ru-RU" dirty="0" smtClean="0"/>
          </a:p>
          <a:p>
            <a:pPr>
              <a:defRPr/>
            </a:pPr>
            <a:r>
              <a:rPr lang="en-US" dirty="0" smtClean="0"/>
              <a:t>Are you good at…?</a:t>
            </a:r>
            <a:endParaRPr lang="ru-RU" dirty="0" smtClean="0"/>
          </a:p>
          <a:p>
            <a:pPr>
              <a:buFont typeface="Wingdings" pitchFamily="2" charset="2"/>
              <a:buNone/>
              <a:defRP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7813"/>
            <a:ext cx="9144000" cy="6580187"/>
          </a:xfrm>
        </p:spPr>
        <p:txBody>
          <a:bodyPr/>
          <a:lstStyle/>
          <a:p>
            <a:pPr algn="l">
              <a:defRPr/>
            </a:pPr>
            <a:r>
              <a:rPr lang="ru-RU" sz="3200" b="1" i="1" dirty="0" smtClean="0">
                <a:solidFill>
                  <a:schemeClr val="tx1"/>
                </a:solidFill>
              </a:rPr>
              <a:t>Упражнение</a:t>
            </a:r>
            <a:r>
              <a:rPr lang="en-US" sz="3200" b="1" i="1" dirty="0" smtClean="0">
                <a:solidFill>
                  <a:schemeClr val="tx1"/>
                </a:solidFill>
              </a:rPr>
              <a:t> 2.</a:t>
            </a:r>
            <a:r>
              <a:rPr lang="en-US" sz="3200" dirty="0" smtClean="0">
                <a:solidFill>
                  <a:schemeClr val="tx1"/>
                </a:solidFill>
              </a:rPr>
              <a:t>  </a:t>
            </a:r>
            <a:r>
              <a:rPr lang="ru-RU" sz="3200" dirty="0" smtClean="0">
                <a:solidFill>
                  <a:schemeClr val="tx1"/>
                </a:solidFill>
              </a:rPr>
              <a:t/>
            </a:r>
            <a:br>
              <a:rPr lang="ru-RU" sz="3200" dirty="0" smtClean="0">
                <a:solidFill>
                  <a:schemeClr val="tx1"/>
                </a:solidFill>
              </a:rPr>
            </a:br>
            <a:r>
              <a:rPr lang="en-US" sz="3200" u="sng" dirty="0" smtClean="0">
                <a:solidFill>
                  <a:schemeClr val="tx1"/>
                </a:solidFill>
              </a:rPr>
              <a:t>Fill in the gaps and read the dialogue.</a:t>
            </a:r>
            <a:r>
              <a:rPr lang="ru-RU" sz="3200" dirty="0" smtClean="0">
                <a:solidFill>
                  <a:schemeClr val="tx1"/>
                </a:solidFill>
              </a:rPr>
              <a:t/>
            </a:r>
            <a:br>
              <a:rPr lang="ru-RU" sz="3200" dirty="0" smtClean="0">
                <a:solidFill>
                  <a:schemeClr val="tx1"/>
                </a:solidFill>
              </a:rPr>
            </a:br>
            <a:r>
              <a:rPr lang="ru-RU" sz="3200" i="1" dirty="0" smtClean="0">
                <a:solidFill>
                  <a:schemeClr val="tx1"/>
                </a:solidFill>
              </a:rPr>
              <a:t>Цель</a:t>
            </a:r>
            <a:r>
              <a:rPr lang="ru-RU" sz="3200" dirty="0" smtClean="0">
                <a:solidFill>
                  <a:schemeClr val="tx1"/>
                </a:solidFill>
              </a:rPr>
              <a:t> – обучение структуре построения диалога</a:t>
            </a:r>
            <a:br>
              <a:rPr lang="ru-RU" sz="3200" dirty="0" smtClean="0">
                <a:solidFill>
                  <a:schemeClr val="tx1"/>
                </a:solidFill>
              </a:rPr>
            </a:br>
            <a:r>
              <a:rPr lang="en-US" sz="3200" dirty="0" smtClean="0">
                <a:solidFill>
                  <a:schemeClr val="tx1"/>
                </a:solidFill>
              </a:rPr>
              <a:t>Hello/Hi.</a:t>
            </a:r>
            <a:r>
              <a:rPr lang="ru-RU" sz="3200" dirty="0" smtClean="0">
                <a:solidFill>
                  <a:schemeClr val="tx1"/>
                </a:solidFill>
              </a:rPr>
              <a:t/>
            </a:r>
            <a:br>
              <a:rPr lang="ru-RU" sz="3200" dirty="0" smtClean="0">
                <a:solidFill>
                  <a:schemeClr val="tx1"/>
                </a:solidFill>
              </a:rPr>
            </a:br>
            <a:r>
              <a:rPr lang="en-US" sz="3200" dirty="0" smtClean="0">
                <a:solidFill>
                  <a:schemeClr val="tx1"/>
                </a:solidFill>
              </a:rPr>
              <a:t>Do you go to …?</a:t>
            </a:r>
            <a:r>
              <a:rPr lang="ru-RU" sz="3200" dirty="0" smtClean="0">
                <a:solidFill>
                  <a:schemeClr val="tx1"/>
                </a:solidFill>
              </a:rPr>
              <a:t/>
            </a:r>
            <a:br>
              <a:rPr lang="ru-RU" sz="3200" dirty="0" smtClean="0">
                <a:solidFill>
                  <a:schemeClr val="tx1"/>
                </a:solidFill>
              </a:rPr>
            </a:br>
            <a:r>
              <a:rPr lang="en-US" sz="3200" dirty="0" smtClean="0">
                <a:solidFill>
                  <a:schemeClr val="tx1"/>
                </a:solidFill>
              </a:rPr>
              <a:t>Yes, I… And you?</a:t>
            </a:r>
            <a:r>
              <a:rPr lang="ru-RU" sz="3200" dirty="0" smtClean="0">
                <a:solidFill>
                  <a:schemeClr val="tx1"/>
                </a:solidFill>
              </a:rPr>
              <a:t/>
            </a:r>
            <a:br>
              <a:rPr lang="ru-RU" sz="3200" dirty="0" smtClean="0">
                <a:solidFill>
                  <a:schemeClr val="tx1"/>
                </a:solidFill>
              </a:rPr>
            </a:br>
            <a:r>
              <a:rPr lang="en-US" sz="3200" dirty="0" smtClean="0">
                <a:solidFill>
                  <a:schemeClr val="tx1"/>
                </a:solidFill>
              </a:rPr>
              <a:t>I do, too. I go there …. a week.</a:t>
            </a:r>
            <a:r>
              <a:rPr lang="ru-RU" sz="3200" dirty="0" smtClean="0">
                <a:solidFill>
                  <a:schemeClr val="tx1"/>
                </a:solidFill>
              </a:rPr>
              <a:t/>
            </a:r>
            <a:br>
              <a:rPr lang="ru-RU" sz="3200" dirty="0" smtClean="0">
                <a:solidFill>
                  <a:schemeClr val="tx1"/>
                </a:solidFill>
              </a:rPr>
            </a:br>
            <a:r>
              <a:rPr lang="en-US" sz="3200" dirty="0" smtClean="0">
                <a:solidFill>
                  <a:schemeClr val="tx1"/>
                </a:solidFill>
              </a:rPr>
              <a:t>What is your </a:t>
            </a:r>
            <a:r>
              <a:rPr lang="en-US" sz="3200" dirty="0" err="1" smtClean="0">
                <a:solidFill>
                  <a:schemeClr val="tx1"/>
                </a:solidFill>
              </a:rPr>
              <a:t>favourite</a:t>
            </a:r>
            <a:r>
              <a:rPr lang="en-US" sz="3200" dirty="0" smtClean="0">
                <a:solidFill>
                  <a:schemeClr val="tx1"/>
                </a:solidFill>
              </a:rPr>
              <a:t>…?</a:t>
            </a:r>
            <a:r>
              <a:rPr lang="ru-RU" sz="3200" dirty="0" smtClean="0">
                <a:solidFill>
                  <a:schemeClr val="tx1"/>
                </a:solidFill>
              </a:rPr>
              <a:t/>
            </a:r>
            <a:br>
              <a:rPr lang="ru-RU" sz="3200" dirty="0" smtClean="0">
                <a:solidFill>
                  <a:schemeClr val="tx1"/>
                </a:solidFill>
              </a:rPr>
            </a:br>
            <a:r>
              <a:rPr lang="en-US" sz="3200" dirty="0" smtClean="0">
                <a:solidFill>
                  <a:schemeClr val="tx1"/>
                </a:solidFill>
              </a:rPr>
              <a:t>I like … because I like to read. And what about you?</a:t>
            </a:r>
            <a:r>
              <a:rPr lang="ru-RU" sz="3200" dirty="0" smtClean="0">
                <a:solidFill>
                  <a:schemeClr val="tx1"/>
                </a:solidFill>
              </a:rPr>
              <a:t/>
            </a:r>
            <a:br>
              <a:rPr lang="ru-RU" sz="3200" dirty="0" smtClean="0">
                <a:solidFill>
                  <a:schemeClr val="tx1"/>
                </a:solidFill>
              </a:rPr>
            </a:br>
            <a:r>
              <a:rPr lang="en-US" sz="3200" dirty="0" smtClean="0">
                <a:solidFill>
                  <a:schemeClr val="tx1"/>
                </a:solidFill>
              </a:rPr>
              <a:t>Oh it’s boring for me. I like to run and jump so my </a:t>
            </a:r>
            <a:r>
              <a:rPr lang="en-US" sz="3200" dirty="0" err="1" smtClean="0">
                <a:solidFill>
                  <a:schemeClr val="tx1"/>
                </a:solidFill>
              </a:rPr>
              <a:t>favourite</a:t>
            </a:r>
            <a:r>
              <a:rPr lang="en-US" sz="3200" dirty="0" smtClean="0">
                <a:solidFill>
                  <a:schemeClr val="tx1"/>
                </a:solidFill>
              </a:rPr>
              <a:t> subject is..</a:t>
            </a:r>
            <a:r>
              <a:rPr lang="ru-RU" sz="3200" dirty="0" smtClean="0">
                <a:solidFill>
                  <a:schemeClr val="tx1"/>
                </a:solidFill>
              </a:rPr>
              <a:t/>
            </a:r>
            <a:br>
              <a:rPr lang="ru-RU" sz="3200" dirty="0" smtClean="0">
                <a:solidFill>
                  <a:schemeClr val="tx1"/>
                </a:solidFill>
              </a:rPr>
            </a:br>
            <a:r>
              <a:rPr lang="en-US" sz="3200" dirty="0" smtClean="0">
                <a:solidFill>
                  <a:schemeClr val="tx1"/>
                </a:solidFill>
              </a:rPr>
              <a:t>See you later/ bye-bye.</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defRPr/>
            </a:pPr>
            <a:r>
              <a:rPr lang="en-US" sz="2800" dirty="0" smtClean="0">
                <a:solidFill>
                  <a:schemeClr val="tx1"/>
                </a:solidFill>
              </a:rPr>
              <a:t> </a:t>
            </a:r>
            <a:r>
              <a:rPr lang="ru-RU" sz="2750" dirty="0" smtClean="0">
                <a:solidFill>
                  <a:schemeClr val="tx1"/>
                </a:solidFill>
              </a:rPr>
              <a:t>У</a:t>
            </a:r>
            <a:r>
              <a:rPr lang="en-US" sz="2750" dirty="0" err="1" smtClean="0">
                <a:solidFill>
                  <a:schemeClr val="tx1"/>
                </a:solidFill>
              </a:rPr>
              <a:t>рок</a:t>
            </a:r>
            <a:r>
              <a:rPr lang="ru-RU" sz="2750" dirty="0" smtClean="0">
                <a:solidFill>
                  <a:schemeClr val="tx1"/>
                </a:solidFill>
              </a:rPr>
              <a:t> 3</a:t>
            </a:r>
            <a:r>
              <a:rPr lang="en-US" sz="2750" dirty="0" smtClean="0">
                <a:solidFill>
                  <a:schemeClr val="tx1"/>
                </a:solidFill>
              </a:rPr>
              <a:t>.</a:t>
            </a:r>
            <a:r>
              <a:rPr lang="ru-RU" sz="2750" dirty="0" smtClean="0">
                <a:solidFill>
                  <a:schemeClr val="tx1"/>
                </a:solidFill>
              </a:rPr>
              <a:t/>
            </a:r>
            <a:br>
              <a:rPr lang="ru-RU" sz="2750" dirty="0" smtClean="0">
                <a:solidFill>
                  <a:schemeClr val="tx1"/>
                </a:solidFill>
              </a:rPr>
            </a:br>
            <a:r>
              <a:rPr lang="ru-RU" sz="2750" b="1" i="1" dirty="0" smtClean="0">
                <a:solidFill>
                  <a:schemeClr val="tx1"/>
                </a:solidFill>
              </a:rPr>
              <a:t>Упражнение</a:t>
            </a:r>
            <a:r>
              <a:rPr lang="en-US" sz="2750" b="1" i="1" dirty="0" smtClean="0">
                <a:solidFill>
                  <a:schemeClr val="tx1"/>
                </a:solidFill>
              </a:rPr>
              <a:t>1.</a:t>
            </a:r>
            <a:r>
              <a:rPr lang="en-US" sz="2750" dirty="0" smtClean="0">
                <a:solidFill>
                  <a:schemeClr val="tx1"/>
                </a:solidFill>
              </a:rPr>
              <a:t> </a:t>
            </a:r>
            <a:r>
              <a:rPr lang="en-US" sz="2750" u="sng" dirty="0" smtClean="0">
                <a:solidFill>
                  <a:schemeClr val="tx1"/>
                </a:solidFill>
              </a:rPr>
              <a:t>Make an interview. Ask your</a:t>
            </a:r>
            <a:r>
              <a:rPr lang="ru-RU" sz="2750" u="sng" dirty="0" smtClean="0">
                <a:solidFill>
                  <a:schemeClr val="tx1"/>
                </a:solidFill>
              </a:rPr>
              <a:t> </a:t>
            </a:r>
            <a:r>
              <a:rPr lang="en-US" sz="2750" u="sng" dirty="0" smtClean="0">
                <a:solidFill>
                  <a:schemeClr val="tx1"/>
                </a:solidFill>
              </a:rPr>
              <a:t>friend.</a:t>
            </a:r>
            <a:r>
              <a:rPr lang="ru-RU" sz="2750" dirty="0" smtClean="0">
                <a:solidFill>
                  <a:schemeClr val="tx1"/>
                </a:solidFill>
              </a:rPr>
              <a:t/>
            </a:r>
            <a:br>
              <a:rPr lang="ru-RU" sz="2750" dirty="0" smtClean="0">
                <a:solidFill>
                  <a:schemeClr val="tx1"/>
                </a:solidFill>
              </a:rPr>
            </a:br>
            <a:r>
              <a:rPr lang="ru-RU" sz="2750" i="1" dirty="0" smtClean="0">
                <a:solidFill>
                  <a:schemeClr val="tx1"/>
                </a:solidFill>
              </a:rPr>
              <a:t>Цель</a:t>
            </a:r>
            <a:r>
              <a:rPr lang="ru-RU" sz="2750" dirty="0" smtClean="0">
                <a:solidFill>
                  <a:schemeClr val="tx1"/>
                </a:solidFill>
              </a:rPr>
              <a:t> – формировать умение запрашивать информацию.</a:t>
            </a:r>
            <a:br>
              <a:rPr lang="ru-RU" sz="2750" dirty="0" smtClean="0">
                <a:solidFill>
                  <a:schemeClr val="tx1"/>
                </a:solidFill>
              </a:rPr>
            </a:br>
            <a:r>
              <a:rPr lang="en-US" sz="2750" dirty="0" smtClean="0">
                <a:solidFill>
                  <a:schemeClr val="tx1"/>
                </a:solidFill>
              </a:rPr>
              <a:t>Where is his school?</a:t>
            </a:r>
            <a:r>
              <a:rPr lang="ru-RU" sz="2750" dirty="0" smtClean="0">
                <a:solidFill>
                  <a:schemeClr val="tx1"/>
                </a:solidFill>
              </a:rPr>
              <a:t/>
            </a:r>
            <a:br>
              <a:rPr lang="ru-RU" sz="2750" dirty="0" smtClean="0">
                <a:solidFill>
                  <a:schemeClr val="tx1"/>
                </a:solidFill>
              </a:rPr>
            </a:br>
            <a:r>
              <a:rPr lang="en-US" sz="2750" dirty="0" smtClean="0">
                <a:solidFill>
                  <a:schemeClr val="tx1"/>
                </a:solidFill>
              </a:rPr>
              <a:t>Is his school big or small?</a:t>
            </a:r>
            <a:r>
              <a:rPr lang="ru-RU" sz="2750" dirty="0" smtClean="0">
                <a:solidFill>
                  <a:schemeClr val="tx1"/>
                </a:solidFill>
              </a:rPr>
              <a:t/>
            </a:r>
            <a:br>
              <a:rPr lang="ru-RU" sz="2750" dirty="0" smtClean="0">
                <a:solidFill>
                  <a:schemeClr val="tx1"/>
                </a:solidFill>
              </a:rPr>
            </a:br>
            <a:r>
              <a:rPr lang="en-US" sz="2750" dirty="0" smtClean="0">
                <a:solidFill>
                  <a:schemeClr val="tx1"/>
                </a:solidFill>
              </a:rPr>
              <a:t>Does he wear a uniform?</a:t>
            </a:r>
            <a:r>
              <a:rPr lang="ru-RU" sz="2750" dirty="0" smtClean="0">
                <a:solidFill>
                  <a:schemeClr val="tx1"/>
                </a:solidFill>
              </a:rPr>
              <a:t/>
            </a:r>
            <a:br>
              <a:rPr lang="ru-RU" sz="2750" dirty="0" smtClean="0">
                <a:solidFill>
                  <a:schemeClr val="tx1"/>
                </a:solidFill>
              </a:rPr>
            </a:br>
            <a:r>
              <a:rPr lang="en-US" sz="2750" dirty="0" smtClean="0">
                <a:solidFill>
                  <a:schemeClr val="tx1"/>
                </a:solidFill>
              </a:rPr>
              <a:t>Does he think it is important?</a:t>
            </a:r>
            <a:r>
              <a:rPr lang="ru-RU" sz="2750" dirty="0" smtClean="0">
                <a:solidFill>
                  <a:schemeClr val="tx1"/>
                </a:solidFill>
              </a:rPr>
              <a:t/>
            </a:r>
            <a:br>
              <a:rPr lang="ru-RU" sz="2750" dirty="0" smtClean="0">
                <a:solidFill>
                  <a:schemeClr val="tx1"/>
                </a:solidFill>
              </a:rPr>
            </a:br>
            <a:r>
              <a:rPr lang="en-US" sz="2750" dirty="0" smtClean="0">
                <a:solidFill>
                  <a:schemeClr val="tx1"/>
                </a:solidFill>
              </a:rPr>
              <a:t>What does the girls in his school wear?</a:t>
            </a:r>
            <a:r>
              <a:rPr lang="ru-RU" sz="2750" dirty="0" smtClean="0">
                <a:solidFill>
                  <a:schemeClr val="tx1"/>
                </a:solidFill>
              </a:rPr>
              <a:t/>
            </a:r>
            <a:br>
              <a:rPr lang="ru-RU" sz="2750" dirty="0" smtClean="0">
                <a:solidFill>
                  <a:schemeClr val="tx1"/>
                </a:solidFill>
              </a:rPr>
            </a:br>
            <a:r>
              <a:rPr lang="en-US" sz="2750" dirty="0" smtClean="0">
                <a:solidFill>
                  <a:schemeClr val="tx1"/>
                </a:solidFill>
              </a:rPr>
              <a:t>What does the boys wear?</a:t>
            </a:r>
            <a:r>
              <a:rPr lang="ru-RU" sz="2750" dirty="0" smtClean="0">
                <a:solidFill>
                  <a:schemeClr val="tx1"/>
                </a:solidFill>
              </a:rPr>
              <a:t/>
            </a:r>
            <a:br>
              <a:rPr lang="ru-RU" sz="2750" dirty="0" smtClean="0">
                <a:solidFill>
                  <a:schemeClr val="tx1"/>
                </a:solidFill>
              </a:rPr>
            </a:br>
            <a:r>
              <a:rPr lang="ru-RU" sz="2750" b="1" i="1" dirty="0" smtClean="0">
                <a:solidFill>
                  <a:schemeClr val="tx1"/>
                </a:solidFill>
              </a:rPr>
              <a:t>Упражнение</a:t>
            </a:r>
            <a:r>
              <a:rPr lang="en-US" sz="2750" b="1" i="1" dirty="0" smtClean="0">
                <a:solidFill>
                  <a:schemeClr val="tx1"/>
                </a:solidFill>
              </a:rPr>
              <a:t> 2</a:t>
            </a:r>
            <a:r>
              <a:rPr lang="en-US" sz="2750" dirty="0" smtClean="0">
                <a:solidFill>
                  <a:schemeClr val="tx1"/>
                </a:solidFill>
              </a:rPr>
              <a:t>. </a:t>
            </a:r>
            <a:r>
              <a:rPr lang="ru-RU" sz="2750" dirty="0" smtClean="0">
                <a:solidFill>
                  <a:schemeClr val="tx1"/>
                </a:solidFill>
              </a:rPr>
              <a:t/>
            </a:r>
            <a:br>
              <a:rPr lang="ru-RU" sz="2750" dirty="0" smtClean="0">
                <a:solidFill>
                  <a:schemeClr val="tx1"/>
                </a:solidFill>
              </a:rPr>
            </a:br>
            <a:r>
              <a:rPr lang="en-US" sz="2750" u="sng" dirty="0" smtClean="0">
                <a:solidFill>
                  <a:schemeClr val="tx1"/>
                </a:solidFill>
              </a:rPr>
              <a:t>Role-play. Pupil and his mother talk about school uniform. Work in </a:t>
            </a:r>
            <a:r>
              <a:rPr lang="en-US" sz="2750" u="sng" dirty="0" err="1" smtClean="0">
                <a:solidFill>
                  <a:schemeClr val="tx1"/>
                </a:solidFill>
              </a:rPr>
              <a:t>pairs.Use</a:t>
            </a:r>
            <a:r>
              <a:rPr lang="en-US" sz="2750" u="sng" dirty="0" smtClean="0">
                <a:solidFill>
                  <a:schemeClr val="tx1"/>
                </a:solidFill>
              </a:rPr>
              <a:t>: I don</a:t>
            </a:r>
            <a:r>
              <a:rPr lang="en-US" sz="2750" dirty="0" smtClean="0">
                <a:solidFill>
                  <a:schemeClr val="tx1"/>
                </a:solidFill>
              </a:rPr>
              <a:t>’t agree with you, It’s not a good idea, It’s better to wear.., But on the other hand…</a:t>
            </a:r>
            <a:r>
              <a:rPr lang="ru-RU" sz="2750" dirty="0" smtClean="0">
                <a:solidFill>
                  <a:schemeClr val="tx1"/>
                </a:solidFill>
              </a:rPr>
              <a:t/>
            </a:r>
            <a:br>
              <a:rPr lang="ru-RU" sz="2750" dirty="0" smtClean="0">
                <a:solidFill>
                  <a:schemeClr val="tx1"/>
                </a:solidFill>
              </a:rPr>
            </a:br>
            <a:r>
              <a:rPr lang="ru-RU" sz="2750" i="1" dirty="0" smtClean="0">
                <a:solidFill>
                  <a:schemeClr val="tx1"/>
                </a:solidFill>
              </a:rPr>
              <a:t>Цель </a:t>
            </a:r>
            <a:r>
              <a:rPr lang="ru-RU" sz="2750" dirty="0" smtClean="0">
                <a:solidFill>
                  <a:schemeClr val="tx1"/>
                </a:solidFill>
              </a:rPr>
              <a:t>– формировать умение строить диалогическое единство</a:t>
            </a:r>
            <a:endParaRPr lang="ru-RU" sz="275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6275387"/>
          </a:xfrm>
        </p:spPr>
        <p:txBody>
          <a:bodyPr/>
          <a:lstStyle/>
          <a:p>
            <a:pPr algn="l">
              <a:defRPr/>
            </a:pPr>
            <a:r>
              <a:rPr lang="ru-RU" sz="2800" dirty="0" smtClean="0">
                <a:solidFill>
                  <a:schemeClr val="tx1"/>
                </a:solidFill>
              </a:rPr>
              <a:t>Урок</a:t>
            </a:r>
            <a:r>
              <a:rPr lang="en-US" sz="2800" dirty="0" smtClean="0">
                <a:solidFill>
                  <a:schemeClr val="tx1"/>
                </a:solidFill>
              </a:rPr>
              <a:t> 4 </a:t>
            </a:r>
            <a:r>
              <a:rPr lang="ru-RU" sz="2800" dirty="0" smtClean="0">
                <a:solidFill>
                  <a:schemeClr val="tx1"/>
                </a:solidFill>
              </a:rPr>
              <a:t/>
            </a:r>
            <a:br>
              <a:rPr lang="ru-RU" sz="2800" dirty="0" smtClean="0">
                <a:solidFill>
                  <a:schemeClr val="tx1"/>
                </a:solidFill>
              </a:rPr>
            </a:br>
            <a:r>
              <a:rPr lang="ru-RU" sz="2800" b="1" i="1" dirty="0" smtClean="0">
                <a:solidFill>
                  <a:schemeClr val="tx1"/>
                </a:solidFill>
              </a:rPr>
              <a:t>Упражнение</a:t>
            </a:r>
            <a:r>
              <a:rPr lang="en-US" sz="2800" b="1" i="1" dirty="0" smtClean="0">
                <a:solidFill>
                  <a:schemeClr val="tx1"/>
                </a:solidFill>
              </a:rPr>
              <a:t> 1.</a:t>
            </a:r>
            <a:r>
              <a:rPr lang="en-US" sz="2800" dirty="0" smtClean="0">
                <a:solidFill>
                  <a:schemeClr val="tx1"/>
                </a:solidFill>
              </a:rPr>
              <a:t> </a:t>
            </a:r>
            <a:r>
              <a:rPr lang="en-US" sz="2800" u="sng" dirty="0" smtClean="0">
                <a:solidFill>
                  <a:schemeClr val="tx1"/>
                </a:solidFill>
              </a:rPr>
              <a:t>Listen to the dialogue and answer the questions.</a:t>
            </a:r>
            <a:r>
              <a:rPr lang="ru-RU" sz="2800" dirty="0" smtClean="0">
                <a:solidFill>
                  <a:schemeClr val="tx1"/>
                </a:solidFill>
              </a:rPr>
              <a:t/>
            </a:r>
            <a:br>
              <a:rPr lang="ru-RU" sz="2800" dirty="0" smtClean="0">
                <a:solidFill>
                  <a:schemeClr val="tx1"/>
                </a:solidFill>
              </a:rPr>
            </a:br>
            <a:r>
              <a:rPr lang="en-US" sz="2800" dirty="0" smtClean="0">
                <a:solidFill>
                  <a:schemeClr val="tx1"/>
                </a:solidFill>
              </a:rPr>
              <a:t>Are there different types of school in England?</a:t>
            </a:r>
            <a:r>
              <a:rPr lang="ru-RU" sz="2800" dirty="0" smtClean="0">
                <a:solidFill>
                  <a:schemeClr val="tx1"/>
                </a:solidFill>
              </a:rPr>
              <a:t/>
            </a:r>
            <a:br>
              <a:rPr lang="ru-RU" sz="2800" dirty="0" smtClean="0">
                <a:solidFill>
                  <a:schemeClr val="tx1"/>
                </a:solidFill>
              </a:rPr>
            </a:br>
            <a:r>
              <a:rPr lang="en-US" sz="2800" dirty="0" smtClean="0">
                <a:solidFill>
                  <a:schemeClr val="tx1"/>
                </a:solidFill>
              </a:rPr>
              <a:t>What types of school are there in England?</a:t>
            </a:r>
            <a:r>
              <a:rPr lang="ru-RU" sz="2800" dirty="0" smtClean="0">
                <a:solidFill>
                  <a:schemeClr val="tx1"/>
                </a:solidFill>
              </a:rPr>
              <a:t/>
            </a:r>
            <a:br>
              <a:rPr lang="ru-RU" sz="2800" dirty="0" smtClean="0">
                <a:solidFill>
                  <a:schemeClr val="tx1"/>
                </a:solidFill>
              </a:rPr>
            </a:br>
            <a:r>
              <a:rPr lang="en-US" sz="2800" dirty="0" smtClean="0">
                <a:solidFill>
                  <a:schemeClr val="tx1"/>
                </a:solidFill>
              </a:rPr>
              <a:t>Which schools are the cheapest public or state?</a:t>
            </a:r>
            <a:r>
              <a:rPr lang="ru-RU" sz="2800" dirty="0" smtClean="0">
                <a:solidFill>
                  <a:schemeClr val="tx1"/>
                </a:solidFill>
              </a:rPr>
              <a:t/>
            </a:r>
            <a:br>
              <a:rPr lang="ru-RU" sz="2800" dirty="0" smtClean="0">
                <a:solidFill>
                  <a:schemeClr val="tx1"/>
                </a:solidFill>
              </a:rPr>
            </a:br>
            <a:r>
              <a:rPr lang="en-US" sz="2800" dirty="0" smtClean="0">
                <a:solidFill>
                  <a:schemeClr val="tx1"/>
                </a:solidFill>
              </a:rPr>
              <a:t>Who can have a scholarship?</a:t>
            </a:r>
            <a:r>
              <a:rPr lang="ru-RU" sz="2800" dirty="0" smtClean="0">
                <a:solidFill>
                  <a:schemeClr val="tx1"/>
                </a:solidFill>
              </a:rPr>
              <a:t/>
            </a:r>
            <a:br>
              <a:rPr lang="ru-RU" sz="2800" dirty="0" smtClean="0">
                <a:solidFill>
                  <a:schemeClr val="tx1"/>
                </a:solidFill>
              </a:rPr>
            </a:br>
            <a:r>
              <a:rPr lang="en-US" sz="2800" dirty="0" smtClean="0">
                <a:solidFill>
                  <a:schemeClr val="tx1"/>
                </a:solidFill>
              </a:rPr>
              <a:t>What types of schools are there in Russia?</a:t>
            </a:r>
            <a:r>
              <a:rPr lang="ru-RU" sz="2800" dirty="0" smtClean="0">
                <a:solidFill>
                  <a:schemeClr val="tx1"/>
                </a:solidFill>
              </a:rPr>
              <a:t/>
            </a:r>
            <a:br>
              <a:rPr lang="ru-RU" sz="2800" dirty="0" smtClean="0">
                <a:solidFill>
                  <a:schemeClr val="tx1"/>
                </a:solidFill>
              </a:rPr>
            </a:br>
            <a:r>
              <a:rPr lang="ru-RU" sz="2800" b="1" i="1" dirty="0" smtClean="0">
                <a:solidFill>
                  <a:schemeClr val="tx1"/>
                </a:solidFill>
              </a:rPr>
              <a:t>Упражнение 2.</a:t>
            </a:r>
            <a:r>
              <a:rPr lang="ru-RU" sz="2800" dirty="0" smtClean="0">
                <a:solidFill>
                  <a:schemeClr val="tx1"/>
                </a:solidFill>
              </a:rPr>
              <a:t> </a:t>
            </a:r>
            <a:r>
              <a:rPr lang="en-US" sz="2800" u="sng" dirty="0" smtClean="0">
                <a:solidFill>
                  <a:schemeClr val="tx1"/>
                </a:solidFill>
              </a:rPr>
              <a:t>Write short dialogues.</a:t>
            </a:r>
            <a:r>
              <a:rPr lang="ru-RU" sz="2800" dirty="0" smtClean="0">
                <a:solidFill>
                  <a:schemeClr val="tx1"/>
                </a:solidFill>
              </a:rPr>
              <a:t/>
            </a:r>
            <a:br>
              <a:rPr lang="ru-RU" sz="2800" dirty="0" smtClean="0">
                <a:solidFill>
                  <a:schemeClr val="tx1"/>
                </a:solidFill>
              </a:rPr>
            </a:br>
            <a:r>
              <a:rPr lang="ru-RU" sz="2800" i="1" dirty="0" smtClean="0">
                <a:solidFill>
                  <a:schemeClr val="tx1"/>
                </a:solidFill>
              </a:rPr>
              <a:t>Цель</a:t>
            </a:r>
            <a:r>
              <a:rPr lang="ru-RU" sz="2800" dirty="0" smtClean="0">
                <a:solidFill>
                  <a:schemeClr val="tx1"/>
                </a:solidFill>
              </a:rPr>
              <a:t> – учить реагировать на высказывание.</a:t>
            </a:r>
            <a:br>
              <a:rPr lang="ru-RU" sz="2800" dirty="0" smtClean="0">
                <a:solidFill>
                  <a:schemeClr val="tx1"/>
                </a:solidFill>
              </a:rPr>
            </a:br>
            <a:r>
              <a:rPr lang="en-US" sz="2800" dirty="0" smtClean="0">
                <a:solidFill>
                  <a:schemeClr val="tx1"/>
                </a:solidFill>
              </a:rPr>
              <a:t>- A: I think…</a:t>
            </a:r>
            <a:r>
              <a:rPr lang="ru-RU" sz="2800" dirty="0" smtClean="0">
                <a:solidFill>
                  <a:schemeClr val="tx1"/>
                </a:solidFill>
              </a:rPr>
              <a:t/>
            </a:r>
            <a:br>
              <a:rPr lang="ru-RU" sz="2800" dirty="0" smtClean="0">
                <a:solidFill>
                  <a:schemeClr val="tx1"/>
                </a:solidFill>
              </a:rPr>
            </a:br>
            <a:r>
              <a:rPr lang="en-US" sz="2800" dirty="0" smtClean="0">
                <a:solidFill>
                  <a:schemeClr val="tx1"/>
                </a:solidFill>
              </a:rPr>
              <a:t>-B: It’s true but what about…</a:t>
            </a:r>
            <a:r>
              <a:rPr lang="ru-RU" sz="2800" dirty="0" smtClean="0">
                <a:solidFill>
                  <a:schemeClr val="tx1"/>
                </a:solidFill>
              </a:rPr>
              <a:t/>
            </a:r>
            <a:br>
              <a:rPr lang="ru-RU" sz="2800" dirty="0" smtClean="0">
                <a:solidFill>
                  <a:schemeClr val="tx1"/>
                </a:solidFill>
              </a:rPr>
            </a:br>
            <a:r>
              <a:rPr lang="en-US" sz="2800" dirty="0" smtClean="0">
                <a:solidFill>
                  <a:schemeClr val="tx1"/>
                </a:solidFill>
              </a:rPr>
              <a:t>-A: Many people think that…</a:t>
            </a:r>
            <a:r>
              <a:rPr lang="ru-RU" sz="2800" dirty="0" smtClean="0">
                <a:solidFill>
                  <a:schemeClr val="tx1"/>
                </a:solidFill>
              </a:rPr>
              <a:t/>
            </a:r>
            <a:br>
              <a:rPr lang="ru-RU" sz="2800" dirty="0" smtClean="0">
                <a:solidFill>
                  <a:schemeClr val="tx1"/>
                </a:solidFill>
              </a:rPr>
            </a:br>
            <a:r>
              <a:rPr lang="ru-RU" sz="2800" dirty="0" smtClean="0">
                <a:solidFill>
                  <a:schemeClr val="tx1"/>
                </a:solidFill>
              </a:rPr>
              <a:t>-</a:t>
            </a:r>
            <a:r>
              <a:rPr lang="en-US" sz="2800" dirty="0" smtClean="0">
                <a:solidFill>
                  <a:schemeClr val="tx1"/>
                </a:solidFill>
              </a:rPr>
              <a:t>B</a:t>
            </a:r>
            <a:r>
              <a:rPr lang="ru-RU" sz="2800" dirty="0" smtClean="0">
                <a:solidFill>
                  <a:schemeClr val="tx1"/>
                </a:solidFill>
              </a:rPr>
              <a:t>: </a:t>
            </a:r>
            <a:r>
              <a:rPr lang="en-US" sz="2800" dirty="0" smtClean="0">
                <a:solidFill>
                  <a:schemeClr val="tx1"/>
                </a:solidFill>
              </a:rPr>
              <a:t>In general</a:t>
            </a:r>
            <a:r>
              <a:rPr lang="ru-RU" sz="2800" dirty="0" smtClean="0">
                <a:solidFill>
                  <a:schemeClr val="tx1"/>
                </a:solidFill>
              </a:rPr>
              <a:t>…</a:t>
            </a:r>
            <a:br>
              <a:rPr lang="ru-RU" sz="2800" dirty="0" smtClean="0">
                <a:solidFill>
                  <a:schemeClr val="tx1"/>
                </a:solidFill>
              </a:rPr>
            </a:br>
            <a:endParaRPr lang="ru-RU" sz="2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8534400" cy="4114800"/>
          </a:xfrm>
        </p:spPr>
        <p:txBody>
          <a:bodyPr/>
          <a:lstStyle/>
          <a:p>
            <a:pPr algn="ctr">
              <a:buNone/>
              <a:defRPr/>
            </a:pPr>
            <a:endParaRPr lang="ru-RU" sz="3200" b="1" i="1" dirty="0" smtClean="0">
              <a:solidFill>
                <a:srgbClr val="FF00FF"/>
              </a:solidFill>
            </a:endParaRPr>
          </a:p>
          <a:p>
            <a:pPr algn="ctr">
              <a:buNone/>
              <a:defRPr/>
            </a:pPr>
            <a:r>
              <a:rPr lang="ru-RU" sz="3600" b="1" i="1" dirty="0" smtClean="0">
                <a:solidFill>
                  <a:srgbClr val="FF00FF"/>
                </a:solidFill>
                <a:latin typeface="Monotype Corsiva" pitchFamily="66" charset="0"/>
              </a:rPr>
              <a:t>Проектная деятельность</a:t>
            </a:r>
            <a:r>
              <a:rPr lang="ru-RU" sz="3600" dirty="0" smtClean="0">
                <a:latin typeface="Monotype Corsiva" pitchFamily="66" charset="0"/>
              </a:rPr>
              <a:t> </a:t>
            </a:r>
          </a:p>
          <a:p>
            <a:pPr algn="ctr">
              <a:buNone/>
              <a:defRPr/>
            </a:pPr>
            <a:r>
              <a:rPr lang="ru-RU" sz="3100" dirty="0" smtClean="0"/>
              <a:t>направлена на всестороннее развитие личности обучающегося. Главная ценность </a:t>
            </a:r>
            <a:r>
              <a:rPr lang="ru-RU" sz="3120" dirty="0" smtClean="0"/>
              <a:t>уроков</a:t>
            </a:r>
            <a:r>
              <a:rPr lang="ru-RU" sz="3100" dirty="0" smtClean="0"/>
              <a:t> английского языка заключается в его </a:t>
            </a:r>
            <a:r>
              <a:rPr lang="ru-RU" sz="3100" u="sng" dirty="0" smtClean="0"/>
              <a:t>воспитательном потенциале</a:t>
            </a:r>
            <a:r>
              <a:rPr lang="ru-RU" sz="3100" dirty="0" smtClean="0"/>
              <a:t>. Воспитательные возможности заключены в содержании используемых материалов, в методической системе обучения, в личности учителя и его поведении. </a:t>
            </a:r>
            <a:endParaRPr lang="en-US" sz="31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7813"/>
            <a:ext cx="9144000" cy="6732587"/>
          </a:xfrm>
        </p:spPr>
        <p:txBody>
          <a:bodyPr/>
          <a:lstStyle/>
          <a:p>
            <a:pPr algn="l">
              <a:defRPr/>
            </a:pPr>
            <a:r>
              <a:rPr lang="ru-RU" sz="2000" b="1" i="1" u="sng" dirty="0" smtClean="0">
                <a:solidFill>
                  <a:schemeClr val="tx1"/>
                </a:solidFill>
              </a:rPr>
              <a:t>Урок 5</a:t>
            </a:r>
            <a:r>
              <a:rPr lang="en-US" sz="2000" b="1" i="1" u="sng" dirty="0" smtClean="0">
                <a:solidFill>
                  <a:schemeClr val="tx1"/>
                </a:solidFill>
              </a:rPr>
              <a:t>.</a:t>
            </a:r>
            <a:r>
              <a:rPr lang="ru-RU" sz="2000" b="1" i="1" u="sng" dirty="0" smtClean="0">
                <a:solidFill>
                  <a:schemeClr val="tx1"/>
                </a:solidFill>
              </a:rPr>
              <a:t> Принятие решения. Формирование групп сотрудничества.</a:t>
            </a:r>
            <a:r>
              <a:rPr lang="ru-RU" sz="2000" dirty="0" smtClean="0">
                <a:solidFill>
                  <a:schemeClr val="tx1"/>
                </a:solidFill>
              </a:rPr>
              <a:t/>
            </a:r>
            <a:br>
              <a:rPr lang="ru-RU" sz="2000" dirty="0" smtClean="0">
                <a:solidFill>
                  <a:schemeClr val="tx1"/>
                </a:solidFill>
              </a:rPr>
            </a:br>
            <a:r>
              <a:rPr lang="ru-RU" sz="2000" dirty="0" smtClean="0">
                <a:solidFill>
                  <a:schemeClr val="tx1"/>
                </a:solidFill>
              </a:rPr>
              <a:t>Обсуждение и выбор заданий. Учащиеся выбирают тип школы</a:t>
            </a:r>
            <a:r>
              <a:rPr lang="en-US" sz="2000" dirty="0" smtClean="0">
                <a:solidFill>
                  <a:schemeClr val="tx1"/>
                </a:solidFill>
              </a:rPr>
              <a:t>,</a:t>
            </a:r>
            <a:r>
              <a:rPr lang="ru-RU" sz="2000" dirty="0" smtClean="0">
                <a:solidFill>
                  <a:schemeClr val="tx1"/>
                </a:solidFill>
              </a:rPr>
              <a:t> который они хотели бы отобразить в своих проектах.</a:t>
            </a:r>
            <a:br>
              <a:rPr lang="ru-RU" sz="2000" dirty="0" smtClean="0">
                <a:solidFill>
                  <a:schemeClr val="tx1"/>
                </a:solidFill>
              </a:rPr>
            </a:br>
            <a:r>
              <a:rPr lang="en-US" sz="2000" b="1" i="1" dirty="0" smtClean="0">
                <a:solidFill>
                  <a:schemeClr val="tx1"/>
                </a:solidFill>
              </a:rPr>
              <a:t>Tasks:</a:t>
            </a:r>
            <a:r>
              <a:rPr lang="ru-RU" sz="2000" dirty="0" smtClean="0">
                <a:solidFill>
                  <a:schemeClr val="tx1"/>
                </a:solidFill>
              </a:rPr>
              <a:t/>
            </a:r>
            <a:br>
              <a:rPr lang="ru-RU" sz="2000" dirty="0" smtClean="0">
                <a:solidFill>
                  <a:schemeClr val="tx1"/>
                </a:solidFill>
              </a:rPr>
            </a:br>
            <a:r>
              <a:rPr lang="en-US" sz="2000" dirty="0" smtClean="0">
                <a:solidFill>
                  <a:schemeClr val="tx1"/>
                </a:solidFill>
              </a:rPr>
              <a:t>1.Draw an emblem of your school and write a motto.</a:t>
            </a:r>
            <a:r>
              <a:rPr lang="ru-RU" sz="2000" dirty="0" smtClean="0">
                <a:solidFill>
                  <a:schemeClr val="tx1"/>
                </a:solidFill>
              </a:rPr>
              <a:t/>
            </a:r>
            <a:br>
              <a:rPr lang="ru-RU" sz="2000" dirty="0" smtClean="0">
                <a:solidFill>
                  <a:schemeClr val="tx1"/>
                </a:solidFill>
              </a:rPr>
            </a:br>
            <a:r>
              <a:rPr lang="en-US" sz="2000" dirty="0" smtClean="0">
                <a:solidFill>
                  <a:schemeClr val="tx1"/>
                </a:solidFill>
              </a:rPr>
              <a:t>2.  Draw a uniform and describe it.</a:t>
            </a:r>
            <a:r>
              <a:rPr lang="ru-RU" sz="2000" dirty="0" smtClean="0">
                <a:solidFill>
                  <a:schemeClr val="tx1"/>
                </a:solidFill>
              </a:rPr>
              <a:t/>
            </a:r>
            <a:br>
              <a:rPr lang="ru-RU" sz="2000" dirty="0" smtClean="0">
                <a:solidFill>
                  <a:schemeClr val="tx1"/>
                </a:solidFill>
              </a:rPr>
            </a:br>
            <a:r>
              <a:rPr lang="en-US" sz="2000" dirty="0" smtClean="0">
                <a:solidFill>
                  <a:schemeClr val="tx1"/>
                </a:solidFill>
              </a:rPr>
              <a:t>3. Write a timetable.</a:t>
            </a:r>
            <a:r>
              <a:rPr lang="ru-RU" sz="2000" dirty="0" smtClean="0">
                <a:solidFill>
                  <a:schemeClr val="tx1"/>
                </a:solidFill>
              </a:rPr>
              <a:t/>
            </a:r>
            <a:br>
              <a:rPr lang="ru-RU" sz="2000" dirty="0" smtClean="0">
                <a:solidFill>
                  <a:schemeClr val="tx1"/>
                </a:solidFill>
              </a:rPr>
            </a:br>
            <a:r>
              <a:rPr lang="en-US" sz="2000" dirty="0" smtClean="0">
                <a:solidFill>
                  <a:schemeClr val="tx1"/>
                </a:solidFill>
              </a:rPr>
              <a:t>4. Write Classroom English</a:t>
            </a:r>
            <a:r>
              <a:rPr lang="ru-RU" sz="2000" dirty="0" smtClean="0">
                <a:solidFill>
                  <a:schemeClr val="tx1"/>
                </a:solidFill>
              </a:rPr>
              <a:t/>
            </a:r>
            <a:br>
              <a:rPr lang="ru-RU" sz="2000" dirty="0" smtClean="0">
                <a:solidFill>
                  <a:schemeClr val="tx1"/>
                </a:solidFill>
              </a:rPr>
            </a:br>
            <a:r>
              <a:rPr lang="en-US" sz="2000" dirty="0" smtClean="0">
                <a:solidFill>
                  <a:schemeClr val="tx1"/>
                </a:solidFill>
              </a:rPr>
              <a:t>5. Write rules for pupils</a:t>
            </a:r>
            <a:r>
              <a:rPr lang="ru-RU" sz="2000" dirty="0" smtClean="0">
                <a:solidFill>
                  <a:schemeClr val="tx1"/>
                </a:solidFill>
              </a:rPr>
              <a:t/>
            </a:r>
            <a:br>
              <a:rPr lang="ru-RU" sz="2000" dirty="0" smtClean="0">
                <a:solidFill>
                  <a:schemeClr val="tx1"/>
                </a:solidFill>
              </a:rPr>
            </a:br>
            <a:r>
              <a:rPr lang="en-US" sz="2000" dirty="0" smtClean="0">
                <a:solidFill>
                  <a:schemeClr val="tx1"/>
                </a:solidFill>
              </a:rPr>
              <a:t>6. Write rules for teachers</a:t>
            </a:r>
            <a:r>
              <a:rPr lang="ru-RU" sz="2000" dirty="0" smtClean="0">
                <a:solidFill>
                  <a:schemeClr val="tx1"/>
                </a:solidFill>
              </a:rPr>
              <a:t/>
            </a:r>
            <a:br>
              <a:rPr lang="ru-RU" sz="2000" dirty="0" smtClean="0">
                <a:solidFill>
                  <a:schemeClr val="tx1"/>
                </a:solidFill>
              </a:rPr>
            </a:br>
            <a:r>
              <a:rPr lang="en-US" sz="2000" dirty="0" smtClean="0">
                <a:solidFill>
                  <a:schemeClr val="tx1"/>
                </a:solidFill>
              </a:rPr>
              <a:t>7. Read the text, translate, make a crossword.</a:t>
            </a:r>
            <a:r>
              <a:rPr lang="ru-RU" sz="2000" dirty="0" smtClean="0">
                <a:solidFill>
                  <a:schemeClr val="tx1"/>
                </a:solidFill>
              </a:rPr>
              <a:t/>
            </a:r>
            <a:br>
              <a:rPr lang="ru-RU" sz="2000" dirty="0" smtClean="0">
                <a:solidFill>
                  <a:schemeClr val="tx1"/>
                </a:solidFill>
              </a:rPr>
            </a:br>
            <a:r>
              <a:rPr lang="en-US" sz="2000" dirty="0" smtClean="0">
                <a:solidFill>
                  <a:schemeClr val="tx1"/>
                </a:solidFill>
              </a:rPr>
              <a:t>-English schools.</a:t>
            </a:r>
            <a:r>
              <a:rPr lang="ru-RU" sz="2000" dirty="0" smtClean="0">
                <a:solidFill>
                  <a:schemeClr val="tx1"/>
                </a:solidFill>
              </a:rPr>
              <a:t/>
            </a:r>
            <a:br>
              <a:rPr lang="ru-RU" sz="2000" dirty="0" smtClean="0">
                <a:solidFill>
                  <a:schemeClr val="tx1"/>
                </a:solidFill>
              </a:rPr>
            </a:br>
            <a:r>
              <a:rPr lang="en-US" sz="2000" dirty="0" smtClean="0">
                <a:solidFill>
                  <a:schemeClr val="tx1"/>
                </a:solidFill>
              </a:rPr>
              <a:t>-Schools in Russia.</a:t>
            </a:r>
            <a:r>
              <a:rPr lang="ru-RU" sz="2000" dirty="0" smtClean="0">
                <a:solidFill>
                  <a:schemeClr val="tx1"/>
                </a:solidFill>
              </a:rPr>
              <a:t/>
            </a:r>
            <a:br>
              <a:rPr lang="ru-RU" sz="2000" dirty="0" smtClean="0">
                <a:solidFill>
                  <a:schemeClr val="tx1"/>
                </a:solidFill>
              </a:rPr>
            </a:br>
            <a:r>
              <a:rPr lang="en-US" sz="2000" dirty="0" smtClean="0">
                <a:solidFill>
                  <a:schemeClr val="tx1"/>
                </a:solidFill>
              </a:rPr>
              <a:t>-American schools.</a:t>
            </a:r>
            <a:r>
              <a:rPr lang="ru-RU" sz="2000" dirty="0" smtClean="0">
                <a:solidFill>
                  <a:schemeClr val="tx1"/>
                </a:solidFill>
              </a:rPr>
              <a:t/>
            </a:r>
            <a:br>
              <a:rPr lang="ru-RU" sz="2000" dirty="0" smtClean="0">
                <a:solidFill>
                  <a:schemeClr val="tx1"/>
                </a:solidFill>
              </a:rPr>
            </a:br>
            <a:r>
              <a:rPr lang="en-US" sz="2000" dirty="0" smtClean="0">
                <a:solidFill>
                  <a:schemeClr val="tx1"/>
                </a:solidFill>
              </a:rPr>
              <a:t>8. Classroom English</a:t>
            </a:r>
            <a:r>
              <a:rPr lang="ru-RU" sz="2000" dirty="0" smtClean="0">
                <a:solidFill>
                  <a:schemeClr val="tx1"/>
                </a:solidFill>
              </a:rPr>
              <a:t/>
            </a:r>
            <a:br>
              <a:rPr lang="ru-RU" sz="2000" dirty="0" smtClean="0">
                <a:solidFill>
                  <a:schemeClr val="tx1"/>
                </a:solidFill>
              </a:rPr>
            </a:br>
            <a:r>
              <a:rPr lang="en-US" sz="2000" b="1" u="sng" dirty="0" smtClean="0">
                <a:solidFill>
                  <a:schemeClr val="tx1"/>
                </a:solidFill>
              </a:rPr>
              <a:t>4 </a:t>
            </a:r>
            <a:r>
              <a:rPr lang="ru-RU" sz="2000" b="1" u="sng" dirty="0" smtClean="0">
                <a:solidFill>
                  <a:schemeClr val="tx1"/>
                </a:solidFill>
              </a:rPr>
              <a:t>этап</a:t>
            </a:r>
            <a:r>
              <a:rPr lang="en-US" sz="2000" b="1" u="sng" dirty="0" smtClean="0">
                <a:solidFill>
                  <a:schemeClr val="tx1"/>
                </a:solidFill>
              </a:rPr>
              <a:t>. </a:t>
            </a:r>
            <a:r>
              <a:rPr lang="ru-RU" sz="2000" b="1" u="sng" dirty="0" smtClean="0">
                <a:solidFill>
                  <a:schemeClr val="tx1"/>
                </a:solidFill>
              </a:rPr>
              <a:t>Выполнение проектов</a:t>
            </a:r>
            <a:r>
              <a:rPr lang="en-US" sz="2000" b="1" u="sng" dirty="0" smtClean="0">
                <a:solidFill>
                  <a:schemeClr val="tx1"/>
                </a:solidFill>
              </a:rPr>
              <a:t>.</a:t>
            </a:r>
            <a:r>
              <a:rPr lang="ru-RU" sz="2000" dirty="0" smtClean="0">
                <a:solidFill>
                  <a:schemeClr val="tx1"/>
                </a:solidFill>
              </a:rPr>
              <a:t/>
            </a:r>
            <a:br>
              <a:rPr lang="ru-RU" sz="2000" dirty="0" smtClean="0">
                <a:solidFill>
                  <a:schemeClr val="tx1"/>
                </a:solidFill>
              </a:rPr>
            </a:br>
            <a:r>
              <a:rPr lang="ru-RU" sz="2000" dirty="0" smtClean="0">
                <a:solidFill>
                  <a:schemeClr val="tx1"/>
                </a:solidFill>
              </a:rPr>
              <a:t>Учащиеся создают проект школы своей мечты.</a:t>
            </a:r>
            <a:br>
              <a:rPr lang="ru-RU" sz="2000" dirty="0" smtClean="0">
                <a:solidFill>
                  <a:schemeClr val="tx1"/>
                </a:solidFill>
              </a:rPr>
            </a:br>
            <a:r>
              <a:rPr lang="ru-RU" sz="2000" b="1" u="sng" dirty="0" smtClean="0">
                <a:solidFill>
                  <a:schemeClr val="tx1"/>
                </a:solidFill>
              </a:rPr>
              <a:t>5 этап. Оценка результатов</a:t>
            </a:r>
            <a:r>
              <a:rPr lang="en-US" sz="2000" b="1" u="sng" dirty="0" smtClean="0">
                <a:solidFill>
                  <a:schemeClr val="tx1"/>
                </a:solidFill>
              </a:rPr>
              <a:t>.</a:t>
            </a:r>
            <a:r>
              <a:rPr lang="ru-RU" sz="2000" b="1" u="sng" dirty="0" smtClean="0">
                <a:solidFill>
                  <a:schemeClr val="tx1"/>
                </a:solidFill>
              </a:rPr>
              <a:t/>
            </a:r>
            <a:br>
              <a:rPr lang="ru-RU" sz="2000" b="1" u="sng" dirty="0" smtClean="0">
                <a:solidFill>
                  <a:schemeClr val="tx1"/>
                </a:solidFill>
              </a:rPr>
            </a:br>
            <a:r>
              <a:rPr lang="ru-RU" sz="2000" b="1" u="sng" dirty="0" smtClean="0">
                <a:solidFill>
                  <a:schemeClr val="tx1"/>
                </a:solidFill>
              </a:rPr>
              <a:t>6 этап Защита. </a:t>
            </a:r>
            <a:r>
              <a:rPr lang="ru-RU" sz="2000" dirty="0" smtClean="0">
                <a:solidFill>
                  <a:schemeClr val="tx1"/>
                </a:solidFill>
              </a:rPr>
              <a:t>Для защиты учащиеся в группах создают диалоги в парах.</a:t>
            </a:r>
            <a:r>
              <a:rPr lang="ru-RU" dirty="0" smtClean="0">
                <a:solidFill>
                  <a:schemeClr val="tx1"/>
                </a:solidFill>
              </a:rPr>
              <a:t/>
            </a:r>
            <a:br>
              <a:rPr lang="ru-RU" dirty="0" smtClean="0">
                <a:solidFill>
                  <a:schemeClr val="tx1"/>
                </a:solidFill>
              </a:rPr>
            </a:br>
            <a:endParaRPr lang="ru-RU"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0"/>
            <a:ext cx="8229600" cy="6126163"/>
          </a:xfrm>
        </p:spPr>
        <p:txBody>
          <a:bodyPr/>
          <a:lstStyle/>
          <a:p>
            <a:pPr algn="ctr">
              <a:buFont typeface="Wingdings" pitchFamily="2" charset="2"/>
              <a:buNone/>
              <a:defRPr/>
            </a:pPr>
            <a:r>
              <a:rPr lang="ru-RU" sz="3600" b="1" i="1" dirty="0" smtClean="0"/>
              <a:t>Возможные диалоги:</a:t>
            </a:r>
            <a:endParaRPr lang="ru-RU" sz="3600" dirty="0" smtClean="0"/>
          </a:p>
          <a:p>
            <a:pPr>
              <a:buFont typeface="Wingdings" pitchFamily="2" charset="2"/>
              <a:buNone/>
              <a:defRPr/>
            </a:pPr>
            <a:r>
              <a:rPr lang="ru-RU" sz="3600" dirty="0" smtClean="0"/>
              <a:t> 1. </a:t>
            </a:r>
            <a:r>
              <a:rPr lang="en-US" sz="3600" dirty="0" smtClean="0"/>
              <a:t>Classroom English </a:t>
            </a:r>
            <a:r>
              <a:rPr lang="ru-RU" sz="3600" dirty="0" smtClean="0"/>
              <a:t>(учитель и ученик)</a:t>
            </a:r>
          </a:p>
          <a:p>
            <a:pPr>
              <a:buFont typeface="Wingdings" pitchFamily="2" charset="2"/>
              <a:buNone/>
              <a:defRPr/>
            </a:pPr>
            <a:r>
              <a:rPr lang="ru-RU" sz="3600" dirty="0" smtClean="0"/>
              <a:t>2. </a:t>
            </a:r>
            <a:r>
              <a:rPr lang="en-US" sz="3600" dirty="0" smtClean="0"/>
              <a:t>An interview</a:t>
            </a:r>
            <a:r>
              <a:rPr lang="ru-RU" sz="3600" dirty="0" smtClean="0"/>
              <a:t> “</a:t>
            </a:r>
            <a:r>
              <a:rPr lang="en-US" sz="3600" dirty="0" smtClean="0"/>
              <a:t>About school</a:t>
            </a:r>
            <a:r>
              <a:rPr lang="ru-RU" sz="3600" dirty="0" smtClean="0"/>
              <a:t>” ( журналист и директор, ученик ,учитель)</a:t>
            </a:r>
          </a:p>
          <a:p>
            <a:pPr>
              <a:buFont typeface="Wingdings" pitchFamily="2" charset="2"/>
              <a:buNone/>
              <a:defRPr/>
            </a:pPr>
            <a:r>
              <a:rPr lang="en-US" sz="3600" dirty="0" smtClean="0"/>
              <a:t>3.  Friends about uniform and subjects.</a:t>
            </a:r>
            <a:endParaRPr lang="ru-RU" sz="3600" dirty="0" smtClean="0"/>
          </a:p>
          <a:p>
            <a:pPr>
              <a:buFont typeface="Wingdings" pitchFamily="2" charset="2"/>
              <a:buNone/>
              <a:defRPr/>
            </a:pPr>
            <a:r>
              <a:rPr lang="en-US" sz="3600" dirty="0" smtClean="0"/>
              <a:t>4. Russian and English students.( </a:t>
            </a:r>
            <a:r>
              <a:rPr lang="ru-RU" sz="3600" dirty="0" smtClean="0"/>
              <a:t>о стипендии</a:t>
            </a:r>
            <a:r>
              <a:rPr lang="en-US" sz="3600" dirty="0" smtClean="0"/>
              <a:t>, </a:t>
            </a:r>
            <a:r>
              <a:rPr lang="ru-RU" sz="3600" dirty="0" smtClean="0"/>
              <a:t>типах школ</a:t>
            </a:r>
            <a:r>
              <a:rPr lang="en-US" sz="3600" dirty="0" smtClean="0"/>
              <a:t>)</a:t>
            </a:r>
            <a:endParaRPr lang="ru-RU" sz="3600" dirty="0" smtClean="0"/>
          </a:p>
          <a:p>
            <a:pPr>
              <a:defRPr/>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9144000" cy="6858000"/>
          </a:xfrm>
        </p:spPr>
        <p:txBody>
          <a:bodyPr/>
          <a:lstStyle/>
          <a:p>
            <a:pPr algn="ctr">
              <a:buFont typeface="Wingdings" pitchFamily="2" charset="2"/>
              <a:buNone/>
              <a:defRPr/>
            </a:pPr>
            <a:endParaRPr lang="ru-RU" sz="2400" b="1" u="sng" dirty="0" smtClean="0">
              <a:solidFill>
                <a:srgbClr val="FF00FF"/>
              </a:solidFill>
            </a:endParaRPr>
          </a:p>
          <a:p>
            <a:pPr algn="ctr">
              <a:buFont typeface="Wingdings" pitchFamily="2" charset="2"/>
              <a:buNone/>
              <a:defRPr/>
            </a:pPr>
            <a:r>
              <a:rPr lang="ru-RU" sz="2400" b="1" u="sng" dirty="0" smtClean="0">
                <a:solidFill>
                  <a:srgbClr val="FF00FF"/>
                </a:solidFill>
              </a:rPr>
              <a:t>Дневник проекта</a:t>
            </a:r>
          </a:p>
          <a:p>
            <a:pPr algn="ctr">
              <a:buFont typeface="Wingdings" pitchFamily="2" charset="2"/>
              <a:buNone/>
              <a:defRPr/>
            </a:pPr>
            <a:endParaRPr lang="ru-RU" sz="2400" b="1" u="sng" dirty="0" smtClean="0">
              <a:solidFill>
                <a:srgbClr val="FF00FF"/>
              </a:solidFill>
            </a:endParaRPr>
          </a:p>
          <a:p>
            <a:pPr>
              <a:buFont typeface="Wingdings" pitchFamily="2" charset="2"/>
              <a:buNone/>
              <a:defRPr/>
            </a:pPr>
            <a:r>
              <a:rPr lang="ru-RU" dirty="0" smtClean="0">
                <a:solidFill>
                  <a:srgbClr val="FFFF00"/>
                </a:solidFill>
              </a:rPr>
              <a:t>- Ф.И. учащегося</a:t>
            </a:r>
          </a:p>
          <a:p>
            <a:pPr>
              <a:buFont typeface="Wingdings" pitchFamily="2" charset="2"/>
              <a:buNone/>
              <a:defRPr/>
            </a:pPr>
            <a:r>
              <a:rPr lang="ru-RU" dirty="0" smtClean="0">
                <a:solidFill>
                  <a:srgbClr val="FFFF00"/>
                </a:solidFill>
              </a:rPr>
              <a:t>- Тема, название проекта</a:t>
            </a:r>
          </a:p>
          <a:p>
            <a:pPr>
              <a:buFont typeface="Wingdings" pitchFamily="2" charset="2"/>
              <a:buNone/>
              <a:defRPr/>
            </a:pPr>
            <a:r>
              <a:rPr lang="ru-RU" dirty="0" smtClean="0">
                <a:solidFill>
                  <a:srgbClr val="FFFF00"/>
                </a:solidFill>
              </a:rPr>
              <a:t>- Предполагаемая форма презентации.</a:t>
            </a:r>
          </a:p>
          <a:p>
            <a:pPr>
              <a:buFont typeface="Wingdings" pitchFamily="2" charset="2"/>
              <a:buNone/>
              <a:defRPr/>
            </a:pPr>
            <a:r>
              <a:rPr lang="ru-RU" dirty="0" smtClean="0">
                <a:solidFill>
                  <a:srgbClr val="FFFF00"/>
                </a:solidFill>
              </a:rPr>
              <a:t>- Дайте краткое описание, если необходимо.</a:t>
            </a:r>
          </a:p>
          <a:p>
            <a:pPr>
              <a:buFont typeface="Wingdings" pitchFamily="2" charset="2"/>
              <a:buNone/>
              <a:defRPr/>
            </a:pPr>
            <a:r>
              <a:rPr lang="ru-RU" dirty="0" smtClean="0">
                <a:solidFill>
                  <a:srgbClr val="FFFF00"/>
                </a:solidFill>
              </a:rPr>
              <a:t>- Какой материал требуется для проекта и где вы планируете его искать.</a:t>
            </a:r>
          </a:p>
          <a:p>
            <a:pPr>
              <a:buFont typeface="Wingdings" pitchFamily="2" charset="2"/>
              <a:buNone/>
              <a:defRPr/>
            </a:pPr>
            <a:r>
              <a:rPr lang="ru-RU" dirty="0" smtClean="0">
                <a:solidFill>
                  <a:srgbClr val="FFFF00"/>
                </a:solidFill>
              </a:rPr>
              <a:t>- Как планируете работать с материалом.</a:t>
            </a:r>
          </a:p>
          <a:p>
            <a:pPr>
              <a:buFont typeface="Wingdings" pitchFamily="2" charset="2"/>
              <a:buNone/>
              <a:defRPr/>
            </a:pPr>
            <a:r>
              <a:rPr lang="ru-RU" dirty="0" smtClean="0">
                <a:solidFill>
                  <a:srgbClr val="FFFF00"/>
                </a:solidFill>
              </a:rPr>
              <a:t>- Заметки.</a:t>
            </a:r>
          </a:p>
          <a:p>
            <a:pPr>
              <a:buFont typeface="Wingdings" pitchFamily="2" charset="2"/>
              <a:buNone/>
              <a:defRPr/>
            </a:pPr>
            <a:endParaRPr lang="ru-RU" dirty="0" smtClean="0">
              <a:solidFill>
                <a:srgbClr val="FFFF00"/>
              </a:solidFill>
            </a:endParaRPr>
          </a:p>
          <a:p>
            <a:pPr>
              <a:defRPr/>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762000"/>
            <a:ext cx="5638800" cy="762000"/>
          </a:xfrm>
        </p:spPr>
        <p:txBody>
          <a:bodyPr/>
          <a:lstStyle/>
          <a:p>
            <a:pPr>
              <a:defRPr/>
            </a:pPr>
            <a:r>
              <a:rPr lang="en-US" sz="2400" b="1" dirty="0" err="1" smtClean="0">
                <a:solidFill>
                  <a:srgbClr val="FF00FF"/>
                </a:solidFill>
                <a:effectLst/>
                <a:latin typeface="+mn-lt"/>
              </a:rPr>
              <a:t>Проект</a:t>
            </a:r>
            <a:r>
              <a:rPr lang="en-US" sz="2400" b="1" dirty="0" smtClean="0">
                <a:solidFill>
                  <a:srgbClr val="FF00FF"/>
                </a:solidFill>
                <a:effectLst/>
                <a:latin typeface="+mn-lt"/>
              </a:rPr>
              <a:t> “</a:t>
            </a:r>
            <a:r>
              <a:rPr lang="en-US" sz="2400" b="1" i="1" dirty="0" smtClean="0">
                <a:solidFill>
                  <a:srgbClr val="FF00FF"/>
                </a:solidFill>
              </a:rPr>
              <a:t>My dream school</a:t>
            </a:r>
            <a:r>
              <a:rPr lang="en-US" sz="2400" b="1" dirty="0" smtClean="0">
                <a:solidFill>
                  <a:srgbClr val="FF00FF"/>
                </a:solidFill>
                <a:effectLst/>
                <a:latin typeface="+mn-lt"/>
              </a:rPr>
              <a:t>”</a:t>
            </a:r>
            <a:endParaRPr lang="en-US" sz="2400" dirty="0">
              <a:solidFill>
                <a:srgbClr val="FF00FF"/>
              </a:solidFill>
              <a:latin typeface="+mn-lt"/>
            </a:endParaRPr>
          </a:p>
        </p:txBody>
      </p:sp>
      <p:graphicFrame>
        <p:nvGraphicFramePr>
          <p:cNvPr id="6" name="Таблица 5"/>
          <p:cNvGraphicFramePr>
            <a:graphicFrameLocks noGrp="1"/>
          </p:cNvGraphicFramePr>
          <p:nvPr/>
        </p:nvGraphicFramePr>
        <p:xfrm>
          <a:off x="228600" y="1905000"/>
          <a:ext cx="8686799" cy="4280542"/>
        </p:xfrm>
        <a:graphic>
          <a:graphicData uri="http://schemas.openxmlformats.org/drawingml/2006/table">
            <a:tbl>
              <a:tblPr/>
              <a:tblGrid>
                <a:gridCol w="1484923"/>
                <a:gridCol w="1324551"/>
                <a:gridCol w="1412213"/>
                <a:gridCol w="1378932"/>
                <a:gridCol w="1351947"/>
                <a:gridCol w="1734233"/>
              </a:tblGrid>
              <a:tr h="840098">
                <a:tc>
                  <a:txBody>
                    <a:bodyPr/>
                    <a:lstStyle/>
                    <a:p>
                      <a:pPr marL="0" marR="0" algn="ctr">
                        <a:lnSpc>
                          <a:spcPct val="150000"/>
                        </a:lnSpc>
                        <a:spcBef>
                          <a:spcPts val="0"/>
                        </a:spcBef>
                        <a:spcAft>
                          <a:spcPts val="1000"/>
                        </a:spcAft>
                      </a:pPr>
                      <a:r>
                        <a:rPr lang="en-US" sz="1600" b="1" dirty="0" err="1">
                          <a:latin typeface="+mn-lt"/>
                          <a:ea typeface="Calibri"/>
                          <a:cs typeface="Times New Roman"/>
                        </a:rPr>
                        <a:t>Оценки</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600" b="1" dirty="0" err="1">
                          <a:latin typeface="+mn-lt"/>
                          <a:ea typeface="Calibri"/>
                          <a:cs typeface="Times New Roman"/>
                        </a:rPr>
                        <a:t>Знаю</a:t>
                      </a:r>
                      <a:r>
                        <a:rPr lang="en-US" sz="1600" b="1" dirty="0">
                          <a:latin typeface="+mn-lt"/>
                          <a:ea typeface="Calibri"/>
                          <a:cs typeface="Times New Roman"/>
                        </a:rPr>
                        <a:t> </a:t>
                      </a:r>
                      <a:r>
                        <a:rPr lang="en-US" sz="1600" b="1" dirty="0" err="1">
                          <a:latin typeface="+mn-lt"/>
                          <a:ea typeface="Calibri"/>
                          <a:cs typeface="Times New Roman"/>
                        </a:rPr>
                        <a:t>слова</a:t>
                      </a:r>
                      <a:r>
                        <a:rPr lang="en-US" sz="1600" b="1" dirty="0">
                          <a:latin typeface="+mn-lt"/>
                          <a:ea typeface="Calibri"/>
                          <a:cs typeface="Times New Roman"/>
                        </a:rPr>
                        <a:t> </a:t>
                      </a:r>
                      <a:r>
                        <a:rPr lang="en-US" sz="1600" b="1" dirty="0" err="1">
                          <a:latin typeface="+mn-lt"/>
                          <a:ea typeface="Calibri"/>
                          <a:cs typeface="Times New Roman"/>
                        </a:rPr>
                        <a:t>по</a:t>
                      </a:r>
                      <a:r>
                        <a:rPr lang="en-US" sz="1600" b="1" dirty="0">
                          <a:latin typeface="+mn-lt"/>
                          <a:ea typeface="Calibri"/>
                          <a:cs typeface="Times New Roman"/>
                        </a:rPr>
                        <a:t> </a:t>
                      </a:r>
                      <a:r>
                        <a:rPr lang="en-US" sz="1600" b="1" dirty="0" err="1">
                          <a:latin typeface="+mn-lt"/>
                          <a:ea typeface="Calibri"/>
                          <a:cs typeface="Times New Roman"/>
                        </a:rPr>
                        <a:t>теме</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600" b="1" dirty="0" err="1">
                          <a:latin typeface="+mn-lt"/>
                          <a:ea typeface="Calibri"/>
                          <a:cs typeface="Times New Roman"/>
                        </a:rPr>
                        <a:t>Употребляю</a:t>
                      </a:r>
                      <a:endParaRPr lang="en-US" sz="1600" b="1" dirty="0">
                        <a:latin typeface="+mn-lt"/>
                        <a:ea typeface="Calibri"/>
                        <a:cs typeface="Times New Roman"/>
                      </a:endParaRPr>
                    </a:p>
                    <a:p>
                      <a:pPr marL="0" marR="0" algn="ctr">
                        <a:lnSpc>
                          <a:spcPct val="150000"/>
                        </a:lnSpc>
                        <a:spcBef>
                          <a:spcPts val="0"/>
                        </a:spcBef>
                        <a:spcAft>
                          <a:spcPts val="1000"/>
                        </a:spcAft>
                      </a:pPr>
                      <a:r>
                        <a:rPr lang="en-US" sz="1600" b="1" dirty="0" err="1">
                          <a:latin typeface="+mn-lt"/>
                          <a:ea typeface="Calibri"/>
                          <a:cs typeface="Times New Roman"/>
                        </a:rPr>
                        <a:t>клише</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ru-RU" sz="1600" b="1" dirty="0">
                          <a:latin typeface="+mn-lt"/>
                          <a:ea typeface="Calibri"/>
                          <a:cs typeface="Times New Roman"/>
                        </a:rPr>
                        <a:t>Отвечаю на вопросы по теме</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600" b="1" dirty="0" err="1">
                          <a:latin typeface="+mn-lt"/>
                          <a:ea typeface="Calibri"/>
                          <a:cs typeface="Times New Roman"/>
                        </a:rPr>
                        <a:t>Могу</a:t>
                      </a:r>
                      <a:r>
                        <a:rPr lang="en-US" sz="1600" b="1" dirty="0">
                          <a:latin typeface="+mn-lt"/>
                          <a:ea typeface="Calibri"/>
                          <a:cs typeface="Times New Roman"/>
                        </a:rPr>
                        <a:t> </a:t>
                      </a:r>
                      <a:r>
                        <a:rPr lang="en-US" sz="1600" b="1" dirty="0" err="1">
                          <a:latin typeface="+mn-lt"/>
                          <a:ea typeface="Calibri"/>
                          <a:cs typeface="Times New Roman"/>
                        </a:rPr>
                        <a:t>высказать</a:t>
                      </a:r>
                      <a:r>
                        <a:rPr lang="en-US" sz="1600" b="1" dirty="0">
                          <a:latin typeface="+mn-lt"/>
                          <a:ea typeface="Calibri"/>
                          <a:cs typeface="Times New Roman"/>
                        </a:rPr>
                        <a:t> </a:t>
                      </a:r>
                      <a:r>
                        <a:rPr lang="en-US" sz="1600" b="1" dirty="0" err="1">
                          <a:latin typeface="+mn-lt"/>
                          <a:ea typeface="Calibri"/>
                          <a:cs typeface="Times New Roman"/>
                        </a:rPr>
                        <a:t>свое</a:t>
                      </a:r>
                      <a:r>
                        <a:rPr lang="en-US" sz="1600" b="1" dirty="0">
                          <a:latin typeface="+mn-lt"/>
                          <a:ea typeface="Calibri"/>
                          <a:cs typeface="Times New Roman"/>
                        </a:rPr>
                        <a:t> </a:t>
                      </a:r>
                      <a:r>
                        <a:rPr lang="en-US" sz="1600" b="1" dirty="0" err="1">
                          <a:latin typeface="+mn-lt"/>
                          <a:ea typeface="Calibri"/>
                          <a:cs typeface="Times New Roman"/>
                        </a:rPr>
                        <a:t>мнение</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600" b="1" dirty="0" err="1">
                          <a:latin typeface="+mn-lt"/>
                          <a:ea typeface="Calibri"/>
                          <a:cs typeface="Times New Roman"/>
                        </a:rPr>
                        <a:t>Принимаю</a:t>
                      </a:r>
                      <a:r>
                        <a:rPr lang="en-US" sz="1600" b="1" dirty="0">
                          <a:latin typeface="+mn-lt"/>
                          <a:ea typeface="Calibri"/>
                          <a:cs typeface="Times New Roman"/>
                        </a:rPr>
                        <a:t> </a:t>
                      </a:r>
                      <a:r>
                        <a:rPr lang="en-US" sz="1600" b="1" dirty="0" err="1">
                          <a:latin typeface="+mn-lt"/>
                          <a:ea typeface="Calibri"/>
                          <a:cs typeface="Times New Roman"/>
                        </a:rPr>
                        <a:t>участие</a:t>
                      </a:r>
                      <a:r>
                        <a:rPr lang="en-US" sz="1600" b="1" dirty="0">
                          <a:latin typeface="+mn-lt"/>
                          <a:ea typeface="Calibri"/>
                          <a:cs typeface="Times New Roman"/>
                        </a:rPr>
                        <a:t> в </a:t>
                      </a:r>
                      <a:r>
                        <a:rPr lang="en-US" sz="1600" b="1" dirty="0" err="1">
                          <a:latin typeface="+mn-lt"/>
                          <a:ea typeface="Calibri"/>
                          <a:cs typeface="Times New Roman"/>
                        </a:rPr>
                        <a:t>дискуссии</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751">
                <a:tc>
                  <a:txBody>
                    <a:bodyPr/>
                    <a:lstStyle/>
                    <a:p>
                      <a:pPr marL="0" marR="0" algn="ctr">
                        <a:lnSpc>
                          <a:spcPct val="150000"/>
                        </a:lnSpc>
                        <a:spcBef>
                          <a:spcPts val="0"/>
                        </a:spcBef>
                        <a:spcAft>
                          <a:spcPts val="1000"/>
                        </a:spcAft>
                      </a:pPr>
                      <a:r>
                        <a:rPr lang="en-US" sz="1600" b="1" dirty="0" err="1">
                          <a:latin typeface="+mn-lt"/>
                          <a:ea typeface="Calibri"/>
                          <a:cs typeface="Times New Roman"/>
                        </a:rPr>
                        <a:t>Самооценка</a:t>
                      </a:r>
                      <a:endParaRPr lang="en-US" sz="1600" b="1" dirty="0">
                        <a:latin typeface="+mn-lt"/>
                        <a:ea typeface="Calibri"/>
                        <a:cs typeface="Times New Roman"/>
                      </a:endParaRPr>
                    </a:p>
                    <a:p>
                      <a:pPr marL="0" marR="0" algn="ctr">
                        <a:lnSpc>
                          <a:spcPct val="150000"/>
                        </a:lnSpc>
                        <a:spcBef>
                          <a:spcPts val="0"/>
                        </a:spcBef>
                        <a:spcAft>
                          <a:spcPts val="1000"/>
                        </a:spcAft>
                      </a:pPr>
                      <a:r>
                        <a:rPr lang="en-US" sz="1600" b="1" dirty="0" err="1">
                          <a:latin typeface="+mn-lt"/>
                          <a:ea typeface="Calibri"/>
                          <a:cs typeface="Times New Roman"/>
                        </a:rPr>
                        <a:t>ученика</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8751">
                <a:tc>
                  <a:txBody>
                    <a:bodyPr/>
                    <a:lstStyle/>
                    <a:p>
                      <a:pPr marL="0" marR="0" algn="ctr">
                        <a:lnSpc>
                          <a:spcPct val="150000"/>
                        </a:lnSpc>
                        <a:spcBef>
                          <a:spcPts val="0"/>
                        </a:spcBef>
                        <a:spcAft>
                          <a:spcPts val="1000"/>
                        </a:spcAft>
                      </a:pPr>
                      <a:r>
                        <a:rPr lang="en-US" sz="1600" b="1" dirty="0" err="1">
                          <a:latin typeface="+mn-lt"/>
                          <a:ea typeface="Calibri"/>
                          <a:cs typeface="Times New Roman"/>
                        </a:rPr>
                        <a:t>Оценка</a:t>
                      </a:r>
                      <a:endParaRPr lang="en-US" sz="1600" b="1" dirty="0">
                        <a:latin typeface="+mn-lt"/>
                        <a:ea typeface="Calibri"/>
                        <a:cs typeface="Times New Roman"/>
                      </a:endParaRPr>
                    </a:p>
                    <a:p>
                      <a:pPr marL="0" marR="0" algn="ctr">
                        <a:lnSpc>
                          <a:spcPct val="150000"/>
                        </a:lnSpc>
                        <a:spcBef>
                          <a:spcPts val="0"/>
                        </a:spcBef>
                        <a:spcAft>
                          <a:spcPts val="1000"/>
                        </a:spcAft>
                      </a:pPr>
                      <a:r>
                        <a:rPr lang="en-US" sz="1600" b="1" dirty="0" err="1">
                          <a:latin typeface="+mn-lt"/>
                          <a:ea typeface="Calibri"/>
                          <a:cs typeface="Times New Roman"/>
                        </a:rPr>
                        <a:t>учителя</a:t>
                      </a:r>
                      <a:endParaRPr lang="en-US" sz="16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000"/>
                        </a:spcAft>
                      </a:pPr>
                      <a:endParaRPr lang="en-US" sz="1800" b="1" dirty="0">
                        <a:latin typeface="+mn-lt"/>
                        <a:ea typeface="Calibri"/>
                        <a:cs typeface="Times New Roman"/>
                      </a:endParaRPr>
                    </a:p>
                  </a:txBody>
                  <a:tcPr marL="66468" marR="66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Содержимое 3"/>
          <p:cNvSpPr>
            <a:spLocks noGrp="1"/>
          </p:cNvSpPr>
          <p:nvPr>
            <p:ph sz="half" idx="2"/>
          </p:nvPr>
        </p:nvSpPr>
        <p:spPr>
          <a:xfrm>
            <a:off x="762000" y="228600"/>
            <a:ext cx="7924800" cy="685800"/>
          </a:xfrm>
        </p:spPr>
        <p:txBody>
          <a:bodyPr/>
          <a:lstStyle/>
          <a:p>
            <a:pPr>
              <a:buFont typeface="Wingdings" pitchFamily="2" charset="2"/>
              <a:buNone/>
              <a:defRPr/>
            </a:pPr>
            <a:r>
              <a:rPr lang="ru-RU" b="1" dirty="0" smtClean="0">
                <a:solidFill>
                  <a:srgbClr val="FFFF00"/>
                </a:solidFill>
                <a:latin typeface="Monotype Corsiva" pitchFamily="66" charset="0"/>
              </a:rPr>
              <a:t>Диагностическая карта учащегося </a:t>
            </a:r>
            <a:r>
              <a:rPr lang="ru-RU" b="1" dirty="0" err="1" smtClean="0">
                <a:solidFill>
                  <a:srgbClr val="FFFF00"/>
                </a:solidFill>
                <a:latin typeface="Monotype Corsiva" pitchFamily="66" charset="0"/>
              </a:rPr>
              <a:t>_____класса</a:t>
            </a:r>
            <a:r>
              <a:rPr lang="ru-RU" b="1" dirty="0" smtClean="0">
                <a:solidFill>
                  <a:srgbClr val="FFFF00"/>
                </a:solidFill>
                <a:latin typeface="Monotype Corsiva" pitchFamily="66" charset="0"/>
              </a:rPr>
              <a:t> </a:t>
            </a:r>
            <a:endParaRPr lang="en-US" dirty="0" smtClean="0">
              <a:solidFill>
                <a:srgbClr val="FFFF00"/>
              </a:solidFill>
              <a:latin typeface="Monotype Corsiva" pitchFamily="66" charset="0"/>
            </a:endParaRPr>
          </a:p>
          <a:p>
            <a:pPr>
              <a:buFont typeface="Wingdings" pitchFamily="2" charset="2"/>
              <a:buNone/>
              <a:defRPr/>
            </a:pPr>
            <a:endParaRPr lang="ru-R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3"/>
          <p:cNvSpPr>
            <a:spLocks noGrp="1"/>
          </p:cNvSpPr>
          <p:nvPr>
            <p:ph type="title"/>
          </p:nvPr>
        </p:nvSpPr>
        <p:spPr>
          <a:xfrm>
            <a:off x="457200" y="0"/>
            <a:ext cx="8229600" cy="6858000"/>
          </a:xfrm>
        </p:spPr>
        <p:txBody>
          <a:bodyPr/>
          <a:lstStyle/>
          <a:p>
            <a:pPr algn="l">
              <a:defRPr/>
            </a:pPr>
            <a:r>
              <a:rPr lang="ru-RU" sz="2000" b="1" dirty="0" smtClean="0">
                <a:solidFill>
                  <a:srgbClr val="FF00FF"/>
                </a:solidFill>
              </a:rPr>
              <a:t>Критерии защиты и оценки проекта</a:t>
            </a:r>
            <a:br>
              <a:rPr lang="ru-RU" sz="2000" b="1" dirty="0" smtClean="0">
                <a:solidFill>
                  <a:srgbClr val="FF00FF"/>
                </a:solidFill>
              </a:rPr>
            </a:br>
            <a:r>
              <a:rPr lang="ru-RU" sz="2000" b="1" dirty="0" smtClean="0">
                <a:solidFill>
                  <a:srgbClr val="FF00FF"/>
                </a:solidFill>
              </a:rPr>
              <a:t> </a:t>
            </a:r>
            <a:r>
              <a:rPr lang="ru-RU" sz="2000" b="1" dirty="0" smtClean="0"/>
              <a:t/>
            </a:r>
            <a:br>
              <a:rPr lang="ru-RU" sz="2000" b="1" dirty="0" smtClean="0"/>
            </a:br>
            <a:r>
              <a:rPr lang="ru-RU" sz="2000" dirty="0" smtClean="0">
                <a:solidFill>
                  <a:srgbClr val="FFFF00"/>
                </a:solidFill>
              </a:rPr>
              <a:t>1.Степень творчества, оригинальность, новизна.-</a:t>
            </a:r>
            <a:r>
              <a:rPr lang="ru-RU" sz="2000" dirty="0" smtClean="0">
                <a:solidFill>
                  <a:srgbClr val="FF00FF"/>
                </a:solidFill>
              </a:rPr>
              <a:t>5 баллов </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2.Полезность работы для автора-исполнителя, для других людей (социальная личная значимость)- </a:t>
            </a:r>
            <a:r>
              <a:rPr lang="ru-RU" sz="2000" dirty="0" smtClean="0">
                <a:solidFill>
                  <a:srgbClr val="FF00FF"/>
                </a:solidFill>
              </a:rPr>
              <a:t>5 баллов </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 </a:t>
            </a:r>
            <a:br>
              <a:rPr lang="ru-RU" sz="2000" dirty="0" smtClean="0">
                <a:solidFill>
                  <a:srgbClr val="FFFF00"/>
                </a:solidFill>
              </a:rPr>
            </a:br>
            <a:r>
              <a:rPr lang="ru-RU" sz="2000" dirty="0" smtClean="0">
                <a:solidFill>
                  <a:srgbClr val="FFFF00"/>
                </a:solidFill>
              </a:rPr>
              <a:t>3.Трудоемкость, уровень реализации темы- </a:t>
            </a:r>
            <a:r>
              <a:rPr lang="ru-RU" sz="2000" dirty="0" smtClean="0">
                <a:solidFill>
                  <a:srgbClr val="FF00FF"/>
                </a:solidFill>
              </a:rPr>
              <a:t>10</a:t>
            </a:r>
            <a:r>
              <a:rPr lang="en-US" sz="2000" dirty="0" smtClean="0">
                <a:solidFill>
                  <a:srgbClr val="FF00FF"/>
                </a:solidFill>
              </a:rPr>
              <a:t> </a:t>
            </a:r>
            <a:r>
              <a:rPr lang="ru-RU" sz="2000" dirty="0" smtClean="0">
                <a:solidFill>
                  <a:srgbClr val="FF00FF"/>
                </a:solidFill>
              </a:rPr>
              <a:t>баллов </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 </a:t>
            </a:r>
            <a:br>
              <a:rPr lang="ru-RU" sz="2000" dirty="0" smtClean="0">
                <a:solidFill>
                  <a:srgbClr val="FFFF00"/>
                </a:solidFill>
              </a:rPr>
            </a:br>
            <a:r>
              <a:rPr lang="ru-RU" sz="2000" dirty="0" smtClean="0">
                <a:solidFill>
                  <a:srgbClr val="FFFF00"/>
                </a:solidFill>
              </a:rPr>
              <a:t>4.Умение представить работу, заинтересованность слушателей- </a:t>
            </a:r>
            <a:r>
              <a:rPr lang="ru-RU" sz="2000" dirty="0" smtClean="0">
                <a:solidFill>
                  <a:srgbClr val="FF00FF"/>
                </a:solidFill>
              </a:rPr>
              <a:t>10 баллов</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 </a:t>
            </a:r>
            <a:br>
              <a:rPr lang="ru-RU" sz="2000" dirty="0" smtClean="0">
                <a:solidFill>
                  <a:srgbClr val="FFFF00"/>
                </a:solidFill>
              </a:rPr>
            </a:br>
            <a:r>
              <a:rPr lang="ru-RU" sz="2000" dirty="0" smtClean="0">
                <a:solidFill>
                  <a:srgbClr val="FFFF00"/>
                </a:solidFill>
              </a:rPr>
              <a:t>5.Аргументация ответов на вопросы-  </a:t>
            </a:r>
            <a:r>
              <a:rPr lang="ru-RU" sz="2000" dirty="0" smtClean="0">
                <a:solidFill>
                  <a:srgbClr val="FF00FF"/>
                </a:solidFill>
              </a:rPr>
              <a:t>4балла </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  </a:t>
            </a:r>
            <a:br>
              <a:rPr lang="ru-RU" sz="2000" dirty="0" smtClean="0">
                <a:solidFill>
                  <a:srgbClr val="FFFF00"/>
                </a:solidFill>
              </a:rPr>
            </a:br>
            <a:r>
              <a:rPr lang="ru-RU" sz="2000" dirty="0" smtClean="0">
                <a:solidFill>
                  <a:srgbClr val="FFFF00"/>
                </a:solidFill>
              </a:rPr>
              <a:t>6.Оформление работы-</a:t>
            </a:r>
            <a:r>
              <a:rPr lang="ru-RU" sz="2000" dirty="0" smtClean="0">
                <a:solidFill>
                  <a:srgbClr val="FF00FF"/>
                </a:solidFill>
              </a:rPr>
              <a:t>5баллов</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
            </a:r>
            <a:br>
              <a:rPr lang="ru-RU" sz="2000" dirty="0" smtClean="0">
                <a:solidFill>
                  <a:srgbClr val="FFFF00"/>
                </a:solidFill>
              </a:rPr>
            </a:br>
            <a:r>
              <a:rPr lang="ru-RU" sz="2000" dirty="0" smtClean="0">
                <a:solidFill>
                  <a:srgbClr val="FFFF00"/>
                </a:solidFill>
              </a:rPr>
              <a:t> </a:t>
            </a:r>
            <a:r>
              <a:rPr lang="en-US" sz="2000" dirty="0" smtClean="0">
                <a:solidFill>
                  <a:srgbClr val="FFFF00"/>
                </a:solidFill>
              </a:rPr>
              <a:t>7.</a:t>
            </a:r>
            <a:r>
              <a:rPr lang="ru-RU" sz="2000" dirty="0" smtClean="0">
                <a:solidFill>
                  <a:srgbClr val="FFFF00"/>
                </a:solidFill>
              </a:rPr>
              <a:t>Ведение дневника-  </a:t>
            </a:r>
            <a:r>
              <a:rPr lang="ru-RU" sz="2000" dirty="0" smtClean="0">
                <a:solidFill>
                  <a:srgbClr val="FF00FF"/>
                </a:solidFill>
              </a:rPr>
              <a:t>1 баллов </a:t>
            </a:r>
            <a:r>
              <a:rPr lang="ru-RU" sz="1800" dirty="0" smtClean="0"/>
              <a:t/>
            </a:r>
            <a:br>
              <a:rPr lang="ru-RU" sz="1800" dirty="0" smtClean="0"/>
            </a:br>
            <a:r>
              <a:rPr lang="ru-RU" sz="1800" dirty="0" smtClean="0"/>
              <a:t/>
            </a:r>
            <a:br>
              <a:rPr lang="ru-RU" sz="1800" dirty="0" smtClean="0"/>
            </a:br>
            <a:r>
              <a:rPr lang="ru-RU" sz="3200" b="1" u="sng" dirty="0" smtClean="0">
                <a:solidFill>
                  <a:srgbClr val="FFFF00"/>
                </a:solidFill>
              </a:rPr>
              <a:t>Итого:4</a:t>
            </a:r>
            <a:r>
              <a:rPr lang="en-US" sz="3200" b="1" u="sng" dirty="0" smtClean="0">
                <a:solidFill>
                  <a:srgbClr val="FFFF00"/>
                </a:solidFill>
              </a:rPr>
              <a:t>0</a:t>
            </a:r>
            <a:r>
              <a:rPr lang="ru-RU" sz="3200" b="1" u="sng" dirty="0" smtClean="0">
                <a:solidFill>
                  <a:srgbClr val="FFFF00"/>
                </a:solidFill>
              </a:rPr>
              <a:t> баллов</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a:spLocks noGrp="1"/>
          </p:cNvSpPr>
          <p:nvPr>
            <p:ph type="title"/>
          </p:nvPr>
        </p:nvSpPr>
        <p:spPr>
          <a:xfrm>
            <a:off x="457200" y="277813"/>
            <a:ext cx="8229600" cy="6046787"/>
          </a:xfrm>
        </p:spPr>
        <p:txBody>
          <a:bodyPr/>
          <a:lstStyle/>
          <a:p>
            <a:pPr>
              <a:defRPr/>
            </a:pPr>
            <a:r>
              <a:rPr lang="ru-RU" sz="3600" b="1" dirty="0" smtClean="0">
                <a:solidFill>
                  <a:srgbClr val="FF00FF"/>
                </a:solidFill>
              </a:rPr>
              <a:t>90%-100% </a:t>
            </a:r>
            <a:r>
              <a:rPr lang="ru-RU" sz="3600" dirty="0" smtClean="0">
                <a:solidFill>
                  <a:srgbClr val="FFFF00"/>
                </a:solidFill>
              </a:rPr>
              <a:t>-  высокий уровень выполнения (36-40 баллов)</a:t>
            </a:r>
            <a:br>
              <a:rPr lang="ru-RU" sz="3600" dirty="0" smtClean="0">
                <a:solidFill>
                  <a:srgbClr val="FFFF00"/>
                </a:solidFill>
              </a:rPr>
            </a:br>
            <a:r>
              <a:rPr lang="ru-RU" sz="3600" b="1" dirty="0" smtClean="0">
                <a:solidFill>
                  <a:srgbClr val="FF00FF"/>
                </a:solidFill>
              </a:rPr>
              <a:t>75%-89%</a:t>
            </a:r>
            <a:r>
              <a:rPr lang="ru-RU" sz="3600" dirty="0" smtClean="0">
                <a:solidFill>
                  <a:srgbClr val="FF00FF"/>
                </a:solidFill>
              </a:rPr>
              <a:t> </a:t>
            </a:r>
            <a:r>
              <a:rPr lang="ru-RU" sz="3600" dirty="0" smtClean="0">
                <a:solidFill>
                  <a:srgbClr val="FFFF00"/>
                </a:solidFill>
              </a:rPr>
              <a:t>- хороший уровень выполнения ( 30-35 баллов)</a:t>
            </a:r>
            <a:br>
              <a:rPr lang="ru-RU" sz="3600" dirty="0" smtClean="0">
                <a:solidFill>
                  <a:srgbClr val="FFFF00"/>
                </a:solidFill>
              </a:rPr>
            </a:br>
            <a:r>
              <a:rPr lang="ru-RU" sz="3600" b="1" dirty="0" smtClean="0">
                <a:solidFill>
                  <a:srgbClr val="FF00FF"/>
                </a:solidFill>
              </a:rPr>
              <a:t>60%-74%</a:t>
            </a:r>
            <a:r>
              <a:rPr lang="ru-RU" sz="3600" dirty="0" smtClean="0">
                <a:solidFill>
                  <a:srgbClr val="FF00FF"/>
                </a:solidFill>
              </a:rPr>
              <a:t> </a:t>
            </a:r>
            <a:r>
              <a:rPr lang="ru-RU" sz="3600" dirty="0" smtClean="0">
                <a:solidFill>
                  <a:srgbClr val="FFFF00"/>
                </a:solidFill>
              </a:rPr>
              <a:t>- средний уровень выполнения (24- 29 баллов)</a:t>
            </a:r>
            <a:r>
              <a:rPr lang="ru-RU" dirty="0" smtClean="0"/>
              <a:t/>
            </a:r>
            <a:br>
              <a:rPr lang="ru-RU" dirty="0" smtClean="0"/>
            </a:br>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057400"/>
            <a:ext cx="8229600" cy="1139825"/>
          </a:xfrm>
        </p:spPr>
        <p:txBody>
          <a:bodyPr/>
          <a:lstStyle/>
          <a:p>
            <a:pPr>
              <a:defRPr/>
            </a:pPr>
            <a:r>
              <a:rPr lang="ru-RU" b="1" dirty="0" smtClean="0">
                <a:solidFill>
                  <a:srgbClr val="FFFF00"/>
                </a:solidFill>
                <a:latin typeface="Monotype Corsiva" pitchFamily="66" charset="0"/>
              </a:rPr>
              <a:t>Спасибо за внимание</a:t>
            </a:r>
            <a:endParaRPr lang="en-US" b="1" dirty="0">
              <a:solidFill>
                <a:srgbClr val="FFFF00"/>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838200"/>
            <a:ext cx="8229600" cy="1139825"/>
          </a:xfrm>
        </p:spPr>
        <p:txBody>
          <a:bodyPr/>
          <a:lstStyle/>
          <a:p>
            <a:pPr algn="just"/>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dirty="0" smtClean="0">
                <a:solidFill>
                  <a:srgbClr val="FF00FF"/>
                </a:solidFill>
                <a:latin typeface="Times New Roman" pitchFamily="18" charset="0"/>
                <a:cs typeface="Times New Roman" pitchFamily="18" charset="0"/>
              </a:rPr>
              <a:t/>
            </a:r>
            <a:br>
              <a:rPr lang="ru-RU" sz="2800" dirty="0" smtClean="0">
                <a:solidFill>
                  <a:srgbClr val="FF00FF"/>
                </a:solidFill>
                <a:latin typeface="Times New Roman" pitchFamily="18" charset="0"/>
                <a:cs typeface="Times New Roman" pitchFamily="18" charset="0"/>
              </a:rPr>
            </a:br>
            <a:r>
              <a:rPr lang="ru-RU" sz="2800" b="1" i="1" dirty="0" smtClean="0">
                <a:solidFill>
                  <a:srgbClr val="FF00FF"/>
                </a:solidFill>
                <a:latin typeface="Monotype Corsiva" pitchFamily="66" charset="0"/>
                <a:cs typeface="Times New Roman" pitchFamily="18" charset="0"/>
              </a:rPr>
              <a:t>Проектная деятельность развивает следующие умения и навыки: </a:t>
            </a:r>
            <a:r>
              <a:rPr lang="ru-RU" sz="2800" dirty="0" smtClean="0">
                <a:solidFill>
                  <a:schemeClr val="tx1"/>
                </a:solidFill>
                <a:cs typeface="Times New Roman" pitchFamily="18" charset="0"/>
              </a:rPr>
              <a:t>самостоятельность, предприимчивость, активность и изобретательность, мотивация к изучению иностранного языка, </a:t>
            </a:r>
            <a:r>
              <a:rPr lang="ru-RU" sz="2800" dirty="0" err="1" smtClean="0">
                <a:solidFill>
                  <a:schemeClr val="tx1"/>
                </a:solidFill>
                <a:cs typeface="Times New Roman" pitchFamily="18" charset="0"/>
              </a:rPr>
              <a:t>саморегуляция</a:t>
            </a:r>
            <a:r>
              <a:rPr lang="ru-RU" sz="2800" dirty="0" smtClean="0">
                <a:solidFill>
                  <a:schemeClr val="tx1"/>
                </a:solidFill>
                <a:cs typeface="Times New Roman" pitchFamily="18" charset="0"/>
              </a:rPr>
              <a:t> и самоорганизация учащихся, способность находить, извлекать нужную информацию из различных источников, проецировать и проектировать свои идеи в </a:t>
            </a:r>
            <a:r>
              <a:rPr lang="ru-RU" sz="2800" dirty="0" err="1" smtClean="0">
                <a:solidFill>
                  <a:schemeClr val="tx1"/>
                </a:solidFill>
                <a:cs typeface="Times New Roman" pitchFamily="18" charset="0"/>
              </a:rPr>
              <a:t>креативной</a:t>
            </a:r>
            <a:r>
              <a:rPr lang="ru-RU" sz="2800" dirty="0" smtClean="0">
                <a:solidFill>
                  <a:schemeClr val="tx1"/>
                </a:solidFill>
                <a:cs typeface="Times New Roman" pitchFamily="18" charset="0"/>
              </a:rPr>
              <a:t> форме, отстаивать свое мнение, опираясь с уверенностью на изученные данные по определенной тематике, совершенствовать коммуникативные навыки, способность работать индивидуально и проявлять себя в группе.</a:t>
            </a:r>
            <a:br>
              <a:rPr lang="ru-RU" sz="2800" dirty="0" smtClean="0">
                <a:solidFill>
                  <a:schemeClr val="tx1"/>
                </a:solidFill>
                <a:cs typeface="Times New Roman" pitchFamily="18" charset="0"/>
              </a:rPr>
            </a:br>
            <a:endParaRPr lang="ru-RU" sz="2800"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39825"/>
          </a:xfrm>
        </p:spPr>
        <p:txBody>
          <a:bodyPr/>
          <a:lstStyle/>
          <a:p>
            <a:pPr>
              <a:defRPr/>
            </a:pPr>
            <a:r>
              <a:rPr lang="ru-RU" sz="4800" b="1" dirty="0" smtClean="0">
                <a:solidFill>
                  <a:srgbClr val="FF00FF"/>
                </a:solidFill>
                <a:latin typeface="Monotype Corsiva" pitchFamily="66" charset="0"/>
              </a:rPr>
              <a:t>Виды проектов</a:t>
            </a:r>
            <a:r>
              <a:rPr lang="en-US" sz="4800" b="1" dirty="0" smtClean="0">
                <a:solidFill>
                  <a:srgbClr val="FF00FF"/>
                </a:solidFill>
                <a:latin typeface="Monotype Corsiva" pitchFamily="66" charset="0"/>
              </a:rPr>
              <a:t>:</a:t>
            </a:r>
            <a:endParaRPr lang="en-US" sz="4800" b="1" dirty="0">
              <a:solidFill>
                <a:srgbClr val="FF00FF"/>
              </a:solidFill>
              <a:latin typeface="Monotype Corsiva" pitchFamily="66" charset="0"/>
            </a:endParaRPr>
          </a:p>
        </p:txBody>
      </p:sp>
      <p:sp>
        <p:nvSpPr>
          <p:cNvPr id="3" name="Содержимое 2"/>
          <p:cNvSpPr>
            <a:spLocks noGrp="1"/>
          </p:cNvSpPr>
          <p:nvPr>
            <p:ph sz="half" idx="1"/>
          </p:nvPr>
        </p:nvSpPr>
        <p:spPr>
          <a:xfrm>
            <a:off x="1524000" y="1295400"/>
            <a:ext cx="7391400" cy="5562600"/>
          </a:xfrm>
        </p:spPr>
        <p:txBody>
          <a:bodyPr/>
          <a:lstStyle/>
          <a:p>
            <a:pPr marL="742950" indent="-742950" algn="just">
              <a:buFont typeface="Wingdings" pitchFamily="2" charset="2"/>
              <a:buNone/>
              <a:defRPr/>
            </a:pPr>
            <a:r>
              <a:rPr lang="ru-RU" sz="4000" dirty="0" smtClean="0"/>
              <a:t>1</a:t>
            </a:r>
            <a:r>
              <a:rPr lang="en-US" sz="4000" dirty="0" smtClean="0"/>
              <a:t>.</a:t>
            </a:r>
            <a:r>
              <a:rPr lang="ru-RU" sz="4000" dirty="0" smtClean="0"/>
              <a:t>Исследовательские</a:t>
            </a:r>
          </a:p>
          <a:p>
            <a:pPr marL="742950" indent="-742950" algn="just">
              <a:buFont typeface="Wingdings" pitchFamily="2" charset="2"/>
              <a:buNone/>
              <a:defRPr/>
            </a:pPr>
            <a:r>
              <a:rPr lang="ru-RU" sz="4000" dirty="0" smtClean="0"/>
              <a:t>2. Творческие</a:t>
            </a:r>
          </a:p>
          <a:p>
            <a:pPr marL="742950" indent="-742950" algn="just">
              <a:buFont typeface="Wingdings" pitchFamily="2" charset="2"/>
              <a:buNone/>
              <a:defRPr/>
            </a:pPr>
            <a:r>
              <a:rPr lang="ru-RU" sz="4000" dirty="0" smtClean="0"/>
              <a:t>3. Информационные</a:t>
            </a:r>
          </a:p>
          <a:p>
            <a:pPr marL="742950" indent="-742950" algn="just">
              <a:buFont typeface="Wingdings" pitchFamily="2" charset="2"/>
              <a:buNone/>
              <a:defRPr/>
            </a:pPr>
            <a:r>
              <a:rPr lang="ru-RU" sz="4000" dirty="0" smtClean="0"/>
              <a:t>4. </a:t>
            </a:r>
            <a:r>
              <a:rPr lang="ru-RU" sz="4000" dirty="0" err="1" smtClean="0"/>
              <a:t>Ролево-игровые</a:t>
            </a:r>
            <a:endParaRPr lang="ru-RU" sz="4000" dirty="0" smtClean="0"/>
          </a:p>
          <a:p>
            <a:pPr marL="742950" indent="-742950" algn="just">
              <a:buFont typeface="Wingdings" pitchFamily="2" charset="2"/>
              <a:buNone/>
              <a:defRPr/>
            </a:pPr>
            <a:r>
              <a:rPr lang="ru-RU" sz="4000" dirty="0" smtClean="0"/>
              <a:t>5.Практико-ориентированные</a:t>
            </a:r>
          </a:p>
          <a:p>
            <a:pPr marL="742950" indent="-742950" algn="just">
              <a:buFont typeface="Wingdings" pitchFamily="2" charset="2"/>
              <a:buNone/>
              <a:defRPr/>
            </a:pPr>
            <a:r>
              <a:rPr lang="ru-RU" sz="4000" dirty="0" smtClean="0"/>
              <a:t>6. </a:t>
            </a:r>
            <a:r>
              <a:rPr lang="ru-RU" sz="4000" dirty="0" err="1" smtClean="0"/>
              <a:t>Монопроекты</a:t>
            </a:r>
            <a:r>
              <a:rPr lang="ru-RU" sz="4000" dirty="0" smtClean="0"/>
              <a:t> </a:t>
            </a:r>
          </a:p>
          <a:p>
            <a:pPr marL="742950" indent="-742950" algn="just">
              <a:buFont typeface="Wingdings" pitchFamily="2" charset="2"/>
              <a:buNone/>
              <a:defRPr/>
            </a:pPr>
            <a:r>
              <a:rPr lang="ru-RU" sz="4000" dirty="0" smtClean="0"/>
              <a:t>7.Межпредметные проекты.</a:t>
            </a:r>
            <a:endParaRPr lang="en-US"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39825"/>
          </a:xfrm>
        </p:spPr>
        <p:txBody>
          <a:bodyPr/>
          <a:lstStyle/>
          <a:p>
            <a:pPr>
              <a:defRPr/>
            </a:pPr>
            <a:r>
              <a:rPr lang="ru-RU" sz="4800" b="1" dirty="0" smtClean="0">
                <a:solidFill>
                  <a:srgbClr val="FF00FF"/>
                </a:solidFill>
                <a:latin typeface="Monotype Corsiva" pitchFamily="66" charset="0"/>
              </a:rPr>
              <a:t>Этапы работы над проектом</a:t>
            </a:r>
            <a:r>
              <a:rPr lang="en-US" sz="4800" b="1" dirty="0" smtClean="0">
                <a:solidFill>
                  <a:srgbClr val="FF00FF"/>
                </a:solidFill>
                <a:latin typeface="Monotype Corsiva" pitchFamily="66" charset="0"/>
              </a:rPr>
              <a:t>:</a:t>
            </a:r>
            <a:endParaRPr lang="en-US" sz="4800" b="1" dirty="0">
              <a:solidFill>
                <a:srgbClr val="FF00FF"/>
              </a:solidFill>
              <a:latin typeface="Monotype Corsiva" pitchFamily="66" charset="0"/>
            </a:endParaRPr>
          </a:p>
        </p:txBody>
      </p:sp>
      <p:sp>
        <p:nvSpPr>
          <p:cNvPr id="3" name="Содержимое 2"/>
          <p:cNvSpPr>
            <a:spLocks noGrp="1"/>
          </p:cNvSpPr>
          <p:nvPr>
            <p:ph sz="half" idx="1"/>
          </p:nvPr>
        </p:nvSpPr>
        <p:spPr>
          <a:xfrm>
            <a:off x="1600200" y="1676400"/>
            <a:ext cx="7315200" cy="5181600"/>
          </a:xfrm>
        </p:spPr>
        <p:txBody>
          <a:bodyPr/>
          <a:lstStyle/>
          <a:p>
            <a:pPr marL="742950" indent="-742950" algn="just">
              <a:buFont typeface="Wingdings" pitchFamily="2" charset="2"/>
              <a:buNone/>
              <a:defRPr/>
            </a:pPr>
            <a:r>
              <a:rPr lang="ru-RU" sz="4000" dirty="0" smtClean="0">
                <a:effectLst/>
              </a:rPr>
              <a:t>1</a:t>
            </a:r>
            <a:r>
              <a:rPr lang="en-US" sz="4000" dirty="0" smtClean="0">
                <a:effectLst/>
              </a:rPr>
              <a:t>.</a:t>
            </a:r>
            <a:r>
              <a:rPr lang="ru-RU" sz="4000" dirty="0" smtClean="0">
                <a:effectLst/>
              </a:rPr>
              <a:t>Организационный этап</a:t>
            </a:r>
          </a:p>
          <a:p>
            <a:pPr marL="742950" indent="-742950" algn="just">
              <a:buFont typeface="Wingdings" pitchFamily="2" charset="2"/>
              <a:buNone/>
              <a:defRPr/>
            </a:pPr>
            <a:r>
              <a:rPr lang="ru-RU" sz="4000" dirty="0" smtClean="0">
                <a:effectLst/>
              </a:rPr>
              <a:t>2. Подготовительный этап</a:t>
            </a:r>
          </a:p>
          <a:p>
            <a:pPr marL="742950" indent="-742950" algn="just">
              <a:buFont typeface="Wingdings" pitchFamily="2" charset="2"/>
              <a:buNone/>
              <a:defRPr/>
            </a:pPr>
            <a:r>
              <a:rPr lang="ru-RU" sz="4000" dirty="0" smtClean="0">
                <a:effectLst/>
              </a:rPr>
              <a:t>3. Выполнение проекта </a:t>
            </a:r>
          </a:p>
          <a:p>
            <a:pPr marL="742950" indent="-742950" algn="just">
              <a:buFont typeface="Wingdings" pitchFamily="2" charset="2"/>
              <a:buNone/>
              <a:defRPr/>
            </a:pPr>
            <a:r>
              <a:rPr lang="ru-RU" sz="4000" dirty="0" smtClean="0">
                <a:effectLst/>
              </a:rPr>
              <a:t>4. Презентация</a:t>
            </a:r>
          </a:p>
          <a:p>
            <a:pPr marL="742950" indent="-742950" algn="just">
              <a:buFont typeface="Wingdings" pitchFamily="2" charset="2"/>
              <a:buNone/>
              <a:defRPr/>
            </a:pPr>
            <a:endParaRPr lang="ru-RU" sz="4000" b="1" dirty="0" smtClean="0"/>
          </a:p>
          <a:p>
            <a:pPr marL="742950" indent="-742950" algn="just">
              <a:buFont typeface="Wingdings" pitchFamily="2" charset="2"/>
              <a:buAutoNum type="arabicPeriod"/>
              <a:defRPr/>
            </a:pPr>
            <a:endParaRPr lang="en-US"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defRPr/>
            </a:pPr>
            <a:r>
              <a:rPr lang="ru-RU" sz="1800" b="1" i="1" dirty="0" smtClean="0"/>
              <a:t/>
            </a:r>
            <a:br>
              <a:rPr lang="ru-RU" sz="1800" b="1" i="1" dirty="0" smtClean="0"/>
            </a:br>
            <a:r>
              <a:rPr lang="ru-RU" sz="1800" b="1" i="1" dirty="0" smtClean="0">
                <a:solidFill>
                  <a:srgbClr val="FFFF00"/>
                </a:solidFill>
              </a:rPr>
              <a:t>Памятка для подготовки к проекту по английскому языку</a:t>
            </a:r>
            <a:r>
              <a:rPr lang="ru-RU" sz="1800" b="1" dirty="0" smtClean="0">
                <a:solidFill>
                  <a:srgbClr val="FF00FF"/>
                </a:solidFill>
              </a:rPr>
              <a:t/>
            </a:r>
            <a:br>
              <a:rPr lang="ru-RU" sz="1800" b="1" dirty="0" smtClean="0">
                <a:solidFill>
                  <a:srgbClr val="FF00FF"/>
                </a:solidFill>
              </a:rPr>
            </a:br>
            <a:r>
              <a:rPr lang="ru-RU" sz="1800" dirty="0" smtClean="0"/>
              <a:t/>
            </a:r>
            <a:br>
              <a:rPr lang="ru-RU" sz="1800" dirty="0" smtClean="0"/>
            </a:br>
            <a:r>
              <a:rPr lang="ru-RU" sz="1800" b="1" i="1" dirty="0" smtClean="0">
                <a:solidFill>
                  <a:schemeClr val="tx1"/>
                </a:solidFill>
              </a:rPr>
              <a:t>Определись</a:t>
            </a:r>
            <a:r>
              <a:rPr lang="ru-RU" sz="1800" dirty="0" smtClean="0">
                <a:solidFill>
                  <a:schemeClr val="tx1"/>
                </a:solidFill>
              </a:rPr>
              <a:t> с темой, которая будет интересна тебе;</a:t>
            </a:r>
            <a:br>
              <a:rPr lang="ru-RU" sz="1800" dirty="0" smtClean="0">
                <a:solidFill>
                  <a:schemeClr val="tx1"/>
                </a:solidFill>
              </a:rPr>
            </a:br>
            <a:r>
              <a:rPr lang="ru-RU" sz="1800" b="1" i="1" dirty="0" smtClean="0">
                <a:solidFill>
                  <a:schemeClr val="tx1"/>
                </a:solidFill>
              </a:rPr>
              <a:t>Развивай</a:t>
            </a:r>
            <a:r>
              <a:rPr lang="ru-RU" sz="1800" dirty="0" smtClean="0">
                <a:solidFill>
                  <a:schemeClr val="tx1"/>
                </a:solidFill>
              </a:rPr>
              <a:t> в себе </a:t>
            </a:r>
            <a:r>
              <a:rPr lang="ru-RU" sz="1800" b="1" i="1" dirty="0" smtClean="0">
                <a:solidFill>
                  <a:schemeClr val="tx1"/>
                </a:solidFill>
              </a:rPr>
              <a:t>информационную компетенцию</a:t>
            </a:r>
            <a:r>
              <a:rPr lang="ru-RU" sz="1800" dirty="0" smtClean="0">
                <a:solidFill>
                  <a:schemeClr val="tx1"/>
                </a:solidFill>
              </a:rPr>
              <a:t>. Умей найти нужную информацию по своей теме где угодно – в книге, энциклопедии, газете, журнале, в различных Интернет-ресурсах. </a:t>
            </a:r>
            <a:br>
              <a:rPr lang="ru-RU" sz="1800" dirty="0" smtClean="0">
                <a:solidFill>
                  <a:schemeClr val="tx1"/>
                </a:solidFill>
              </a:rPr>
            </a:br>
            <a:r>
              <a:rPr lang="ru-RU" sz="1800" i="1" dirty="0" smtClean="0">
                <a:solidFill>
                  <a:schemeClr val="tx1"/>
                </a:solidFill>
              </a:rPr>
              <a:t>Помни, что человек, который много читает – много знает, с таким человеком всегда легко и интересно общаться!</a:t>
            </a:r>
            <a:r>
              <a:rPr lang="ru-RU" sz="1800" dirty="0" smtClean="0">
                <a:solidFill>
                  <a:schemeClr val="tx1"/>
                </a:solidFill>
              </a:rPr>
              <a:t/>
            </a:r>
            <a:br>
              <a:rPr lang="ru-RU" sz="1800" dirty="0" smtClean="0">
                <a:solidFill>
                  <a:schemeClr val="tx1"/>
                </a:solidFill>
              </a:rPr>
            </a:br>
            <a:r>
              <a:rPr lang="ru-RU" sz="1800" b="1" i="1" dirty="0" smtClean="0">
                <a:solidFill>
                  <a:schemeClr val="tx1"/>
                </a:solidFill>
              </a:rPr>
              <a:t>Оформи </a:t>
            </a:r>
            <a:r>
              <a:rPr lang="ru-RU" sz="1800" dirty="0" smtClean="0">
                <a:solidFill>
                  <a:schemeClr val="tx1"/>
                </a:solidFill>
              </a:rPr>
              <a:t>свой доклад красиво. Эстетичный вид любой работы никогда не останется без внимания и будет оценен по достоинству.</a:t>
            </a:r>
            <a:br>
              <a:rPr lang="ru-RU" sz="1800" dirty="0" smtClean="0">
                <a:solidFill>
                  <a:schemeClr val="tx1"/>
                </a:solidFill>
              </a:rPr>
            </a:br>
            <a:r>
              <a:rPr lang="ru-RU" sz="1800" dirty="0" smtClean="0">
                <a:solidFill>
                  <a:schemeClr val="tx1"/>
                </a:solidFill>
              </a:rPr>
              <a:t> </a:t>
            </a:r>
            <a:r>
              <a:rPr lang="ru-RU" sz="1800" b="1" dirty="0" smtClean="0">
                <a:solidFill>
                  <a:schemeClr val="tx1"/>
                </a:solidFill>
              </a:rPr>
              <a:t>НЕ ЧИТАЙ!</a:t>
            </a:r>
            <a:r>
              <a:rPr lang="ru-RU" sz="1800" dirty="0" smtClean="0">
                <a:solidFill>
                  <a:schemeClr val="tx1"/>
                </a:solidFill>
              </a:rPr>
              <a:t> </a:t>
            </a:r>
            <a:r>
              <a:rPr lang="ru-RU" sz="1800" b="1" i="1" dirty="0" smtClean="0">
                <a:solidFill>
                  <a:schemeClr val="tx1"/>
                </a:solidFill>
              </a:rPr>
              <a:t>Повтори</a:t>
            </a:r>
            <a:r>
              <a:rPr lang="ru-RU" sz="1800" dirty="0" smtClean="0">
                <a:solidFill>
                  <a:schemeClr val="tx1"/>
                </a:solidFill>
              </a:rPr>
              <a:t> все факты и мелочи несколько раз. Красиво и правильно поставленная речь всегда привлечет внимание любого слушателя. </a:t>
            </a:r>
            <a:br>
              <a:rPr lang="ru-RU" sz="1800" dirty="0" smtClean="0">
                <a:solidFill>
                  <a:schemeClr val="tx1"/>
                </a:solidFill>
              </a:rPr>
            </a:br>
            <a:r>
              <a:rPr lang="ru-RU" sz="1800" dirty="0" smtClean="0">
                <a:solidFill>
                  <a:schemeClr val="tx1"/>
                </a:solidFill>
              </a:rPr>
              <a:t> </a:t>
            </a:r>
            <a:r>
              <a:rPr lang="ru-RU" sz="1800" b="1" dirty="0" smtClean="0">
                <a:solidFill>
                  <a:schemeClr val="tx1"/>
                </a:solidFill>
              </a:rPr>
              <a:t>БУДЬ УВЕРЕН В СЕБЕ!</a:t>
            </a:r>
            <a:r>
              <a:rPr lang="ru-RU" sz="1800" dirty="0" smtClean="0">
                <a:solidFill>
                  <a:schemeClr val="tx1"/>
                </a:solidFill>
              </a:rPr>
              <a:t> Следи за глазами своих одноклассников и руководителя проекта – в них ты всегда увидишь понимание и поддержку.</a:t>
            </a:r>
            <a:br>
              <a:rPr lang="ru-RU" sz="1800" dirty="0" smtClean="0">
                <a:solidFill>
                  <a:schemeClr val="tx1"/>
                </a:solidFill>
              </a:rPr>
            </a:br>
            <a:r>
              <a:rPr lang="ru-RU" sz="1800" dirty="0" smtClean="0">
                <a:solidFill>
                  <a:schemeClr val="tx1"/>
                </a:solidFill>
              </a:rPr>
              <a:t>Для того, чтобы проверить, насколько твоим слушателям было интересно и понятно узнать ту информацию, которую ты представил во время доклада, </a:t>
            </a:r>
            <a:r>
              <a:rPr lang="ru-RU" sz="1800" b="1" i="1" dirty="0" smtClean="0">
                <a:solidFill>
                  <a:schemeClr val="tx1"/>
                </a:solidFill>
              </a:rPr>
              <a:t>задай им вопросы</a:t>
            </a:r>
            <a:r>
              <a:rPr lang="ru-RU" sz="1800" dirty="0" smtClean="0">
                <a:solidFill>
                  <a:schemeClr val="tx1"/>
                </a:solidFill>
              </a:rPr>
              <a:t>. Подготовь их заранее. </a:t>
            </a:r>
            <a:br>
              <a:rPr lang="ru-RU" sz="1800" dirty="0" smtClean="0">
                <a:solidFill>
                  <a:schemeClr val="tx1"/>
                </a:solidFill>
              </a:rPr>
            </a:br>
            <a:r>
              <a:rPr lang="ru-RU" sz="1800" b="1" i="1" dirty="0" smtClean="0">
                <a:solidFill>
                  <a:schemeClr val="tx1"/>
                </a:solidFill>
              </a:rPr>
              <a:t>Отвечай на вопросы</a:t>
            </a:r>
            <a:r>
              <a:rPr lang="ru-RU" sz="1800" dirty="0" smtClean="0">
                <a:solidFill>
                  <a:schemeClr val="tx1"/>
                </a:solidFill>
              </a:rPr>
              <a:t> одноклассников и гостей </a:t>
            </a:r>
            <a:r>
              <a:rPr lang="ru-RU" sz="1800" i="1" dirty="0" smtClean="0">
                <a:solidFill>
                  <a:schemeClr val="tx1"/>
                </a:solidFill>
              </a:rPr>
              <a:t>уверенно и четко</a:t>
            </a:r>
            <a:r>
              <a:rPr lang="ru-RU" sz="1800" dirty="0" smtClean="0">
                <a:solidFill>
                  <a:schemeClr val="tx1"/>
                </a:solidFill>
              </a:rPr>
              <a:t>. Ты должен показать 100%-ную осведомленность по своей теме. </a:t>
            </a:r>
            <a:br>
              <a:rPr lang="ru-RU" sz="1800" dirty="0" smtClean="0">
                <a:solidFill>
                  <a:schemeClr val="tx1"/>
                </a:solidFill>
              </a:rPr>
            </a:br>
            <a:r>
              <a:rPr lang="ru-RU" sz="1800" dirty="0" smtClean="0">
                <a:solidFill>
                  <a:schemeClr val="tx1"/>
                </a:solidFill>
              </a:rPr>
              <a:t>Во время подведения итогов и обсуждения проделанной работы смело </a:t>
            </a:r>
            <a:r>
              <a:rPr lang="ru-RU" sz="1800" b="1" i="1" dirty="0" smtClean="0">
                <a:solidFill>
                  <a:schemeClr val="tx1"/>
                </a:solidFill>
              </a:rPr>
              <a:t>высказывай свое мнение</a:t>
            </a:r>
            <a:r>
              <a:rPr lang="ru-RU" sz="1800" dirty="0" smtClean="0">
                <a:solidFill>
                  <a:schemeClr val="tx1"/>
                </a:solidFill>
              </a:rPr>
              <a:t>, обсуждай с участниками проекта плюсы и минусы сделанного и сказанного. </a:t>
            </a:r>
            <a:br>
              <a:rPr lang="ru-RU" sz="1800" dirty="0" smtClean="0">
                <a:solidFill>
                  <a:schemeClr val="tx1"/>
                </a:solidFill>
              </a:rPr>
            </a:br>
            <a:r>
              <a:rPr lang="ru-RU" sz="1800" dirty="0" smtClean="0">
                <a:solidFill>
                  <a:schemeClr val="tx1"/>
                </a:solidFill>
              </a:rPr>
              <a:t>Помни, «ЧТО ПОСЕЕШЬ, ТО И ПОЖНЕШЬ»!!! Работай над собой, развивайся и совершенствуйся.</a:t>
            </a: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60438"/>
          </a:xfrm>
        </p:spPr>
        <p:txBody>
          <a:bodyPr/>
          <a:lstStyle/>
          <a:p>
            <a:r>
              <a:rPr lang="ru-RU" dirty="0" smtClean="0">
                <a:solidFill>
                  <a:srgbClr val="FF00FF"/>
                </a:solidFill>
                <a:latin typeface="Monotype Corsiva" pitchFamily="66" charset="0"/>
              </a:rPr>
              <a:t>Трудности работы на проектом</a:t>
            </a:r>
            <a:r>
              <a:rPr lang="en-US" dirty="0" smtClean="0">
                <a:solidFill>
                  <a:srgbClr val="FF00FF"/>
                </a:solidFill>
                <a:latin typeface="Monotype Corsiva" pitchFamily="66" charset="0"/>
              </a:rPr>
              <a:t>:</a:t>
            </a:r>
            <a:endParaRPr lang="ru-RU" dirty="0">
              <a:solidFill>
                <a:srgbClr val="FF00FF"/>
              </a:solidFill>
              <a:latin typeface="Monotype Corsiva" pitchFamily="66" charset="0"/>
            </a:endParaRPr>
          </a:p>
        </p:txBody>
      </p:sp>
      <p:sp>
        <p:nvSpPr>
          <p:cNvPr id="3" name="Содержимое 2"/>
          <p:cNvSpPr>
            <a:spLocks noGrp="1"/>
          </p:cNvSpPr>
          <p:nvPr>
            <p:ph sz="half" idx="1"/>
          </p:nvPr>
        </p:nvSpPr>
        <p:spPr>
          <a:xfrm>
            <a:off x="457200" y="1295400"/>
            <a:ext cx="8153400" cy="4525963"/>
          </a:xfrm>
        </p:spPr>
        <p:txBody>
          <a:bodyPr/>
          <a:lstStyle/>
          <a:p>
            <a:r>
              <a:rPr lang="en-US" dirty="0" smtClean="0"/>
              <a:t>1</a:t>
            </a:r>
            <a:r>
              <a:rPr lang="ru-RU" dirty="0" smtClean="0"/>
              <a:t> Трудности</a:t>
            </a:r>
            <a:r>
              <a:rPr lang="en-US" dirty="0" smtClean="0"/>
              <a:t>,</a:t>
            </a:r>
            <a:r>
              <a:rPr lang="ru-RU" dirty="0" smtClean="0"/>
              <a:t> связанные с лексическим и грамматическим материалом</a:t>
            </a:r>
            <a:r>
              <a:rPr lang="en-US" dirty="0" smtClean="0"/>
              <a:t>.</a:t>
            </a:r>
          </a:p>
          <a:p>
            <a:r>
              <a:rPr lang="en-US" dirty="0" smtClean="0"/>
              <a:t>2.</a:t>
            </a:r>
            <a:r>
              <a:rPr lang="ru-RU" dirty="0" smtClean="0"/>
              <a:t> Трудности в работе с материалом 3</a:t>
            </a:r>
            <a:r>
              <a:rPr lang="en-US" dirty="0" smtClean="0"/>
              <a:t>.</a:t>
            </a:r>
            <a:r>
              <a:rPr lang="ru-RU" dirty="0" smtClean="0"/>
              <a:t>Трудности логического связного построения текста</a:t>
            </a:r>
            <a:r>
              <a:rPr lang="en-US" dirty="0" smtClean="0"/>
              <a:t>.</a:t>
            </a:r>
          </a:p>
          <a:p>
            <a:r>
              <a:rPr lang="en-US" dirty="0" smtClean="0"/>
              <a:t>4.</a:t>
            </a:r>
            <a:r>
              <a:rPr lang="ru-RU" dirty="0" smtClean="0"/>
              <a:t> Трудности взаимодействия с другими учащимися</a:t>
            </a:r>
            <a:r>
              <a:rPr lang="en-US" dirty="0" smtClean="0"/>
              <a:t>.</a:t>
            </a:r>
          </a:p>
          <a:p>
            <a:r>
              <a:rPr lang="en-US" dirty="0" smtClean="0"/>
              <a:t>5</a:t>
            </a:r>
            <a:r>
              <a:rPr lang="ru-RU" dirty="0" smtClean="0"/>
              <a:t> Трудности в работе со справочным материалом</a:t>
            </a:r>
            <a:r>
              <a:rPr lang="en-US" dirty="0" smtClean="0"/>
              <a:t>.</a:t>
            </a:r>
          </a:p>
          <a:p>
            <a:r>
              <a:rPr lang="en-US" dirty="0" smtClean="0"/>
              <a:t>6.</a:t>
            </a:r>
            <a:r>
              <a:rPr lang="ru-RU" dirty="0" smtClean="0"/>
              <a:t> Трудности оформления и презентации проектов</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1000"/>
            <a:ext cx="5029200" cy="1139825"/>
          </a:xfrm>
        </p:spPr>
        <p:txBody>
          <a:bodyPr/>
          <a:lstStyle/>
          <a:p>
            <a:r>
              <a:rPr lang="ru-RU" dirty="0" smtClean="0">
                <a:solidFill>
                  <a:srgbClr val="FF00FF"/>
                </a:solidFill>
                <a:latin typeface="Monotype Corsiva" pitchFamily="66" charset="0"/>
              </a:rPr>
              <a:t>Неделя английского языка </a:t>
            </a:r>
            <a:br>
              <a:rPr lang="ru-RU" dirty="0" smtClean="0">
                <a:solidFill>
                  <a:srgbClr val="FF00FF"/>
                </a:solidFill>
                <a:latin typeface="Monotype Corsiva" pitchFamily="66" charset="0"/>
              </a:rPr>
            </a:br>
            <a:r>
              <a:rPr lang="ru-RU" dirty="0" smtClean="0">
                <a:solidFill>
                  <a:srgbClr val="FF00FF"/>
                </a:solidFill>
                <a:latin typeface="Monotype Corsiva" pitchFamily="66" charset="0"/>
              </a:rPr>
              <a:t>в 1-4 классах</a:t>
            </a:r>
            <a:endParaRPr lang="ru-RU" dirty="0">
              <a:solidFill>
                <a:srgbClr val="FF00FF"/>
              </a:solidFill>
              <a:latin typeface="Monotype Corsiva" pitchFamily="66" charset="0"/>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838200" y="2590800"/>
            <a:ext cx="3810000" cy="4267200"/>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3" cstate="print"/>
          <a:srcRect/>
          <a:stretch>
            <a:fillRect/>
          </a:stretch>
        </p:blipFill>
        <p:spPr bwMode="auto">
          <a:xfrm rot="278935">
            <a:off x="5257800" y="2895600"/>
            <a:ext cx="3394472" cy="396240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5105400" y="0"/>
            <a:ext cx="4038600"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0" y="0"/>
            <a:ext cx="5181600" cy="53340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cstate="print"/>
          <a:srcRect/>
          <a:stretch>
            <a:fillRect/>
          </a:stretch>
        </p:blipFill>
        <p:spPr bwMode="auto">
          <a:xfrm>
            <a:off x="5105400" y="0"/>
            <a:ext cx="4038600" cy="403860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3962400" y="3048000"/>
            <a:ext cx="51816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TotalTime>
  <Words>485</Words>
  <Application>Microsoft Office PowerPoint</Application>
  <PresentationFormat>Экран (4:3)</PresentationFormat>
  <Paragraphs>87</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Круги</vt:lpstr>
      <vt:lpstr>   Кузнецова  Татьяна Александровна учитель английского языка  МБОУ  Школы №43 г.о.Самара </vt:lpstr>
      <vt:lpstr>Слайд 2</vt:lpstr>
      <vt:lpstr>         Проектная деятельность развивает следующие умения и навыки: самостоятельность, предприимчивость, активность и изобретательность, мотивация к изучению иностранного языка, саморегуляция и самоорганизация учащихся, способность находить, извлекать нужную информацию из различных источников, проецировать и проектировать свои идеи в креативной форме, отстаивать свое мнение, опираясь с уверенностью на изученные данные по определенной тематике, совершенствовать коммуникативные навыки, способность работать индивидуально и проявлять себя в группе. </vt:lpstr>
      <vt:lpstr>Виды проектов:</vt:lpstr>
      <vt:lpstr>Этапы работы над проектом:</vt:lpstr>
      <vt:lpstr> Памятка для подготовки к проекту по английскому языку  Определись с темой, которая будет интересна тебе; Развивай в себе информационную компетенцию. Умей найти нужную информацию по своей теме где угодно – в книге, энциклопедии, газете, журнале, в различных Интернет-ресурсах.  Помни, что человек, который много читает – много знает, с таким человеком всегда легко и интересно общаться! Оформи свой доклад красиво. Эстетичный вид любой работы никогда не останется без внимания и будет оценен по достоинству.  НЕ ЧИТАЙ! Повтори все факты и мелочи несколько раз. Красиво и правильно поставленная речь всегда привлечет внимание любого слушателя.   БУДЬ УВЕРЕН В СЕБЕ! Следи за глазами своих одноклассников и руководителя проекта – в них ты всегда увидишь понимание и поддержку. Для того, чтобы проверить, насколько твоим слушателям было интересно и понятно узнать ту информацию, которую ты представил во время доклада, задай им вопросы. Подготовь их заранее.  Отвечай на вопросы одноклассников и гостей уверенно и четко. Ты должен показать 100%-ную осведомленность по своей теме.  Во время подведения итогов и обсуждения проделанной работы смело высказывай свое мнение, обсуждай с участниками проекта плюсы и минусы сделанного и сказанного.  Помни, «ЧТО ПОСЕЕШЬ, ТО И ПОЖНЕШЬ»!!! Работай над собой, развивайся и совершенствуйся. </vt:lpstr>
      <vt:lpstr>Трудности работы на проектом:</vt:lpstr>
      <vt:lpstr>Неделя английского языка  в 1-4 классах</vt:lpstr>
      <vt:lpstr>Слайд 9</vt:lpstr>
      <vt:lpstr>Слайд 10</vt:lpstr>
      <vt:lpstr>Project «Сhristmas cookies»</vt:lpstr>
      <vt:lpstr>Слайд 12</vt:lpstr>
      <vt:lpstr>Работа над проектом в 7 ‹‹А››, ‹‹Г›› ‹‹Н›› классах</vt:lpstr>
      <vt:lpstr>Проект  “My dream school”  </vt:lpstr>
      <vt:lpstr>Упражнение 2.   Read the sentences and agree or disagree. Цель –  строить двучленное диалогическое единство типа сообщение и вызванное им сообщение.        Agreement                                              Disagreement I think it’s true..                                              Really I’m not sure.. Yes, it’s right                                                  No, it’s false, of course. Упражнение 3.   Choose the situation and write a short conversation. Use Classroom English. Цель – учить реагировать на высказывание. 1. The beginning of the lesson. 2. Teacher asks about homework. 3. Teacher gives a task. You don’t understand. 4. You feel bad (window, doctor) </vt:lpstr>
      <vt:lpstr>2 Этап. Планирование (2-4 уроки) </vt:lpstr>
      <vt:lpstr>Упражнение 2.   Fill in the gaps and read the dialogue. Цель – обучение структуре построения диалога Hello/Hi. Do you go to …? Yes, I… And you? I do, too. I go there …. a week. What is your favourite…? I like … because I like to read. And what about you? Oh it’s boring for me. I like to run and jump so my favourite subject is.. See you later/ bye-bye. </vt:lpstr>
      <vt:lpstr> Урок 3. Упражнение1. Make an interview. Ask your friend. Цель – формировать умение запрашивать информацию. Where is his school? Is his school big or small? Does he wear a uniform? Does he think it is important? What does the girls in his school wear? What does the boys wear? Упражнение 2.  Role-play. Pupil and his mother talk about school uniform. Work in pairs.Use: I don’t agree with you, It’s not a good idea, It’s better to wear.., But on the other hand… Цель – формировать умение строить диалогическое единство</vt:lpstr>
      <vt:lpstr>Урок 4  Упражнение 1. Listen to the dialogue and answer the questions. Are there different types of school in England? What types of school are there in England? Which schools are the cheapest public or state? Who can have a scholarship? What types of schools are there in Russia? Упражнение 2. Write short dialogues. Цель – учить реагировать на высказывание. - A: I think… -B: It’s true but what about… -A: Many people think that… -B: In general… </vt:lpstr>
      <vt:lpstr>Урок 5. Принятие решения. Формирование групп сотрудничества. Обсуждение и выбор заданий. Учащиеся выбирают тип школы, который они хотели бы отобразить в своих проектах. Tasks: 1.Draw an emblem of your school and write a motto. 2.  Draw a uniform and describe it. 3. Write a timetable. 4. Write Classroom English 5. Write rules for pupils 6. Write rules for teachers 7. Read the text, translate, make a crossword. -English schools. -Schools in Russia. -American schools. 8. Classroom English 4 этап. Выполнение проектов. Учащиеся создают проект школы своей мечты. 5 этап. Оценка результатов. 6 этап Защита. Для защиты учащиеся в группах создают диалоги в парах. </vt:lpstr>
      <vt:lpstr>Слайд 21</vt:lpstr>
      <vt:lpstr>Слайд 22</vt:lpstr>
      <vt:lpstr>Проект “My dream school”</vt:lpstr>
      <vt:lpstr>Критерии защиты и оценки проекта   1.Степень творчества, оригинальность, новизна.-5 баллов  2.Полезность работы для автора-исполнителя, для других людей (социальная личная значимость)- 5 баллов    3.Трудоемкость, уровень реализации темы- 10 баллов    4.Умение представить работу, заинтересованность слушателей- 10 баллов   5.Аргументация ответов на вопросы-  4балла     6.Оформление работы-5баллов   7.Ведение дневника-  1 баллов   Итого:40 баллов </vt:lpstr>
      <vt:lpstr>90%-100% -  высокий уровень выполнения (36-40 баллов) 75%-89% - хороший уровень выполнения ( 30-35 баллов) 60%-74% - средний уровень выполнения (24- 29 баллов)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123</dc:creator>
  <cp:lastModifiedBy>Lenovo</cp:lastModifiedBy>
  <cp:revision>83</cp:revision>
  <cp:lastPrinted>1601-01-01T00:00:00Z</cp:lastPrinted>
  <dcterms:created xsi:type="dcterms:W3CDTF">1601-01-01T00:00:00Z</dcterms:created>
  <dcterms:modified xsi:type="dcterms:W3CDTF">2024-03-31T19:14:05Z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