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77" r:id="rId1"/>
  </p:sldMasterIdLst>
  <p:sldIdLst>
    <p:sldId id="256" r:id="rId2"/>
    <p:sldId id="278" r:id="rId3"/>
    <p:sldId id="257" r:id="rId4"/>
    <p:sldId id="258" r:id="rId5"/>
    <p:sldId id="259" r:id="rId6"/>
    <p:sldId id="260" r:id="rId7"/>
    <p:sldId id="261" r:id="rId8"/>
    <p:sldId id="267" r:id="rId9"/>
    <p:sldId id="262" r:id="rId10"/>
    <p:sldId id="268" r:id="rId11"/>
    <p:sldId id="263" r:id="rId12"/>
    <p:sldId id="271" r:id="rId13"/>
    <p:sldId id="274" r:id="rId14"/>
    <p:sldId id="275" r:id="rId15"/>
    <p:sldId id="269" r:id="rId16"/>
    <p:sldId id="272" r:id="rId17"/>
    <p:sldId id="273" r:id="rId18"/>
    <p:sldId id="264" r:id="rId19"/>
    <p:sldId id="265" r:id="rId20"/>
    <p:sldId id="266" r:id="rId21"/>
    <p:sldId id="276" r:id="rId22"/>
    <p:sldId id="277" r:id="rId2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504" autoAdjust="0"/>
    <p:restoredTop sz="94660"/>
  </p:normalViewPr>
  <p:slideViewPr>
    <p:cSldViewPr snapToGrid="0">
      <p:cViewPr varScale="1">
        <p:scale>
          <a:sx n="74" d="100"/>
          <a:sy n="74" d="100"/>
        </p:scale>
        <p:origin x="10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5BAF38-E3CE-4E4B-BDD8-496BFF4EECD7}"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ru-RU"/>
        </a:p>
      </dgm:t>
    </dgm:pt>
    <dgm:pt modelId="{7E2E357D-16F3-4D2D-B308-A2E2D7371040}">
      <dgm:prSet phldrT="[Текст]"/>
      <dgm:spPr>
        <a:solidFill>
          <a:srgbClr val="FFC000"/>
        </a:solidFill>
      </dgm:spPr>
      <dgm:t>
        <a:bodyPr/>
        <a:lstStyle/>
        <a:p>
          <a:r>
            <a:rPr lang="ru-RU" dirty="0" smtClean="0"/>
            <a:t>ДИАГНОСТИЧЕСКИЙ</a:t>
          </a:r>
          <a:endParaRPr lang="ru-RU" dirty="0"/>
        </a:p>
      </dgm:t>
    </dgm:pt>
    <dgm:pt modelId="{46942225-97B2-4DF2-80B8-5EC7F85B4127}" type="parTrans" cxnId="{4E5CDF84-DD11-49BA-B314-31E1E4995846}">
      <dgm:prSet/>
      <dgm:spPr/>
      <dgm:t>
        <a:bodyPr/>
        <a:lstStyle/>
        <a:p>
          <a:endParaRPr lang="ru-RU"/>
        </a:p>
      </dgm:t>
    </dgm:pt>
    <dgm:pt modelId="{8879B0CA-A440-4C0D-B9E8-54CFDF147AFC}" type="sibTrans" cxnId="{4E5CDF84-DD11-49BA-B314-31E1E4995846}">
      <dgm:prSet/>
      <dgm:spPr/>
      <dgm:t>
        <a:bodyPr/>
        <a:lstStyle/>
        <a:p>
          <a:endParaRPr lang="ru-RU"/>
        </a:p>
      </dgm:t>
    </dgm:pt>
    <dgm:pt modelId="{84B02405-9975-4F3E-AAE6-3B91D9494B70}">
      <dgm:prSet phldrT="[Текст]"/>
      <dgm:spPr>
        <a:solidFill>
          <a:srgbClr val="92D050"/>
        </a:solidFill>
      </dgm:spPr>
      <dgm:t>
        <a:bodyPr/>
        <a:lstStyle/>
        <a:p>
          <a:r>
            <a:rPr lang="ru-RU" dirty="0" smtClean="0"/>
            <a:t>ПОДГОТОВИТЕЛЬНЫЙ</a:t>
          </a:r>
          <a:endParaRPr lang="ru-RU" dirty="0"/>
        </a:p>
      </dgm:t>
    </dgm:pt>
    <dgm:pt modelId="{77E42CA0-69E5-481F-94E6-3191A6A9546A}" type="parTrans" cxnId="{471DC297-887F-4322-923B-5F17B84831CA}">
      <dgm:prSet/>
      <dgm:spPr/>
      <dgm:t>
        <a:bodyPr/>
        <a:lstStyle/>
        <a:p>
          <a:endParaRPr lang="ru-RU"/>
        </a:p>
      </dgm:t>
    </dgm:pt>
    <dgm:pt modelId="{D963408A-3F80-475E-A683-BFC35AEFE92B}" type="sibTrans" cxnId="{471DC297-887F-4322-923B-5F17B84831CA}">
      <dgm:prSet/>
      <dgm:spPr/>
      <dgm:t>
        <a:bodyPr/>
        <a:lstStyle/>
        <a:p>
          <a:endParaRPr lang="ru-RU"/>
        </a:p>
      </dgm:t>
    </dgm:pt>
    <dgm:pt modelId="{55B702A3-0C93-4B11-93B6-FB0E46C5348B}">
      <dgm:prSet phldrT="[Текст]"/>
      <dgm:spPr/>
      <dgm:t>
        <a:bodyPr/>
        <a:lstStyle/>
        <a:p>
          <a:r>
            <a:rPr lang="ru-RU" dirty="0" smtClean="0"/>
            <a:t>ЭМОЦИОНАЛЬНЫЙ</a:t>
          </a:r>
          <a:endParaRPr lang="ru-RU" dirty="0"/>
        </a:p>
      </dgm:t>
    </dgm:pt>
    <dgm:pt modelId="{BEB91761-8DFF-4B67-8473-04B11309F30C}" type="parTrans" cxnId="{7671B42A-9EBF-42C2-AB55-86BD52E4F435}">
      <dgm:prSet/>
      <dgm:spPr/>
      <dgm:t>
        <a:bodyPr/>
        <a:lstStyle/>
        <a:p>
          <a:endParaRPr lang="ru-RU"/>
        </a:p>
      </dgm:t>
    </dgm:pt>
    <dgm:pt modelId="{5F7C34B9-D2BE-461F-A97A-55ACB56854D2}" type="sibTrans" cxnId="{7671B42A-9EBF-42C2-AB55-86BD52E4F435}">
      <dgm:prSet/>
      <dgm:spPr/>
      <dgm:t>
        <a:bodyPr/>
        <a:lstStyle/>
        <a:p>
          <a:endParaRPr lang="ru-RU"/>
        </a:p>
      </dgm:t>
    </dgm:pt>
    <dgm:pt modelId="{CFC352CC-766B-4FC2-B188-C0A49E888C19}">
      <dgm:prSet phldrT="[Текст]"/>
      <dgm:spPr>
        <a:solidFill>
          <a:srgbClr val="00B0F0"/>
        </a:solidFill>
      </dgm:spPr>
      <dgm:t>
        <a:bodyPr/>
        <a:lstStyle/>
        <a:p>
          <a:r>
            <a:rPr lang="ru-RU" dirty="0" smtClean="0"/>
            <a:t>ОСНОВНОЙ</a:t>
          </a:r>
          <a:endParaRPr lang="ru-RU" dirty="0"/>
        </a:p>
      </dgm:t>
    </dgm:pt>
    <dgm:pt modelId="{C482099C-1747-4772-A409-24E53DCE056F}" type="parTrans" cxnId="{5CC2D81B-A2E7-4C3A-A250-50834AA71863}">
      <dgm:prSet/>
      <dgm:spPr/>
      <dgm:t>
        <a:bodyPr/>
        <a:lstStyle/>
        <a:p>
          <a:endParaRPr lang="ru-RU"/>
        </a:p>
      </dgm:t>
    </dgm:pt>
    <dgm:pt modelId="{7C96B1C6-363E-47D9-AD0F-B0B04D423215}" type="sibTrans" cxnId="{5CC2D81B-A2E7-4C3A-A250-50834AA71863}">
      <dgm:prSet/>
      <dgm:spPr/>
      <dgm:t>
        <a:bodyPr/>
        <a:lstStyle/>
        <a:p>
          <a:endParaRPr lang="ru-RU"/>
        </a:p>
      </dgm:t>
    </dgm:pt>
    <dgm:pt modelId="{89D44FBF-7C60-4FBB-BA53-AB64F2AB0445}">
      <dgm:prSet phldrT="[Текст]"/>
      <dgm:spPr>
        <a:solidFill>
          <a:schemeClr val="accent5">
            <a:lumMod val="75000"/>
          </a:schemeClr>
        </a:solidFill>
      </dgm:spPr>
      <dgm:t>
        <a:bodyPr/>
        <a:lstStyle/>
        <a:p>
          <a:r>
            <a:rPr lang="ru-RU" dirty="0" smtClean="0"/>
            <a:t>ЗАКЛЮЧИТЕЛЬНЫЙ</a:t>
          </a:r>
          <a:endParaRPr lang="ru-RU" dirty="0"/>
        </a:p>
      </dgm:t>
    </dgm:pt>
    <dgm:pt modelId="{8C04F3A6-D996-4DDF-BCDD-B9C735005259}" type="parTrans" cxnId="{844DEF26-3E1D-45FB-A70B-B19E6278F026}">
      <dgm:prSet/>
      <dgm:spPr/>
      <dgm:t>
        <a:bodyPr/>
        <a:lstStyle/>
        <a:p>
          <a:endParaRPr lang="ru-RU"/>
        </a:p>
      </dgm:t>
    </dgm:pt>
    <dgm:pt modelId="{430D682A-F8C7-490C-AD8A-B0EA0024D612}" type="sibTrans" cxnId="{844DEF26-3E1D-45FB-A70B-B19E6278F026}">
      <dgm:prSet/>
      <dgm:spPr/>
      <dgm:t>
        <a:bodyPr/>
        <a:lstStyle/>
        <a:p>
          <a:endParaRPr lang="ru-RU"/>
        </a:p>
      </dgm:t>
    </dgm:pt>
    <dgm:pt modelId="{165DC3F9-731C-4BCA-A630-F15EF999E319}" type="pres">
      <dgm:prSet presAssocID="{CD5BAF38-E3CE-4E4B-BDD8-496BFF4EECD7}" presName="outerComposite" presStyleCnt="0">
        <dgm:presLayoutVars>
          <dgm:chMax val="5"/>
          <dgm:dir/>
          <dgm:resizeHandles val="exact"/>
        </dgm:presLayoutVars>
      </dgm:prSet>
      <dgm:spPr/>
      <dgm:t>
        <a:bodyPr/>
        <a:lstStyle/>
        <a:p>
          <a:endParaRPr lang="ru-RU"/>
        </a:p>
      </dgm:t>
    </dgm:pt>
    <dgm:pt modelId="{B2C544AE-8237-4180-8FA6-EC83A7A9F0DF}" type="pres">
      <dgm:prSet presAssocID="{CD5BAF38-E3CE-4E4B-BDD8-496BFF4EECD7}" presName="dummyMaxCanvas" presStyleCnt="0">
        <dgm:presLayoutVars/>
      </dgm:prSet>
      <dgm:spPr/>
    </dgm:pt>
    <dgm:pt modelId="{B0813344-24C6-4C4C-BD7E-F2FC5334C9F9}" type="pres">
      <dgm:prSet presAssocID="{CD5BAF38-E3CE-4E4B-BDD8-496BFF4EECD7}" presName="FiveNodes_1" presStyleLbl="node1" presStyleIdx="0" presStyleCnt="5">
        <dgm:presLayoutVars>
          <dgm:bulletEnabled val="1"/>
        </dgm:presLayoutVars>
      </dgm:prSet>
      <dgm:spPr/>
      <dgm:t>
        <a:bodyPr/>
        <a:lstStyle/>
        <a:p>
          <a:endParaRPr lang="ru-RU"/>
        </a:p>
      </dgm:t>
    </dgm:pt>
    <dgm:pt modelId="{407D6691-246A-4B48-9172-39F7248F9F50}" type="pres">
      <dgm:prSet presAssocID="{CD5BAF38-E3CE-4E4B-BDD8-496BFF4EECD7}" presName="FiveNodes_2" presStyleLbl="node1" presStyleIdx="1" presStyleCnt="5">
        <dgm:presLayoutVars>
          <dgm:bulletEnabled val="1"/>
        </dgm:presLayoutVars>
      </dgm:prSet>
      <dgm:spPr/>
      <dgm:t>
        <a:bodyPr/>
        <a:lstStyle/>
        <a:p>
          <a:endParaRPr lang="ru-RU"/>
        </a:p>
      </dgm:t>
    </dgm:pt>
    <dgm:pt modelId="{ABFE6456-F5CC-43C4-8DEF-AF1C46A3E854}" type="pres">
      <dgm:prSet presAssocID="{CD5BAF38-E3CE-4E4B-BDD8-496BFF4EECD7}" presName="FiveNodes_3" presStyleLbl="node1" presStyleIdx="2" presStyleCnt="5">
        <dgm:presLayoutVars>
          <dgm:bulletEnabled val="1"/>
        </dgm:presLayoutVars>
      </dgm:prSet>
      <dgm:spPr/>
      <dgm:t>
        <a:bodyPr/>
        <a:lstStyle/>
        <a:p>
          <a:endParaRPr lang="ru-RU"/>
        </a:p>
      </dgm:t>
    </dgm:pt>
    <dgm:pt modelId="{073B9F24-29AA-40F3-AFC4-72F519DF7A12}" type="pres">
      <dgm:prSet presAssocID="{CD5BAF38-E3CE-4E4B-BDD8-496BFF4EECD7}" presName="FiveNodes_4" presStyleLbl="node1" presStyleIdx="3" presStyleCnt="5">
        <dgm:presLayoutVars>
          <dgm:bulletEnabled val="1"/>
        </dgm:presLayoutVars>
      </dgm:prSet>
      <dgm:spPr/>
      <dgm:t>
        <a:bodyPr/>
        <a:lstStyle/>
        <a:p>
          <a:endParaRPr lang="ru-RU"/>
        </a:p>
      </dgm:t>
    </dgm:pt>
    <dgm:pt modelId="{B1708171-1B9C-4A1D-B01F-227F6D3AEF8B}" type="pres">
      <dgm:prSet presAssocID="{CD5BAF38-E3CE-4E4B-BDD8-496BFF4EECD7}" presName="FiveNodes_5" presStyleLbl="node1" presStyleIdx="4" presStyleCnt="5">
        <dgm:presLayoutVars>
          <dgm:bulletEnabled val="1"/>
        </dgm:presLayoutVars>
      </dgm:prSet>
      <dgm:spPr/>
      <dgm:t>
        <a:bodyPr/>
        <a:lstStyle/>
        <a:p>
          <a:endParaRPr lang="ru-RU"/>
        </a:p>
      </dgm:t>
    </dgm:pt>
    <dgm:pt modelId="{936DFA5E-DEA2-4F70-9D6A-9D29CD065FBC}" type="pres">
      <dgm:prSet presAssocID="{CD5BAF38-E3CE-4E4B-BDD8-496BFF4EECD7}" presName="FiveConn_1-2" presStyleLbl="fgAccFollowNode1" presStyleIdx="0" presStyleCnt="4">
        <dgm:presLayoutVars>
          <dgm:bulletEnabled val="1"/>
        </dgm:presLayoutVars>
      </dgm:prSet>
      <dgm:spPr/>
      <dgm:t>
        <a:bodyPr/>
        <a:lstStyle/>
        <a:p>
          <a:endParaRPr lang="ru-RU"/>
        </a:p>
      </dgm:t>
    </dgm:pt>
    <dgm:pt modelId="{E6221BBF-11B7-459C-8490-20DD89787303}" type="pres">
      <dgm:prSet presAssocID="{CD5BAF38-E3CE-4E4B-BDD8-496BFF4EECD7}" presName="FiveConn_2-3" presStyleLbl="fgAccFollowNode1" presStyleIdx="1" presStyleCnt="4">
        <dgm:presLayoutVars>
          <dgm:bulletEnabled val="1"/>
        </dgm:presLayoutVars>
      </dgm:prSet>
      <dgm:spPr/>
      <dgm:t>
        <a:bodyPr/>
        <a:lstStyle/>
        <a:p>
          <a:endParaRPr lang="ru-RU"/>
        </a:p>
      </dgm:t>
    </dgm:pt>
    <dgm:pt modelId="{60B27148-3644-4AFE-83A9-A97B4E28B3E0}" type="pres">
      <dgm:prSet presAssocID="{CD5BAF38-E3CE-4E4B-BDD8-496BFF4EECD7}" presName="FiveConn_3-4" presStyleLbl="fgAccFollowNode1" presStyleIdx="2" presStyleCnt="4">
        <dgm:presLayoutVars>
          <dgm:bulletEnabled val="1"/>
        </dgm:presLayoutVars>
      </dgm:prSet>
      <dgm:spPr/>
      <dgm:t>
        <a:bodyPr/>
        <a:lstStyle/>
        <a:p>
          <a:endParaRPr lang="ru-RU"/>
        </a:p>
      </dgm:t>
    </dgm:pt>
    <dgm:pt modelId="{16340D7D-2CCB-4DA6-ACED-B070B4314954}" type="pres">
      <dgm:prSet presAssocID="{CD5BAF38-E3CE-4E4B-BDD8-496BFF4EECD7}" presName="FiveConn_4-5" presStyleLbl="fgAccFollowNode1" presStyleIdx="3" presStyleCnt="4">
        <dgm:presLayoutVars>
          <dgm:bulletEnabled val="1"/>
        </dgm:presLayoutVars>
      </dgm:prSet>
      <dgm:spPr/>
      <dgm:t>
        <a:bodyPr/>
        <a:lstStyle/>
        <a:p>
          <a:endParaRPr lang="ru-RU"/>
        </a:p>
      </dgm:t>
    </dgm:pt>
    <dgm:pt modelId="{6465B4B5-7DEF-45F6-9F41-AB987B7D9750}" type="pres">
      <dgm:prSet presAssocID="{CD5BAF38-E3CE-4E4B-BDD8-496BFF4EECD7}" presName="FiveNodes_1_text" presStyleLbl="node1" presStyleIdx="4" presStyleCnt="5">
        <dgm:presLayoutVars>
          <dgm:bulletEnabled val="1"/>
        </dgm:presLayoutVars>
      </dgm:prSet>
      <dgm:spPr/>
      <dgm:t>
        <a:bodyPr/>
        <a:lstStyle/>
        <a:p>
          <a:endParaRPr lang="ru-RU"/>
        </a:p>
      </dgm:t>
    </dgm:pt>
    <dgm:pt modelId="{B6B4BB62-698E-4C3A-8762-A8E4439443A6}" type="pres">
      <dgm:prSet presAssocID="{CD5BAF38-E3CE-4E4B-BDD8-496BFF4EECD7}" presName="FiveNodes_2_text" presStyleLbl="node1" presStyleIdx="4" presStyleCnt="5">
        <dgm:presLayoutVars>
          <dgm:bulletEnabled val="1"/>
        </dgm:presLayoutVars>
      </dgm:prSet>
      <dgm:spPr/>
      <dgm:t>
        <a:bodyPr/>
        <a:lstStyle/>
        <a:p>
          <a:endParaRPr lang="ru-RU"/>
        </a:p>
      </dgm:t>
    </dgm:pt>
    <dgm:pt modelId="{CEDA3CDC-7E5C-4932-9116-71A6E53FD5E1}" type="pres">
      <dgm:prSet presAssocID="{CD5BAF38-E3CE-4E4B-BDD8-496BFF4EECD7}" presName="FiveNodes_3_text" presStyleLbl="node1" presStyleIdx="4" presStyleCnt="5">
        <dgm:presLayoutVars>
          <dgm:bulletEnabled val="1"/>
        </dgm:presLayoutVars>
      </dgm:prSet>
      <dgm:spPr/>
      <dgm:t>
        <a:bodyPr/>
        <a:lstStyle/>
        <a:p>
          <a:endParaRPr lang="ru-RU"/>
        </a:p>
      </dgm:t>
    </dgm:pt>
    <dgm:pt modelId="{DFC23CE4-4C16-4016-99F2-9DF6B8938CAA}" type="pres">
      <dgm:prSet presAssocID="{CD5BAF38-E3CE-4E4B-BDD8-496BFF4EECD7}" presName="FiveNodes_4_text" presStyleLbl="node1" presStyleIdx="4" presStyleCnt="5">
        <dgm:presLayoutVars>
          <dgm:bulletEnabled val="1"/>
        </dgm:presLayoutVars>
      </dgm:prSet>
      <dgm:spPr/>
      <dgm:t>
        <a:bodyPr/>
        <a:lstStyle/>
        <a:p>
          <a:endParaRPr lang="ru-RU"/>
        </a:p>
      </dgm:t>
    </dgm:pt>
    <dgm:pt modelId="{B4099291-D1B2-43CD-A74B-1C354A6A281B}" type="pres">
      <dgm:prSet presAssocID="{CD5BAF38-E3CE-4E4B-BDD8-496BFF4EECD7}" presName="FiveNodes_5_text" presStyleLbl="node1" presStyleIdx="4" presStyleCnt="5">
        <dgm:presLayoutVars>
          <dgm:bulletEnabled val="1"/>
        </dgm:presLayoutVars>
      </dgm:prSet>
      <dgm:spPr/>
      <dgm:t>
        <a:bodyPr/>
        <a:lstStyle/>
        <a:p>
          <a:endParaRPr lang="ru-RU"/>
        </a:p>
      </dgm:t>
    </dgm:pt>
  </dgm:ptLst>
  <dgm:cxnLst>
    <dgm:cxn modelId="{4961D99E-ADB7-4DB6-8973-31882240E913}" type="presOf" srcId="{8879B0CA-A440-4C0D-B9E8-54CFDF147AFC}" destId="{936DFA5E-DEA2-4F70-9D6A-9D29CD065FBC}" srcOrd="0" destOrd="0" presId="urn:microsoft.com/office/officeart/2005/8/layout/vProcess5"/>
    <dgm:cxn modelId="{F1B1DEA1-69BB-44CC-AAD7-944EA0FF818B}" type="presOf" srcId="{55B702A3-0C93-4B11-93B6-FB0E46C5348B}" destId="{CEDA3CDC-7E5C-4932-9116-71A6E53FD5E1}" srcOrd="1" destOrd="0" presId="urn:microsoft.com/office/officeart/2005/8/layout/vProcess5"/>
    <dgm:cxn modelId="{7671B42A-9EBF-42C2-AB55-86BD52E4F435}" srcId="{CD5BAF38-E3CE-4E4B-BDD8-496BFF4EECD7}" destId="{55B702A3-0C93-4B11-93B6-FB0E46C5348B}" srcOrd="2" destOrd="0" parTransId="{BEB91761-8DFF-4B67-8473-04B11309F30C}" sibTransId="{5F7C34B9-D2BE-461F-A97A-55ACB56854D2}"/>
    <dgm:cxn modelId="{2741E7DE-54D3-4D8C-B911-D96A13FFC56E}" type="presOf" srcId="{84B02405-9975-4F3E-AAE6-3B91D9494B70}" destId="{407D6691-246A-4B48-9172-39F7248F9F50}" srcOrd="0" destOrd="0" presId="urn:microsoft.com/office/officeart/2005/8/layout/vProcess5"/>
    <dgm:cxn modelId="{844DEF26-3E1D-45FB-A70B-B19E6278F026}" srcId="{CD5BAF38-E3CE-4E4B-BDD8-496BFF4EECD7}" destId="{89D44FBF-7C60-4FBB-BA53-AB64F2AB0445}" srcOrd="4" destOrd="0" parTransId="{8C04F3A6-D996-4DDF-BCDD-B9C735005259}" sibTransId="{430D682A-F8C7-490C-AD8A-B0EA0024D612}"/>
    <dgm:cxn modelId="{EC5C2C7A-79E9-4506-833B-4F73643DC1FD}" type="presOf" srcId="{7E2E357D-16F3-4D2D-B308-A2E2D7371040}" destId="{6465B4B5-7DEF-45F6-9F41-AB987B7D9750}" srcOrd="1" destOrd="0" presId="urn:microsoft.com/office/officeart/2005/8/layout/vProcess5"/>
    <dgm:cxn modelId="{2AA5B6BD-1476-4564-865F-BD6EC4646DC0}" type="presOf" srcId="{7C96B1C6-363E-47D9-AD0F-B0B04D423215}" destId="{16340D7D-2CCB-4DA6-ACED-B070B4314954}" srcOrd="0" destOrd="0" presId="urn:microsoft.com/office/officeart/2005/8/layout/vProcess5"/>
    <dgm:cxn modelId="{5CC2D81B-A2E7-4C3A-A250-50834AA71863}" srcId="{CD5BAF38-E3CE-4E4B-BDD8-496BFF4EECD7}" destId="{CFC352CC-766B-4FC2-B188-C0A49E888C19}" srcOrd="3" destOrd="0" parTransId="{C482099C-1747-4772-A409-24E53DCE056F}" sibTransId="{7C96B1C6-363E-47D9-AD0F-B0B04D423215}"/>
    <dgm:cxn modelId="{D18F65FD-C7DA-4D8F-BD9E-BFE65876B03A}" type="presOf" srcId="{CFC352CC-766B-4FC2-B188-C0A49E888C19}" destId="{073B9F24-29AA-40F3-AFC4-72F519DF7A12}" srcOrd="0" destOrd="0" presId="urn:microsoft.com/office/officeart/2005/8/layout/vProcess5"/>
    <dgm:cxn modelId="{8B49131A-8AAE-4C9C-B588-6C1667ED28F1}" type="presOf" srcId="{5F7C34B9-D2BE-461F-A97A-55ACB56854D2}" destId="{60B27148-3644-4AFE-83A9-A97B4E28B3E0}" srcOrd="0" destOrd="0" presId="urn:microsoft.com/office/officeart/2005/8/layout/vProcess5"/>
    <dgm:cxn modelId="{C9374E6F-5158-47A0-85E8-CC3F1DDFC36F}" type="presOf" srcId="{55B702A3-0C93-4B11-93B6-FB0E46C5348B}" destId="{ABFE6456-F5CC-43C4-8DEF-AF1C46A3E854}" srcOrd="0" destOrd="0" presId="urn:microsoft.com/office/officeart/2005/8/layout/vProcess5"/>
    <dgm:cxn modelId="{8A456D2C-658B-4EC5-9676-5A68D7A6D2EA}" type="presOf" srcId="{89D44FBF-7C60-4FBB-BA53-AB64F2AB0445}" destId="{B1708171-1B9C-4A1D-B01F-227F6D3AEF8B}" srcOrd="0" destOrd="0" presId="urn:microsoft.com/office/officeart/2005/8/layout/vProcess5"/>
    <dgm:cxn modelId="{D69FF2D7-DFDD-4632-937D-2B0B8999A729}" type="presOf" srcId="{D963408A-3F80-475E-A683-BFC35AEFE92B}" destId="{E6221BBF-11B7-459C-8490-20DD89787303}" srcOrd="0" destOrd="0" presId="urn:microsoft.com/office/officeart/2005/8/layout/vProcess5"/>
    <dgm:cxn modelId="{4E5CDF84-DD11-49BA-B314-31E1E4995846}" srcId="{CD5BAF38-E3CE-4E4B-BDD8-496BFF4EECD7}" destId="{7E2E357D-16F3-4D2D-B308-A2E2D7371040}" srcOrd="0" destOrd="0" parTransId="{46942225-97B2-4DF2-80B8-5EC7F85B4127}" sibTransId="{8879B0CA-A440-4C0D-B9E8-54CFDF147AFC}"/>
    <dgm:cxn modelId="{48B00B39-D6C6-4470-B06A-5CE5FA0F9500}" type="presOf" srcId="{89D44FBF-7C60-4FBB-BA53-AB64F2AB0445}" destId="{B4099291-D1B2-43CD-A74B-1C354A6A281B}" srcOrd="1" destOrd="0" presId="urn:microsoft.com/office/officeart/2005/8/layout/vProcess5"/>
    <dgm:cxn modelId="{EDFEBEB1-166D-4B5D-9479-B5CACB6BE68E}" type="presOf" srcId="{CD5BAF38-E3CE-4E4B-BDD8-496BFF4EECD7}" destId="{165DC3F9-731C-4BCA-A630-F15EF999E319}" srcOrd="0" destOrd="0" presId="urn:microsoft.com/office/officeart/2005/8/layout/vProcess5"/>
    <dgm:cxn modelId="{4621F5E4-B711-4D11-A63D-5253DA28A466}" type="presOf" srcId="{84B02405-9975-4F3E-AAE6-3B91D9494B70}" destId="{B6B4BB62-698E-4C3A-8762-A8E4439443A6}" srcOrd="1" destOrd="0" presId="urn:microsoft.com/office/officeart/2005/8/layout/vProcess5"/>
    <dgm:cxn modelId="{A1A7DD1C-6CCD-4B83-A609-F83DE4AA60CC}" type="presOf" srcId="{7E2E357D-16F3-4D2D-B308-A2E2D7371040}" destId="{B0813344-24C6-4C4C-BD7E-F2FC5334C9F9}" srcOrd="0" destOrd="0" presId="urn:microsoft.com/office/officeart/2005/8/layout/vProcess5"/>
    <dgm:cxn modelId="{740F74C4-E095-4873-8BA5-C8B314CF9D9F}" type="presOf" srcId="{CFC352CC-766B-4FC2-B188-C0A49E888C19}" destId="{DFC23CE4-4C16-4016-99F2-9DF6B8938CAA}" srcOrd="1" destOrd="0" presId="urn:microsoft.com/office/officeart/2005/8/layout/vProcess5"/>
    <dgm:cxn modelId="{471DC297-887F-4322-923B-5F17B84831CA}" srcId="{CD5BAF38-E3CE-4E4B-BDD8-496BFF4EECD7}" destId="{84B02405-9975-4F3E-AAE6-3B91D9494B70}" srcOrd="1" destOrd="0" parTransId="{77E42CA0-69E5-481F-94E6-3191A6A9546A}" sibTransId="{D963408A-3F80-475E-A683-BFC35AEFE92B}"/>
    <dgm:cxn modelId="{3559CE16-03CD-4EAE-9FCE-EA3B5E0B8942}" type="presParOf" srcId="{165DC3F9-731C-4BCA-A630-F15EF999E319}" destId="{B2C544AE-8237-4180-8FA6-EC83A7A9F0DF}" srcOrd="0" destOrd="0" presId="urn:microsoft.com/office/officeart/2005/8/layout/vProcess5"/>
    <dgm:cxn modelId="{F154A545-EC77-4C06-A530-298791391912}" type="presParOf" srcId="{165DC3F9-731C-4BCA-A630-F15EF999E319}" destId="{B0813344-24C6-4C4C-BD7E-F2FC5334C9F9}" srcOrd="1" destOrd="0" presId="urn:microsoft.com/office/officeart/2005/8/layout/vProcess5"/>
    <dgm:cxn modelId="{F85CFA58-F3D4-4A19-9957-B4BDF3163485}" type="presParOf" srcId="{165DC3F9-731C-4BCA-A630-F15EF999E319}" destId="{407D6691-246A-4B48-9172-39F7248F9F50}" srcOrd="2" destOrd="0" presId="urn:microsoft.com/office/officeart/2005/8/layout/vProcess5"/>
    <dgm:cxn modelId="{30B0DC6D-5656-40D9-B04D-2A87A2572727}" type="presParOf" srcId="{165DC3F9-731C-4BCA-A630-F15EF999E319}" destId="{ABFE6456-F5CC-43C4-8DEF-AF1C46A3E854}" srcOrd="3" destOrd="0" presId="urn:microsoft.com/office/officeart/2005/8/layout/vProcess5"/>
    <dgm:cxn modelId="{E9D3E756-B3FC-4627-B6D1-022B0B42927F}" type="presParOf" srcId="{165DC3F9-731C-4BCA-A630-F15EF999E319}" destId="{073B9F24-29AA-40F3-AFC4-72F519DF7A12}" srcOrd="4" destOrd="0" presId="urn:microsoft.com/office/officeart/2005/8/layout/vProcess5"/>
    <dgm:cxn modelId="{177A41A5-0DBA-4166-ADD2-BE85FF39685E}" type="presParOf" srcId="{165DC3F9-731C-4BCA-A630-F15EF999E319}" destId="{B1708171-1B9C-4A1D-B01F-227F6D3AEF8B}" srcOrd="5" destOrd="0" presId="urn:microsoft.com/office/officeart/2005/8/layout/vProcess5"/>
    <dgm:cxn modelId="{CAAC0A08-954A-4990-980C-07F11EB5DF9F}" type="presParOf" srcId="{165DC3F9-731C-4BCA-A630-F15EF999E319}" destId="{936DFA5E-DEA2-4F70-9D6A-9D29CD065FBC}" srcOrd="6" destOrd="0" presId="urn:microsoft.com/office/officeart/2005/8/layout/vProcess5"/>
    <dgm:cxn modelId="{63AC11EE-163D-424C-84EF-C3986CDB2D9F}" type="presParOf" srcId="{165DC3F9-731C-4BCA-A630-F15EF999E319}" destId="{E6221BBF-11B7-459C-8490-20DD89787303}" srcOrd="7" destOrd="0" presId="urn:microsoft.com/office/officeart/2005/8/layout/vProcess5"/>
    <dgm:cxn modelId="{745BD905-50CC-4125-BAA8-782CDEF18B04}" type="presParOf" srcId="{165DC3F9-731C-4BCA-A630-F15EF999E319}" destId="{60B27148-3644-4AFE-83A9-A97B4E28B3E0}" srcOrd="8" destOrd="0" presId="urn:microsoft.com/office/officeart/2005/8/layout/vProcess5"/>
    <dgm:cxn modelId="{78D39A85-1759-4046-A7A8-2D6D22E7B4F5}" type="presParOf" srcId="{165DC3F9-731C-4BCA-A630-F15EF999E319}" destId="{16340D7D-2CCB-4DA6-ACED-B070B4314954}" srcOrd="9" destOrd="0" presId="urn:microsoft.com/office/officeart/2005/8/layout/vProcess5"/>
    <dgm:cxn modelId="{A79974F4-3F37-43B7-8829-FECA5FE8A9D3}" type="presParOf" srcId="{165DC3F9-731C-4BCA-A630-F15EF999E319}" destId="{6465B4B5-7DEF-45F6-9F41-AB987B7D9750}" srcOrd="10" destOrd="0" presId="urn:microsoft.com/office/officeart/2005/8/layout/vProcess5"/>
    <dgm:cxn modelId="{40456E01-E32D-49C4-BC4B-87A3A187B80A}" type="presParOf" srcId="{165DC3F9-731C-4BCA-A630-F15EF999E319}" destId="{B6B4BB62-698E-4C3A-8762-A8E4439443A6}" srcOrd="11" destOrd="0" presId="urn:microsoft.com/office/officeart/2005/8/layout/vProcess5"/>
    <dgm:cxn modelId="{B5A87C64-4D9C-4EA5-A8DC-D560720A1A27}" type="presParOf" srcId="{165DC3F9-731C-4BCA-A630-F15EF999E319}" destId="{CEDA3CDC-7E5C-4932-9116-71A6E53FD5E1}" srcOrd="12" destOrd="0" presId="urn:microsoft.com/office/officeart/2005/8/layout/vProcess5"/>
    <dgm:cxn modelId="{C7A63ADA-4BA5-4C45-80C5-6F3FF10FCF9B}" type="presParOf" srcId="{165DC3F9-731C-4BCA-A630-F15EF999E319}" destId="{DFC23CE4-4C16-4016-99F2-9DF6B8938CAA}" srcOrd="13" destOrd="0" presId="urn:microsoft.com/office/officeart/2005/8/layout/vProcess5"/>
    <dgm:cxn modelId="{B9E3A079-A7BE-43DB-B0D0-AC9CFEBBCE74}" type="presParOf" srcId="{165DC3F9-731C-4BCA-A630-F15EF999E319}" destId="{B4099291-D1B2-43CD-A74B-1C354A6A281B}"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83E27A77-6E58-4A0B-B929-BF9BFCB634C1}" type="datetimeFigureOut">
              <a:rPr lang="ru-RU" smtClean="0"/>
              <a:t>10.04.2024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F9F1F41-8655-4FF0-8763-F8C60F76B220}" type="slidenum">
              <a:rPr lang="ru-RU" smtClean="0"/>
              <a:t>‹#›</a:t>
            </a:fld>
            <a:endParaRPr lang="ru-RU"/>
          </a:p>
        </p:txBody>
      </p:sp>
    </p:spTree>
    <p:extLst>
      <p:ext uri="{BB962C8B-B14F-4D97-AF65-F5344CB8AC3E}">
        <p14:creationId xmlns:p14="http://schemas.microsoft.com/office/powerpoint/2010/main" val="414378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3E27A77-6E58-4A0B-B929-BF9BFCB634C1}" type="datetimeFigureOut">
              <a:rPr lang="ru-RU" smtClean="0"/>
              <a:t>10.04.2024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F9F1F41-8655-4FF0-8763-F8C60F76B220}" type="slidenum">
              <a:rPr lang="ru-RU" smtClean="0"/>
              <a:t>‹#›</a:t>
            </a:fld>
            <a:endParaRPr lang="ru-RU"/>
          </a:p>
        </p:txBody>
      </p:sp>
    </p:spTree>
    <p:extLst>
      <p:ext uri="{BB962C8B-B14F-4D97-AF65-F5344CB8AC3E}">
        <p14:creationId xmlns:p14="http://schemas.microsoft.com/office/powerpoint/2010/main" val="1459577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3E27A77-6E58-4A0B-B929-BF9BFCB634C1}" type="datetimeFigureOut">
              <a:rPr lang="ru-RU" smtClean="0"/>
              <a:t>10.04.2024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F9F1F41-8655-4FF0-8763-F8C60F76B220}"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70986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3E27A77-6E58-4A0B-B929-BF9BFCB634C1}" type="datetimeFigureOut">
              <a:rPr lang="ru-RU" smtClean="0"/>
              <a:t>10.04.2024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F9F1F41-8655-4FF0-8763-F8C60F76B220}" type="slidenum">
              <a:rPr lang="ru-RU" smtClean="0"/>
              <a:t>‹#›</a:t>
            </a:fld>
            <a:endParaRPr lang="ru-RU"/>
          </a:p>
        </p:txBody>
      </p:sp>
    </p:spTree>
    <p:extLst>
      <p:ext uri="{BB962C8B-B14F-4D97-AF65-F5344CB8AC3E}">
        <p14:creationId xmlns:p14="http://schemas.microsoft.com/office/powerpoint/2010/main" val="2677223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3E27A77-6E58-4A0B-B929-BF9BFCB634C1}" type="datetimeFigureOut">
              <a:rPr lang="ru-RU" smtClean="0"/>
              <a:t>10.04.2024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F9F1F41-8655-4FF0-8763-F8C60F76B220}"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95208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3E27A77-6E58-4A0B-B929-BF9BFCB634C1}" type="datetimeFigureOut">
              <a:rPr lang="ru-RU" smtClean="0"/>
              <a:t>10.04.2024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F9F1F41-8655-4FF0-8763-F8C60F76B220}" type="slidenum">
              <a:rPr lang="ru-RU" smtClean="0"/>
              <a:t>‹#›</a:t>
            </a:fld>
            <a:endParaRPr lang="ru-RU"/>
          </a:p>
        </p:txBody>
      </p:sp>
    </p:spTree>
    <p:extLst>
      <p:ext uri="{BB962C8B-B14F-4D97-AF65-F5344CB8AC3E}">
        <p14:creationId xmlns:p14="http://schemas.microsoft.com/office/powerpoint/2010/main" val="992601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3E27A77-6E58-4A0B-B929-BF9BFCB634C1}" type="datetimeFigureOut">
              <a:rPr lang="ru-RU" smtClean="0"/>
              <a:t>10.04.2024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F9F1F41-8655-4FF0-8763-F8C60F76B220}" type="slidenum">
              <a:rPr lang="ru-RU" smtClean="0"/>
              <a:t>‹#›</a:t>
            </a:fld>
            <a:endParaRPr lang="ru-RU"/>
          </a:p>
        </p:txBody>
      </p:sp>
    </p:spTree>
    <p:extLst>
      <p:ext uri="{BB962C8B-B14F-4D97-AF65-F5344CB8AC3E}">
        <p14:creationId xmlns:p14="http://schemas.microsoft.com/office/powerpoint/2010/main" val="20813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3E27A77-6E58-4A0B-B929-BF9BFCB634C1}" type="datetimeFigureOut">
              <a:rPr lang="ru-RU" smtClean="0"/>
              <a:t>10.04.2024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F9F1F41-8655-4FF0-8763-F8C60F76B220}" type="slidenum">
              <a:rPr lang="ru-RU" smtClean="0"/>
              <a:t>‹#›</a:t>
            </a:fld>
            <a:endParaRPr lang="ru-RU"/>
          </a:p>
        </p:txBody>
      </p:sp>
    </p:spTree>
    <p:extLst>
      <p:ext uri="{BB962C8B-B14F-4D97-AF65-F5344CB8AC3E}">
        <p14:creationId xmlns:p14="http://schemas.microsoft.com/office/powerpoint/2010/main" val="284369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3E27A77-6E58-4A0B-B929-BF9BFCB634C1}" type="datetimeFigureOut">
              <a:rPr lang="ru-RU" smtClean="0"/>
              <a:t>10.04.2024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F9F1F41-8655-4FF0-8763-F8C60F76B220}" type="slidenum">
              <a:rPr lang="ru-RU" smtClean="0"/>
              <a:t>‹#›</a:t>
            </a:fld>
            <a:endParaRPr lang="ru-RU"/>
          </a:p>
        </p:txBody>
      </p:sp>
    </p:spTree>
    <p:extLst>
      <p:ext uri="{BB962C8B-B14F-4D97-AF65-F5344CB8AC3E}">
        <p14:creationId xmlns:p14="http://schemas.microsoft.com/office/powerpoint/2010/main" val="919938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3E27A77-6E58-4A0B-B929-BF9BFCB634C1}" type="datetimeFigureOut">
              <a:rPr lang="ru-RU" smtClean="0"/>
              <a:t>10.04.2024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F9F1F41-8655-4FF0-8763-F8C60F76B220}" type="slidenum">
              <a:rPr lang="ru-RU" smtClean="0"/>
              <a:t>‹#›</a:t>
            </a:fld>
            <a:endParaRPr lang="ru-RU"/>
          </a:p>
        </p:txBody>
      </p:sp>
    </p:spTree>
    <p:extLst>
      <p:ext uri="{BB962C8B-B14F-4D97-AF65-F5344CB8AC3E}">
        <p14:creationId xmlns:p14="http://schemas.microsoft.com/office/powerpoint/2010/main" val="1017785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3E27A77-6E58-4A0B-B929-BF9BFCB634C1}" type="datetimeFigureOut">
              <a:rPr lang="ru-RU" smtClean="0"/>
              <a:t>10.04.2024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F9F1F41-8655-4FF0-8763-F8C60F76B220}" type="slidenum">
              <a:rPr lang="ru-RU" smtClean="0"/>
              <a:t>‹#›</a:t>
            </a:fld>
            <a:endParaRPr lang="ru-RU"/>
          </a:p>
        </p:txBody>
      </p:sp>
    </p:spTree>
    <p:extLst>
      <p:ext uri="{BB962C8B-B14F-4D97-AF65-F5344CB8AC3E}">
        <p14:creationId xmlns:p14="http://schemas.microsoft.com/office/powerpoint/2010/main" val="3072655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3E27A77-6E58-4A0B-B929-BF9BFCB634C1}" type="datetimeFigureOut">
              <a:rPr lang="ru-RU" smtClean="0"/>
              <a:t>10.04.2024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F9F1F41-8655-4FF0-8763-F8C60F76B220}" type="slidenum">
              <a:rPr lang="ru-RU" smtClean="0"/>
              <a:t>‹#›</a:t>
            </a:fld>
            <a:endParaRPr lang="ru-RU"/>
          </a:p>
        </p:txBody>
      </p:sp>
    </p:spTree>
    <p:extLst>
      <p:ext uri="{BB962C8B-B14F-4D97-AF65-F5344CB8AC3E}">
        <p14:creationId xmlns:p14="http://schemas.microsoft.com/office/powerpoint/2010/main" val="2801431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83E27A77-6E58-4A0B-B929-BF9BFCB634C1}" type="datetimeFigureOut">
              <a:rPr lang="ru-RU" smtClean="0"/>
              <a:t>10.04.2024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F9F1F41-8655-4FF0-8763-F8C60F76B220}" type="slidenum">
              <a:rPr lang="ru-RU" smtClean="0"/>
              <a:t>‹#›</a:t>
            </a:fld>
            <a:endParaRPr lang="ru-RU"/>
          </a:p>
        </p:txBody>
      </p:sp>
    </p:spTree>
    <p:extLst>
      <p:ext uri="{BB962C8B-B14F-4D97-AF65-F5344CB8AC3E}">
        <p14:creationId xmlns:p14="http://schemas.microsoft.com/office/powerpoint/2010/main" val="283409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27A77-6E58-4A0B-B929-BF9BFCB634C1}" type="datetimeFigureOut">
              <a:rPr lang="ru-RU" smtClean="0"/>
              <a:t>10.04.2024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F9F1F41-8655-4FF0-8763-F8C60F76B220}" type="slidenum">
              <a:rPr lang="ru-RU" smtClean="0"/>
              <a:t>‹#›</a:t>
            </a:fld>
            <a:endParaRPr lang="ru-RU"/>
          </a:p>
        </p:txBody>
      </p:sp>
    </p:spTree>
    <p:extLst>
      <p:ext uri="{BB962C8B-B14F-4D97-AF65-F5344CB8AC3E}">
        <p14:creationId xmlns:p14="http://schemas.microsoft.com/office/powerpoint/2010/main" val="168570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3E27A77-6E58-4A0B-B929-BF9BFCB634C1}" type="datetimeFigureOut">
              <a:rPr lang="ru-RU" smtClean="0"/>
              <a:t>10.04.2024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F9F1F41-8655-4FF0-8763-F8C60F76B220}" type="slidenum">
              <a:rPr lang="ru-RU" smtClean="0"/>
              <a:t>‹#›</a:t>
            </a:fld>
            <a:endParaRPr lang="ru-RU"/>
          </a:p>
        </p:txBody>
      </p:sp>
    </p:spTree>
    <p:extLst>
      <p:ext uri="{BB962C8B-B14F-4D97-AF65-F5344CB8AC3E}">
        <p14:creationId xmlns:p14="http://schemas.microsoft.com/office/powerpoint/2010/main" val="563372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3E27A77-6E58-4A0B-B929-BF9BFCB634C1}" type="datetimeFigureOut">
              <a:rPr lang="ru-RU" smtClean="0"/>
              <a:t>10.04.2024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F9F1F41-8655-4FF0-8763-F8C60F76B220}" type="slidenum">
              <a:rPr lang="ru-RU" smtClean="0"/>
              <a:t>‹#›</a:t>
            </a:fld>
            <a:endParaRPr lang="ru-RU"/>
          </a:p>
        </p:txBody>
      </p:sp>
    </p:spTree>
    <p:extLst>
      <p:ext uri="{BB962C8B-B14F-4D97-AF65-F5344CB8AC3E}">
        <p14:creationId xmlns:p14="http://schemas.microsoft.com/office/powerpoint/2010/main" val="126421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3E27A77-6E58-4A0B-B929-BF9BFCB634C1}" type="datetimeFigureOut">
              <a:rPr lang="ru-RU" smtClean="0"/>
              <a:t>10.04.2024</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F9F1F41-8655-4FF0-8763-F8C60F76B220}" type="slidenum">
              <a:rPr lang="ru-RU" smtClean="0"/>
              <a:t>‹#›</a:t>
            </a:fld>
            <a:endParaRPr lang="ru-RU"/>
          </a:p>
        </p:txBody>
      </p:sp>
    </p:spTree>
    <p:extLst>
      <p:ext uri="{BB962C8B-B14F-4D97-AF65-F5344CB8AC3E}">
        <p14:creationId xmlns:p14="http://schemas.microsoft.com/office/powerpoint/2010/main" val="1506939073"/>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stretch>
            <a:fillRect/>
          </a:stretch>
        </p:blipFill>
        <p:spPr>
          <a:xfrm>
            <a:off x="0" y="0"/>
            <a:ext cx="7766977" cy="1676545"/>
          </a:xfrm>
          <a:prstGeom prst="rect">
            <a:avLst/>
          </a:prstGeom>
        </p:spPr>
      </p:pic>
      <p:sp>
        <p:nvSpPr>
          <p:cNvPr id="5" name="Объект 4"/>
          <p:cNvSpPr>
            <a:spLocks noGrp="1"/>
          </p:cNvSpPr>
          <p:nvPr>
            <p:ph idx="1"/>
          </p:nvPr>
        </p:nvSpPr>
        <p:spPr>
          <a:xfrm>
            <a:off x="5336498" y="1761402"/>
            <a:ext cx="6700604" cy="1881208"/>
          </a:xfrm>
        </p:spPr>
        <p:txBody>
          <a:bodyPr>
            <a:noAutofit/>
          </a:bodyPr>
          <a:lstStyle/>
          <a:p>
            <a:pPr marL="0" indent="0" algn="ctr">
              <a:lnSpc>
                <a:spcPct val="120000"/>
              </a:lnSpc>
              <a:spcAft>
                <a:spcPts val="9035"/>
              </a:spcAft>
              <a:buNone/>
            </a:pPr>
            <a:r>
              <a:rPr lang="ru-RU" sz="4800" b="1" dirty="0" smtClean="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Нетрадиционный метод                                                          </a:t>
            </a:r>
            <a:r>
              <a:rPr lang="ru-RU" sz="48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в логопедии</a:t>
            </a:r>
            <a:r>
              <a:rPr lang="ru-RU" sz="4800" b="1" i="0" u="none" strike="noStrike" spc="0" dirty="0" smtClean="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a:p>
            <a:pPr marL="0" indent="0" algn="ctr">
              <a:lnSpc>
                <a:spcPct val="100000"/>
              </a:lnSpc>
              <a:spcBef>
                <a:spcPts val="0"/>
              </a:spcBef>
              <a:buNone/>
            </a:pPr>
            <a:r>
              <a:rPr lang="ru-RU" sz="2400" b="1" i="1" u="none" strike="noStrike" spc="0" dirty="0" smtClean="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Учитель-логопед   </a:t>
            </a:r>
            <a:r>
              <a:rPr lang="ru-RU" sz="2400" b="1" i="1" dirty="0" smtClean="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ГБДОУ ЛНР</a:t>
            </a:r>
          </a:p>
          <a:p>
            <a:pPr marL="0" indent="0" algn="ctr">
              <a:lnSpc>
                <a:spcPct val="100000"/>
              </a:lnSpc>
              <a:spcBef>
                <a:spcPts val="0"/>
              </a:spcBef>
              <a:buNone/>
            </a:pPr>
            <a:r>
              <a:rPr lang="ru-RU" sz="2400" b="1" i="1" u="none" strike="noStrike" spc="0" dirty="0" smtClean="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«Северодонецкий ясли-сад </a:t>
            </a:r>
          </a:p>
          <a:p>
            <a:pPr marL="0" indent="0" algn="ctr">
              <a:lnSpc>
                <a:spcPct val="100000"/>
              </a:lnSpc>
              <a:spcBef>
                <a:spcPts val="0"/>
              </a:spcBef>
              <a:buNone/>
            </a:pPr>
            <a:r>
              <a:rPr lang="ru-RU" sz="2400" b="1" i="1" u="none" strike="noStrike" spc="0" smtClean="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комбинированного вида  № 14»</a:t>
            </a:r>
            <a:endParaRPr lang="ru-RU" sz="2400" b="1" i="1" u="none" strike="noStrike" spc="0" dirty="0" smtClean="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indent="0" algn="ctr">
              <a:lnSpc>
                <a:spcPct val="100000"/>
              </a:lnSpc>
              <a:spcBef>
                <a:spcPts val="0"/>
              </a:spcBef>
              <a:buNone/>
            </a:pPr>
            <a:r>
              <a:rPr lang="ru-RU" sz="2400" b="1" i="1" u="none" strike="noStrike" spc="0" dirty="0" smtClean="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Борисова Елена Анатольевна</a:t>
            </a:r>
          </a:p>
          <a:p>
            <a:pPr marL="0" indent="0" algn="ctr">
              <a:lnSpc>
                <a:spcPct val="120000"/>
              </a:lnSpc>
              <a:spcAft>
                <a:spcPts val="9035"/>
              </a:spcAft>
              <a:buNone/>
            </a:pPr>
            <a:endParaRPr lang="ru-RU" sz="2400" b="1" i="0" u="none" strike="noStrike" spc="0" dirty="0" smtClean="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20000"/>
              </a:lnSpc>
              <a:spcAft>
                <a:spcPts val="9035"/>
              </a:spcAft>
              <a:buNone/>
            </a:pPr>
            <a:r>
              <a:rPr lang="ru-RU" sz="4800" b="0" i="0" u="none" strike="noStrike" spc="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0" indent="0">
              <a:spcAft>
                <a:spcPts val="9035"/>
              </a:spcAft>
              <a:buNone/>
            </a:pPr>
            <a:r>
              <a:rPr lang="ru-RU" sz="4800" dirty="0">
                <a:solidFill>
                  <a:srgbClr val="000000"/>
                </a:solidFill>
                <a:latin typeface="Calibri" panose="020F0502020204030204" pitchFamily="34" charset="0"/>
                <a:ea typeface="Courier New" panose="02070309020205020404" pitchFamily="49" charset="0"/>
              </a:rPr>
              <a:t> </a:t>
            </a:r>
            <a:endParaRPr lang="ru-RU" sz="4800" dirty="0" smtClean="0">
              <a:solidFill>
                <a:srgbClr val="000000"/>
              </a:solidFill>
              <a:effectLst/>
              <a:latin typeface="Courier New" panose="02070309020205020404" pitchFamily="49" charset="0"/>
              <a:ea typeface="Courier New" panose="02070309020205020404" pitchFamily="49" charset="0"/>
            </a:endParaRPr>
          </a:p>
          <a:p>
            <a:pPr marL="25400">
              <a:spcAft>
                <a:spcPts val="0"/>
              </a:spcAft>
            </a:pPr>
            <a:r>
              <a:rPr lang="ru-RU" sz="4800" b="0" i="0" u="none" strike="noStrike" spc="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Учитель - логопед высшей категории</a:t>
            </a:r>
            <a:endParaRPr lang="ru-RU" sz="4800" dirty="0" smtClean="0">
              <a:solidFill>
                <a:srgbClr val="000000"/>
              </a:solidFill>
              <a:effectLst/>
              <a:latin typeface="Courier New" panose="02070309020205020404" pitchFamily="49" charset="0"/>
              <a:ea typeface="Courier New" panose="02070309020205020404" pitchFamily="49" charset="0"/>
            </a:endParaRPr>
          </a:p>
          <a:p>
            <a:r>
              <a:rPr lang="ru-RU" sz="4800" b="0" i="0" u="none" strike="noStrike" spc="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Борисова  Елена  Анатольевна</a:t>
            </a:r>
            <a:endParaRPr lang="ru-RU" sz="4800" dirty="0"/>
          </a:p>
        </p:txBody>
      </p:sp>
      <p:pic>
        <p:nvPicPr>
          <p:cNvPr id="7" name="Рисунок 6"/>
          <p:cNvPicPr>
            <a:picLocks noChangeAspect="1"/>
          </p:cNvPicPr>
          <p:nvPr/>
        </p:nvPicPr>
        <p:blipFill>
          <a:blip r:embed="rId4"/>
          <a:stretch>
            <a:fillRect/>
          </a:stretch>
        </p:blipFill>
        <p:spPr>
          <a:xfrm>
            <a:off x="254209" y="1761401"/>
            <a:ext cx="4932388" cy="4519477"/>
          </a:xfrm>
          <a:prstGeom prst="rect">
            <a:avLst/>
          </a:prstGeom>
        </p:spPr>
      </p:pic>
    </p:spTree>
    <p:extLst>
      <p:ext uri="{BB962C8B-B14F-4D97-AF65-F5344CB8AC3E}">
        <p14:creationId xmlns:p14="http://schemas.microsoft.com/office/powerpoint/2010/main" val="180053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20475" t="731" r="18647"/>
          <a:stretch/>
        </p:blipFill>
        <p:spPr>
          <a:xfrm>
            <a:off x="891540" y="434340"/>
            <a:ext cx="2537460" cy="3103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15715" t="8613" r="16227" b="9091"/>
          <a:stretch/>
        </p:blipFill>
        <p:spPr>
          <a:xfrm>
            <a:off x="8366760" y="617220"/>
            <a:ext cx="3451860" cy="3931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l="17126" t="23000" r="11040" b="30666"/>
          <a:stretch/>
        </p:blipFill>
        <p:spPr>
          <a:xfrm>
            <a:off x="3429000" y="3303270"/>
            <a:ext cx="4937760" cy="3177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0466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3962" y="42546"/>
            <a:ext cx="10515600" cy="1258822"/>
          </a:xfrm>
        </p:spPr>
        <p:txBody>
          <a:bodyPr>
            <a:normAutofit fontScale="90000"/>
          </a:bodyPr>
          <a:lstStyle/>
          <a:p>
            <a:pPr algn="ctr">
              <a:lnSpc>
                <a:spcPts val="4400"/>
              </a:lnSpc>
              <a:spcAft>
                <a:spcPts val="0"/>
              </a:spcAft>
            </a:pPr>
            <a:r>
              <a:rPr lang="ru-RU" spc="-100" dirty="0" smtClean="0">
                <a:solidFill>
                  <a:srgbClr val="7030A0"/>
                </a:solidFill>
                <a:latin typeface="Calibri" panose="020F0502020204030204" pitchFamily="34" charset="0"/>
                <a:ea typeface="Calibri" panose="020F0502020204030204" pitchFamily="34" charset="0"/>
                <a:cs typeface="Calibri" panose="020F0502020204030204" pitchFamily="34" charset="0"/>
              </a:rPr>
              <a:t/>
            </a:r>
            <a:br>
              <a:rPr lang="ru-RU" spc="-100" dirty="0" smtClean="0">
                <a:solidFill>
                  <a:srgbClr val="7030A0"/>
                </a:solidFill>
                <a:latin typeface="Calibri" panose="020F0502020204030204" pitchFamily="34" charset="0"/>
                <a:ea typeface="Calibri" panose="020F0502020204030204" pitchFamily="34" charset="0"/>
                <a:cs typeface="Calibri" panose="020F0502020204030204" pitchFamily="34" charset="0"/>
              </a:rPr>
            </a:br>
            <a:r>
              <a:rPr lang="ru-RU" sz="5300" b="1" i="1" spc="-100" dirty="0" smtClean="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ОСНОВНОЙ </a:t>
            </a:r>
            <a:r>
              <a:rPr lang="ru-RU" sz="5300" b="1" i="1" spc="-100"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ЭТАП</a:t>
            </a:r>
            <a:r>
              <a:rPr lang="ru-RU" sz="5300" b="1" i="1" dirty="0" smtClean="0">
                <a:solidFill>
                  <a:srgbClr val="92D050"/>
                </a:solidFill>
                <a:effectLst>
                  <a:outerShdw blurRad="38100" dist="38100" dir="2700000" algn="tl">
                    <a:srgbClr val="000000">
                      <a:alpha val="43137"/>
                    </a:srgbClr>
                  </a:outerShdw>
                </a:effectLst>
                <a:latin typeface="Courier New" panose="02070309020205020404" pitchFamily="49" charset="0"/>
                <a:ea typeface="Courier New" panose="02070309020205020404" pitchFamily="49" charset="0"/>
              </a:rPr>
              <a:t/>
            </a:r>
            <a:br>
              <a:rPr lang="ru-RU" sz="5300" b="1" i="1" dirty="0" smtClean="0">
                <a:solidFill>
                  <a:srgbClr val="92D050"/>
                </a:solidFill>
                <a:effectLst>
                  <a:outerShdw blurRad="38100" dist="38100" dir="2700000" algn="tl">
                    <a:srgbClr val="000000">
                      <a:alpha val="43137"/>
                    </a:srgbClr>
                  </a:outerShdw>
                </a:effectLst>
                <a:latin typeface="Courier New" panose="02070309020205020404" pitchFamily="49" charset="0"/>
                <a:ea typeface="Courier New" panose="02070309020205020404" pitchFamily="49" charset="0"/>
              </a:rPr>
            </a:br>
            <a:r>
              <a:rPr lang="ru-RU" sz="5300" b="1" i="1" dirty="0" smtClean="0">
                <a:solidFill>
                  <a:srgbClr val="92D050"/>
                </a:solidFill>
                <a:effectLst>
                  <a:outerShdw blurRad="38100" dist="38100" dir="2700000" algn="tl">
                    <a:srgbClr val="000000">
                      <a:alpha val="43137"/>
                    </a:srgbClr>
                  </a:outerShdw>
                </a:effectLst>
                <a:latin typeface="Courier New" panose="02070309020205020404" pitchFamily="49" charset="0"/>
                <a:ea typeface="Courier New" panose="02070309020205020404" pitchFamily="49" charset="0"/>
              </a:rPr>
              <a:t/>
            </a:r>
            <a:br>
              <a:rPr lang="ru-RU" sz="5300" b="1" i="1" dirty="0" smtClean="0">
                <a:solidFill>
                  <a:srgbClr val="92D050"/>
                </a:solidFill>
                <a:effectLst>
                  <a:outerShdw blurRad="38100" dist="38100" dir="2700000" algn="tl">
                    <a:srgbClr val="000000">
                      <a:alpha val="43137"/>
                    </a:srgbClr>
                  </a:outerShdw>
                </a:effectLst>
                <a:latin typeface="Courier New" panose="02070309020205020404" pitchFamily="49" charset="0"/>
                <a:ea typeface="Courier New" panose="02070309020205020404" pitchFamily="49" charset="0"/>
              </a:rPr>
            </a:br>
            <a:endParaRPr lang="ru-RU" sz="5300" b="1" i="1" dirty="0">
              <a:solidFill>
                <a:srgbClr val="92D050"/>
              </a:solidFill>
              <a:effectLst>
                <a:outerShdw blurRad="38100" dist="38100" dir="2700000" algn="tl">
                  <a:srgbClr val="000000">
                    <a:alpha val="43137"/>
                  </a:srgbClr>
                </a:outerShdw>
              </a:effectLst>
            </a:endParaRPr>
          </a:p>
        </p:txBody>
      </p:sp>
      <p:pic>
        <p:nvPicPr>
          <p:cNvPr id="9" name="Объект 8" descr="C:\Users\4227~1\AppData\Local\Temp\FineReader11.00\media\image6.jpe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2963" y="100455"/>
            <a:ext cx="2328672" cy="2401824"/>
          </a:xfrm>
          <a:prstGeom prst="rect">
            <a:avLst/>
          </a:prstGeom>
          <a:noFill/>
          <a:ln>
            <a:noFill/>
          </a:ln>
        </p:spPr>
      </p:pic>
      <p:pic>
        <p:nvPicPr>
          <p:cNvPr id="10" name="Рисунок 9" descr="C:\Users\4227~1\AppData\Local\Temp\FineReader11.00\media\image7.jpeg"/>
          <p:cNvPicPr/>
          <p:nvPr/>
        </p:nvPicPr>
        <p:blipFill>
          <a:blip r:embed="rId4">
            <a:extLst>
              <a:ext uri="{28A0092B-C50C-407E-A947-70E740481C1C}">
                <a14:useLocalDpi xmlns:a14="http://schemas.microsoft.com/office/drawing/2010/main" val="0"/>
              </a:ext>
            </a:extLst>
          </a:blip>
          <a:srcRect/>
          <a:stretch>
            <a:fillRect/>
          </a:stretch>
        </p:blipFill>
        <p:spPr bwMode="auto">
          <a:xfrm>
            <a:off x="9691068" y="4326838"/>
            <a:ext cx="2480945" cy="2401570"/>
          </a:xfrm>
          <a:prstGeom prst="rect">
            <a:avLst/>
          </a:prstGeom>
          <a:noFill/>
          <a:ln>
            <a:noFill/>
          </a:ln>
        </p:spPr>
      </p:pic>
      <p:sp>
        <p:nvSpPr>
          <p:cNvPr id="8" name="Прямоугольник 7"/>
          <p:cNvSpPr/>
          <p:nvPr/>
        </p:nvSpPr>
        <p:spPr>
          <a:xfrm>
            <a:off x="388620" y="1301368"/>
            <a:ext cx="11783393" cy="5316840"/>
          </a:xfrm>
          <a:prstGeom prst="rect">
            <a:avLst/>
          </a:prstGeom>
        </p:spPr>
        <p:txBody>
          <a:bodyPr wrap="square">
            <a:spAutoFit/>
          </a:bodyPr>
          <a:lstStyle/>
          <a:p>
            <a:pPr marR="558800">
              <a:spcBef>
                <a:spcPts val="600"/>
              </a:spcBef>
              <a:spcAft>
                <a:spcPts val="320"/>
              </a:spcAft>
            </a:pPr>
            <a:r>
              <a:rPr lang="ru-RU" sz="24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Выполняются  артикуляционные  упражнения с           </a:t>
            </a:r>
          </a:p>
          <a:p>
            <a:pPr marR="558800">
              <a:spcBef>
                <a:spcPts val="600"/>
              </a:spcBef>
              <a:spcAft>
                <a:spcPts val="320"/>
              </a:spcAft>
            </a:pPr>
            <a:r>
              <a:rPr lang="ru-RU" sz="2400" b="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подключением  рук ребёнка .    </a:t>
            </a:r>
          </a:p>
          <a:p>
            <a:pPr marR="152400">
              <a:spcBef>
                <a:spcPts val="600"/>
              </a:spcBef>
              <a:spcAft>
                <a:spcPts val="300"/>
              </a:spcAft>
            </a:pPr>
            <a:r>
              <a:rPr lang="ru-RU" sz="24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Учитель - логопед вместе  с ребёнком выполняет упражнение, сопровождает показ движением кисти одной руки.  Ребёнок учится выполнять одновременно артикуляционные упражнения и движения кистью ведущей руки. Постепенно подключается вторая рука. Таким образом, ребенок выполняет артикуляционное упражнение или удерживает позу и одновременно движением обеих рук имитирует, повторяет движение артикуляционного аппарата. Учитель- логопед следит за ритмичным выполнением упражнений.</a:t>
            </a:r>
          </a:p>
          <a:p>
            <a:pPr marR="558800">
              <a:spcBef>
                <a:spcPts val="600"/>
              </a:spcBef>
              <a:spcAft>
                <a:spcPts val="0"/>
              </a:spcAft>
            </a:pPr>
            <a:r>
              <a:rPr lang="ru-RU" sz="24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С этой целью применяются счет, музыка, стихотворения. При этом двумя руками учитель- логопед продолжает давать четкий образец движения.</a:t>
            </a:r>
          </a:p>
          <a:p>
            <a:pPr>
              <a:spcBef>
                <a:spcPts val="600"/>
              </a:spcBef>
            </a:pPr>
            <a:r>
              <a:rPr lang="ru-RU" sz="2400" b="1" dirty="0" smtClean="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a:r>
            <a:br>
              <a:rPr lang="ru-RU" sz="2400" b="1" dirty="0" smtClean="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br>
            <a:endParaRPr lang="ru-RU" sz="24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4670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609600"/>
            <a:ext cx="8596313" cy="1320800"/>
          </a:xfrm>
        </p:spPr>
        <p:txBody>
          <a:bodyPr>
            <a:normAutofit fontScale="90000"/>
          </a:bodyPr>
          <a:lstStyle/>
          <a:p>
            <a:r>
              <a:rPr lang="ru-RU" sz="4400" b="1" i="1" dirty="0" smtClean="0"/>
              <a:t>Выработка речевого  дыхания</a:t>
            </a:r>
            <a:endParaRPr lang="ru-RU" sz="4400" b="1" i="1" dirty="0"/>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13020" t="4980" r="453" b="20678"/>
          <a:stretch/>
        </p:blipFill>
        <p:spPr>
          <a:xfrm>
            <a:off x="6070364" y="1389185"/>
            <a:ext cx="5609492" cy="47475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18910" t="20513" r="31859" b="19744"/>
          <a:stretch/>
        </p:blipFill>
        <p:spPr>
          <a:xfrm rot="170615">
            <a:off x="735990" y="1930400"/>
            <a:ext cx="4501661" cy="40972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826183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i="1" dirty="0" smtClean="0">
                <a:solidFill>
                  <a:srgbClr val="00B050"/>
                </a:solidFill>
              </a:rPr>
              <a:t>Самомассаж лица,  рук</a:t>
            </a:r>
            <a:endParaRPr lang="ru-RU" b="1" i="1" dirty="0">
              <a:solidFill>
                <a:srgbClr val="00B050"/>
              </a:solidFill>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333" t="17256" r="33999" b="11765"/>
          <a:stretch/>
        </p:blipFill>
        <p:spPr>
          <a:xfrm>
            <a:off x="0" y="1391137"/>
            <a:ext cx="3464169" cy="3274645"/>
          </a:xfrm>
          <a:prstGeom prst="rect">
            <a:avLst/>
          </a:prstGeom>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3015" t="13335" r="65129" b="31794"/>
          <a:stretch/>
        </p:blipFill>
        <p:spPr>
          <a:xfrm>
            <a:off x="1732084" y="3604846"/>
            <a:ext cx="2965940" cy="2957570"/>
          </a:xfrm>
          <a:prstGeom prst="rect">
            <a:avLst/>
          </a:prstGeom>
        </p:spPr>
      </p:pic>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l="385" t="9170" r="17895" b="60"/>
          <a:stretch/>
        </p:blipFill>
        <p:spPr>
          <a:xfrm>
            <a:off x="4254699" y="2578394"/>
            <a:ext cx="4080409" cy="3126413"/>
          </a:xfrm>
          <a:prstGeom prst="rect">
            <a:avLst/>
          </a:prstGeom>
        </p:spPr>
      </p:pic>
      <p:pic>
        <p:nvPicPr>
          <p:cNvPr id="6" name="Рисунок 5"/>
          <p:cNvPicPr>
            <a:picLocks noChangeAspect="1"/>
          </p:cNvPicPr>
          <p:nvPr/>
        </p:nvPicPr>
        <p:blipFill rotWithShape="1">
          <a:blip r:embed="rId6" cstate="print">
            <a:extLst>
              <a:ext uri="{28A0092B-C50C-407E-A947-70E740481C1C}">
                <a14:useLocalDpi xmlns:a14="http://schemas.microsoft.com/office/drawing/2010/main" val="0"/>
              </a:ext>
            </a:extLst>
          </a:blip>
          <a:srcRect l="-1" t="9999" r="-63" b="14872"/>
          <a:stretch/>
        </p:blipFill>
        <p:spPr>
          <a:xfrm>
            <a:off x="7181713" y="738555"/>
            <a:ext cx="4184577" cy="3296838"/>
          </a:xfrm>
          <a:prstGeom prst="rect">
            <a:avLst/>
          </a:prstGeom>
        </p:spPr>
      </p:pic>
    </p:spTree>
    <p:extLst>
      <p:ext uri="{BB962C8B-B14F-4D97-AF65-F5344CB8AC3E}">
        <p14:creationId xmlns:p14="http://schemas.microsoft.com/office/powerpoint/2010/main" val="18793786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9954" y="404446"/>
            <a:ext cx="10628017" cy="1160587"/>
          </a:xfrm>
        </p:spPr>
        <p:txBody>
          <a:bodyPr/>
          <a:lstStyle/>
          <a:p>
            <a:r>
              <a:rPr lang="ru-RU" b="1" i="1" dirty="0" smtClean="0">
                <a:solidFill>
                  <a:srgbClr val="00B050"/>
                </a:solidFill>
              </a:rPr>
              <a:t>Развитие  пальцевой моторики</a:t>
            </a:r>
            <a:endParaRPr lang="ru-RU" b="1" i="1" dirty="0">
              <a:solidFill>
                <a:srgbClr val="00B050"/>
              </a:solidFill>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2222" r="14746"/>
          <a:stretch/>
        </p:blipFill>
        <p:spPr>
          <a:xfrm>
            <a:off x="3608896" y="1705708"/>
            <a:ext cx="5665107" cy="450850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t="20523" r="11091"/>
          <a:stretch/>
        </p:blipFill>
        <p:spPr>
          <a:xfrm rot="5400000">
            <a:off x="-105509" y="1846387"/>
            <a:ext cx="4062047" cy="349933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l="24286" t="11973" r="36531"/>
          <a:stretch/>
        </p:blipFill>
        <p:spPr>
          <a:xfrm>
            <a:off x="8968154" y="259032"/>
            <a:ext cx="3059722" cy="442629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103594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0" y="0"/>
            <a:ext cx="4859267" cy="3593123"/>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t="2714" r="4215" b="17372"/>
          <a:stretch/>
        </p:blipFill>
        <p:spPr>
          <a:xfrm>
            <a:off x="6813614" y="2162908"/>
            <a:ext cx="5378386" cy="395849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 name="Заголовок 1"/>
          <p:cNvSpPr>
            <a:spLocks noGrp="1"/>
          </p:cNvSpPr>
          <p:nvPr>
            <p:ph type="title"/>
          </p:nvPr>
        </p:nvSpPr>
        <p:spPr>
          <a:xfrm>
            <a:off x="5986790" y="527538"/>
            <a:ext cx="4915671" cy="1055077"/>
          </a:xfrm>
        </p:spPr>
        <p:txBody>
          <a:bodyPr>
            <a:normAutofit fontScale="90000"/>
          </a:bodyPr>
          <a:lstStyle/>
          <a:p>
            <a:r>
              <a:rPr lang="ru-RU" b="1" i="1" dirty="0">
                <a:solidFill>
                  <a:srgbClr val="00B050"/>
                </a:solidFill>
              </a:rPr>
              <a:t>А</a:t>
            </a:r>
            <a:r>
              <a:rPr lang="ru-RU" b="1" i="1" dirty="0" smtClean="0">
                <a:solidFill>
                  <a:srgbClr val="00B050"/>
                </a:solidFill>
              </a:rPr>
              <a:t>ртикуляционная гимнастика</a:t>
            </a:r>
            <a:endParaRPr lang="ru-RU" b="1" i="1" dirty="0">
              <a:solidFill>
                <a:srgbClr val="00B050"/>
              </a:solidFill>
            </a:endParaRPr>
          </a:p>
        </p:txBody>
      </p:sp>
      <p:pic>
        <p:nvPicPr>
          <p:cNvPr id="3" name="Рисунок 2"/>
          <p:cNvPicPr>
            <a:picLocks noChangeAspect="1"/>
          </p:cNvPicPr>
          <p:nvPr/>
        </p:nvPicPr>
        <p:blipFill rotWithShape="1">
          <a:blip r:embed="rId5" cstate="print">
            <a:extLst>
              <a:ext uri="{28A0092B-C50C-407E-A947-70E740481C1C}">
                <a14:useLocalDpi xmlns:a14="http://schemas.microsoft.com/office/drawing/2010/main" val="0"/>
              </a:ext>
            </a:extLst>
          </a:blip>
          <a:srcRect l="4001" t="5235" r="4588" b="14136"/>
          <a:stretch/>
        </p:blipFill>
        <p:spPr>
          <a:xfrm>
            <a:off x="1477109" y="3165231"/>
            <a:ext cx="4941277" cy="335866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392964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5"/>
                                        </p:tgtEl>
                                        <p:attrNameLst>
                                          <p:attrName>fillcolor</p:attrName>
                                        </p:attrNameLst>
                                      </p:cBhvr>
                                      <p:to>
                                        <a:schemeClr val="accent2"/>
                                      </p:to>
                                    </p:animClr>
                                    <p:set>
                                      <p:cBhvr>
                                        <p:cTn id="12" dur="2000" fill="hold"/>
                                        <p:tgtEl>
                                          <p:spTgt spid="5"/>
                                        </p:tgtEl>
                                        <p:attrNameLst>
                                          <p:attrName>fill.type</p:attrName>
                                        </p:attrNameLst>
                                      </p:cBhvr>
                                      <p:to>
                                        <p:strVal val="solid"/>
                                      </p:to>
                                    </p:set>
                                    <p:set>
                                      <p:cBhvr>
                                        <p:cTn id="13" dur="2000" fill="hold"/>
                                        <p:tgtEl>
                                          <p:spTgt spid="5"/>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i="1" dirty="0" smtClean="0">
                <a:solidFill>
                  <a:srgbClr val="00B050"/>
                </a:solidFill>
                <a:latin typeface="Consolas" panose="020B0609020204030204" pitchFamily="49" charset="0"/>
                <a:cs typeface="Consolas" panose="020B0609020204030204" pitchFamily="49" charset="0"/>
              </a:rPr>
              <a:t>Движения, сочетаемые с речью</a:t>
            </a:r>
            <a:endParaRPr lang="ru-RU" b="1" i="1" dirty="0">
              <a:solidFill>
                <a:srgbClr val="00B050"/>
              </a:solidFill>
              <a:latin typeface="Consolas" panose="020B0609020204030204" pitchFamily="49" charset="0"/>
              <a:cs typeface="Consolas" panose="020B0609020204030204" pitchFamily="49" charset="0"/>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14039" r="13327"/>
          <a:stretch/>
        </p:blipFill>
        <p:spPr>
          <a:xfrm>
            <a:off x="292534" y="1500232"/>
            <a:ext cx="3742357" cy="386421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10636" t="606" r="20783" b="-2410"/>
          <a:stretch/>
        </p:blipFill>
        <p:spPr>
          <a:xfrm>
            <a:off x="4237892" y="2504548"/>
            <a:ext cx="3569676" cy="397412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l="8334" t="2051" r="3974" b="4615"/>
          <a:stretch/>
        </p:blipFill>
        <p:spPr>
          <a:xfrm>
            <a:off x="7332848" y="1270000"/>
            <a:ext cx="4651907" cy="367182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005717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i="1" dirty="0" smtClean="0">
                <a:solidFill>
                  <a:srgbClr val="00B050"/>
                </a:solidFill>
              </a:rPr>
              <a:t>Повторение ритмов</a:t>
            </a:r>
            <a:endParaRPr lang="ru-RU" b="1" i="1" dirty="0">
              <a:solidFill>
                <a:srgbClr val="00B050"/>
              </a:solidFill>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430" y="1727689"/>
            <a:ext cx="5198533" cy="3898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6306" y="609600"/>
            <a:ext cx="4467541" cy="33506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5415" y="3677139"/>
            <a:ext cx="4079629" cy="30597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46374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10981266" cy="944880"/>
          </a:xfrm>
        </p:spPr>
        <p:txBody>
          <a:bodyPr>
            <a:noAutofit/>
          </a:bodyPr>
          <a:lstStyle/>
          <a:p>
            <a:pPr marL="838200" algn="ctr">
              <a:lnSpc>
                <a:spcPts val="4400"/>
              </a:lnSpc>
              <a:spcAft>
                <a:spcPts val="3565"/>
              </a:spcAft>
            </a:pPr>
            <a:r>
              <a:rPr lang="ru-RU" sz="4400" b="1" u="sng" spc="-100"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ЗАКЛЮЧИТЕЛЬНЫЙ </a:t>
            </a:r>
            <a:r>
              <a:rPr lang="ru-RU" sz="4400" b="1" u="sng" spc="-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ЭТАП</a:t>
            </a:r>
            <a:r>
              <a:rPr lang="ru-RU" sz="4400" b="1" u="sng" dirty="0" smtClean="0">
                <a:solidFill>
                  <a:schemeClr val="accent2">
                    <a:lumMod val="75000"/>
                  </a:schemeClr>
                </a:solidFill>
                <a:effectLst>
                  <a:outerShdw blurRad="38100" dist="38100" dir="2700000" algn="tl">
                    <a:srgbClr val="000000">
                      <a:alpha val="43137"/>
                    </a:srgbClr>
                  </a:outerShdw>
                </a:effectLst>
                <a:latin typeface="Courier New" panose="02070309020205020404" pitchFamily="49" charset="0"/>
                <a:ea typeface="Courier New" panose="02070309020205020404" pitchFamily="49" charset="0"/>
              </a:rPr>
              <a:t/>
            </a:r>
            <a:br>
              <a:rPr lang="ru-RU" sz="4400" b="1" u="sng" dirty="0" smtClean="0">
                <a:solidFill>
                  <a:schemeClr val="accent2">
                    <a:lumMod val="75000"/>
                  </a:schemeClr>
                </a:solidFill>
                <a:effectLst>
                  <a:outerShdw blurRad="38100" dist="38100" dir="2700000" algn="tl">
                    <a:srgbClr val="000000">
                      <a:alpha val="43137"/>
                    </a:srgbClr>
                  </a:outerShdw>
                </a:effectLst>
                <a:latin typeface="Courier New" panose="02070309020205020404" pitchFamily="49" charset="0"/>
                <a:ea typeface="Courier New" panose="02070309020205020404" pitchFamily="49" charset="0"/>
              </a:rPr>
            </a:br>
            <a:endParaRPr lang="ru-RU" sz="4400" b="1" u="sng" dirty="0">
              <a:solidFill>
                <a:schemeClr val="accent2">
                  <a:lumMod val="75000"/>
                </a:schemeClr>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677334" y="1371600"/>
            <a:ext cx="10981266" cy="5257800"/>
          </a:xfrm>
        </p:spPr>
        <p:txBody>
          <a:bodyPr>
            <a:noAutofit/>
          </a:bodyPr>
          <a:lstStyle/>
          <a:p>
            <a:pPr marL="342900" marR="279400" lvl="0" indent="-342900">
              <a:lnSpc>
                <a:spcPts val="2425"/>
              </a:lnSpc>
              <a:spcBef>
                <a:spcPts val="300"/>
              </a:spcBef>
              <a:spcAft>
                <a:spcPts val="320"/>
              </a:spcAft>
              <a:buClr>
                <a:srgbClr val="000000"/>
              </a:buClr>
              <a:buSzPts val="2100"/>
            </a:pPr>
            <a:r>
              <a:rPr lang="ru-RU" sz="28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К этому времени дети осваивают артикуляционные упражнения и синхронные движения руками.</a:t>
            </a:r>
          </a:p>
          <a:p>
            <a:pPr marL="342900" marR="279400" lvl="0" indent="-342900">
              <a:lnSpc>
                <a:spcPts val="2425"/>
              </a:lnSpc>
              <a:spcBef>
                <a:spcPts val="300"/>
              </a:spcBef>
              <a:spcAft>
                <a:spcPts val="320"/>
              </a:spcAft>
              <a:buClr>
                <a:srgbClr val="000000"/>
              </a:buClr>
              <a:buSzPts val="2100"/>
            </a:pPr>
            <a:endParaRPr lang="ru-RU" sz="28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342900" marR="279400" lvl="0" indent="-342900">
              <a:lnSpc>
                <a:spcPts val="2400"/>
              </a:lnSpc>
              <a:spcBef>
                <a:spcPts val="300"/>
              </a:spcBef>
              <a:spcAft>
                <a:spcPts val="320"/>
              </a:spcAft>
              <a:buClr>
                <a:srgbClr val="000000"/>
              </a:buClr>
              <a:buSzPts val="2100"/>
            </a:pPr>
            <a:r>
              <a:rPr lang="ru-RU" sz="28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Поэтому на данном этапе используются различные артикуляционные сказки, стихотворения.</a:t>
            </a:r>
          </a:p>
          <a:p>
            <a:pPr marL="342900" marR="279400" lvl="0" indent="-342900">
              <a:lnSpc>
                <a:spcPts val="2400"/>
              </a:lnSpc>
              <a:spcBef>
                <a:spcPts val="300"/>
              </a:spcBef>
              <a:spcAft>
                <a:spcPts val="320"/>
              </a:spcAft>
              <a:buClr>
                <a:srgbClr val="000000"/>
              </a:buClr>
              <a:buSzPts val="2100"/>
            </a:pPr>
            <a:endParaRPr lang="ru-RU" sz="28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342900" marR="279400" lvl="0" indent="-342900">
              <a:lnSpc>
                <a:spcPts val="2375"/>
              </a:lnSpc>
              <a:spcBef>
                <a:spcPts val="300"/>
              </a:spcBef>
              <a:spcAft>
                <a:spcPts val="260"/>
              </a:spcAft>
              <a:buClr>
                <a:srgbClr val="000000"/>
              </a:buClr>
              <a:buSzPts val="2100"/>
            </a:pPr>
            <a:r>
              <a:rPr lang="ru-RU" sz="28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Педагог рассказывает сказку, называет упражнения, а ребенок выполняет их и сопровождает движениями обеих рук.</a:t>
            </a:r>
          </a:p>
          <a:p>
            <a:pPr marL="342900" marR="279400" lvl="0" indent="-342900">
              <a:lnSpc>
                <a:spcPts val="2425"/>
              </a:lnSpc>
              <a:spcBef>
                <a:spcPts val="300"/>
              </a:spcBef>
              <a:spcAft>
                <a:spcPts val="320"/>
              </a:spcAft>
              <a:buClr>
                <a:srgbClr val="000000"/>
              </a:buClr>
              <a:buSzPts val="2100"/>
            </a:pPr>
            <a:r>
              <a:rPr lang="ru-RU" sz="28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Артикуляционные сказки сначала выполняются перед зеркалом.</a:t>
            </a:r>
          </a:p>
          <a:p>
            <a:pPr marL="342900" marR="279400" lvl="0" indent="-342900">
              <a:lnSpc>
                <a:spcPts val="2425"/>
              </a:lnSpc>
              <a:spcBef>
                <a:spcPts val="300"/>
              </a:spcBef>
              <a:spcAft>
                <a:spcPts val="320"/>
              </a:spcAft>
              <a:buClr>
                <a:srgbClr val="000000"/>
              </a:buClr>
              <a:buSzPts val="2100"/>
            </a:pPr>
            <a:endParaRPr lang="ru-RU" sz="28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342900" marR="279400" lvl="0" indent="-342900">
              <a:lnSpc>
                <a:spcPts val="2400"/>
              </a:lnSpc>
              <a:spcBef>
                <a:spcPts val="300"/>
              </a:spcBef>
              <a:buClr>
                <a:srgbClr val="000000"/>
              </a:buClr>
              <a:buSzPts val="2100"/>
            </a:pPr>
            <a:r>
              <a:rPr lang="ru-RU" sz="28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Когда дети смогут четко ощущать положения артикуляционных органов, дифференцировать движения языка, губ, челюсти, артикуляционные сказки можно выполнять без зрительной опоры (зеркала).</a:t>
            </a:r>
          </a:p>
          <a:p>
            <a:pPr marL="0" indent="0">
              <a:buNone/>
            </a:pPr>
            <a:r>
              <a:rPr lang="ru-RU" dirty="0" smtClean="0">
                <a:effectLst/>
                <a:latin typeface="Calibri" panose="020F0502020204030204" pitchFamily="34" charset="0"/>
                <a:ea typeface="Calibri" panose="020F0502020204030204" pitchFamily="34" charset="0"/>
                <a:cs typeface="Calibri" panose="020F0502020204030204" pitchFamily="34" charset="0"/>
              </a:rPr>
              <a:t/>
            </a:r>
            <a:br>
              <a:rPr lang="ru-RU" dirty="0" smtClean="0">
                <a:effectLst/>
                <a:latin typeface="Calibri" panose="020F0502020204030204" pitchFamily="34" charset="0"/>
                <a:ea typeface="Calibri" panose="020F0502020204030204" pitchFamily="34" charset="0"/>
                <a:cs typeface="Calibri" panose="020F0502020204030204" pitchFamily="34" charset="0"/>
              </a:rPr>
            </a:br>
            <a:endParaRPr lang="ru-RU" dirty="0"/>
          </a:p>
        </p:txBody>
      </p:sp>
    </p:spTree>
    <p:extLst>
      <p:ext uri="{BB962C8B-B14F-4D97-AF65-F5344CB8AC3E}">
        <p14:creationId xmlns:p14="http://schemas.microsoft.com/office/powerpoint/2010/main" val="12174700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u="sng" dirty="0" smtClean="0">
                <a:solidFill>
                  <a:srgbClr val="00B050"/>
                </a:solidFill>
                <a:latin typeface="Sitka Small" panose="02000505000000020004" pitchFamily="2" charset="0"/>
              </a:rPr>
              <a:t>Преимущества   </a:t>
            </a:r>
            <a:r>
              <a:rPr lang="ru-RU" b="1" i="1" u="sng" dirty="0" err="1" smtClean="0">
                <a:solidFill>
                  <a:srgbClr val="00B050"/>
                </a:solidFill>
                <a:latin typeface="Sitka Small" panose="02000505000000020004" pitchFamily="2" charset="0"/>
              </a:rPr>
              <a:t>биоэнергопластики</a:t>
            </a:r>
            <a:endParaRPr lang="ru-RU" b="1" i="1" u="sng" dirty="0">
              <a:solidFill>
                <a:srgbClr val="00B050"/>
              </a:solidFill>
              <a:latin typeface="Sitka Small" panose="02000505000000020004" pitchFamily="2" charset="0"/>
            </a:endParaRPr>
          </a:p>
        </p:txBody>
      </p:sp>
      <p:pic>
        <p:nvPicPr>
          <p:cNvPr id="8" name="Объект 7" descr="C:\Users\4227~1\AppData\Local\Temp\FineReader11.00\media\image8.jpe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5013" y="1909316"/>
            <a:ext cx="2657856" cy="3944112"/>
          </a:xfrm>
          <a:prstGeom prst="rect">
            <a:avLst/>
          </a:prstGeom>
          <a:noFill/>
          <a:ln>
            <a:noFill/>
          </a:ln>
        </p:spPr>
      </p:pic>
      <p:sp>
        <p:nvSpPr>
          <p:cNvPr id="7" name="Прямоугольник 6"/>
          <p:cNvSpPr/>
          <p:nvPr/>
        </p:nvSpPr>
        <p:spPr>
          <a:xfrm>
            <a:off x="3177915" y="1909316"/>
            <a:ext cx="8619343" cy="5527154"/>
          </a:xfrm>
          <a:prstGeom prst="rect">
            <a:avLst/>
          </a:prstGeom>
        </p:spPr>
        <p:txBody>
          <a:bodyPr wrap="square">
            <a:spAutoFit/>
          </a:bodyPr>
          <a:lstStyle/>
          <a:p>
            <a:pPr marL="342900" lvl="0" indent="-342900">
              <a:lnSpc>
                <a:spcPts val="2100"/>
              </a:lnSpc>
              <a:spcBef>
                <a:spcPts val="2700"/>
              </a:spcBef>
              <a:spcAft>
                <a:spcPts val="500"/>
              </a:spcAft>
              <a:buClr>
                <a:srgbClr val="000000"/>
              </a:buClr>
              <a:buSzPts val="2100"/>
              <a:buFont typeface="Arial" panose="020B0604020202020204" pitchFamily="34" charset="0"/>
              <a:buChar char="•"/>
            </a:pPr>
            <a:r>
              <a:rPr lang="ru-RU" sz="2400" u="none" strike="noStrike" spc="0" dirty="0" smtClean="0">
                <a:effectLst/>
                <a:latin typeface="Calibri" panose="020F0502020204030204" pitchFamily="34" charset="0"/>
                <a:ea typeface="Calibri" panose="020F0502020204030204" pitchFamily="34" charset="0"/>
                <a:cs typeface="Calibri" panose="020F0502020204030204" pitchFamily="34" charset="0"/>
              </a:rPr>
              <a:t> </a:t>
            </a:r>
            <a:r>
              <a:rPr lang="ru-RU" sz="24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Оптимизирует психологическую базу речи.</a:t>
            </a:r>
          </a:p>
          <a:p>
            <a:pPr marL="342900" marR="241300" lvl="0" indent="-342900">
              <a:lnSpc>
                <a:spcPts val="2615"/>
              </a:lnSpc>
              <a:spcBef>
                <a:spcPts val="2700"/>
              </a:spcBef>
              <a:spcAft>
                <a:spcPts val="280"/>
              </a:spcAft>
              <a:buClr>
                <a:srgbClr val="000000"/>
              </a:buClr>
              <a:buSzPts val="2100"/>
              <a:buFont typeface="Arial" panose="020B0604020202020204" pitchFamily="34" charset="0"/>
              <a:buChar char="•"/>
            </a:pPr>
            <a:r>
              <a:rPr lang="ru-RU" sz="24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Улучшает моторные возможности ребёнка по всем параметрам.</a:t>
            </a:r>
          </a:p>
          <a:p>
            <a:pPr marL="342900" marR="406400" lvl="0" indent="-342900">
              <a:lnSpc>
                <a:spcPts val="2640"/>
              </a:lnSpc>
              <a:spcBef>
                <a:spcPts val="2700"/>
              </a:spcBef>
              <a:spcAft>
                <a:spcPts val="300"/>
              </a:spcAft>
              <a:buClr>
                <a:srgbClr val="000000"/>
              </a:buClr>
              <a:buSzPts val="2100"/>
              <a:buFont typeface="Arial" panose="020B0604020202020204" pitchFamily="34" charset="0"/>
              <a:buChar char="•"/>
            </a:pPr>
            <a:r>
              <a:rPr lang="ru-RU" sz="24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Способствует коррекции звукопроизношения, фонематических процессов.</a:t>
            </a:r>
          </a:p>
          <a:p>
            <a:pPr marL="342900" marR="406400" lvl="0" indent="-342900">
              <a:lnSpc>
                <a:spcPts val="2640"/>
              </a:lnSpc>
              <a:spcBef>
                <a:spcPts val="2700"/>
              </a:spcBef>
              <a:spcAft>
                <a:spcPts val="300"/>
              </a:spcAft>
              <a:buClr>
                <a:srgbClr val="000000"/>
              </a:buClr>
              <a:buSzPts val="2100"/>
              <a:buFont typeface="Arial" panose="020B0604020202020204" pitchFamily="34" charset="0"/>
              <a:buChar char="•"/>
            </a:pPr>
            <a:r>
              <a:rPr lang="ru-RU" sz="24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Синхронизация работы над речевой и мелкой моторики сокращает время занятий, усиливает их результативность.</a:t>
            </a:r>
          </a:p>
          <a:p>
            <a:pPr marL="342900" marR="241300" lvl="0" indent="-342900">
              <a:lnSpc>
                <a:spcPts val="2640"/>
              </a:lnSpc>
              <a:spcBef>
                <a:spcPts val="2700"/>
              </a:spcBef>
              <a:spcAft>
                <a:spcPts val="0"/>
              </a:spcAft>
              <a:buClr>
                <a:srgbClr val="000000"/>
              </a:buClr>
              <a:buSzPts val="2100"/>
              <a:buFont typeface="Arial" panose="020B0604020202020204" pitchFamily="34" charset="0"/>
              <a:buChar char="•"/>
            </a:pPr>
            <a:r>
              <a:rPr lang="ru-RU" sz="24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Позволяет быстро убрать зрительную опору -зеркало и перейти к выполнению упражнений по ощущениям.</a:t>
            </a:r>
          </a:p>
          <a:p>
            <a:r>
              <a:rPr lang="ru-RU" sz="2100" dirty="0" smtClean="0">
                <a:effectLst/>
                <a:latin typeface="Calibri" panose="020F0502020204030204" pitchFamily="34" charset="0"/>
                <a:ea typeface="Calibri" panose="020F0502020204030204" pitchFamily="34" charset="0"/>
                <a:cs typeface="Calibri" panose="020F0502020204030204" pitchFamily="34" charset="0"/>
              </a:rPr>
              <a:t/>
            </a:r>
            <a:br>
              <a:rPr lang="ru-RU" sz="2100" dirty="0" smtClean="0">
                <a:effectLst/>
                <a:latin typeface="Calibri" panose="020F0502020204030204" pitchFamily="34" charset="0"/>
                <a:ea typeface="Calibri" panose="020F0502020204030204" pitchFamily="34" charset="0"/>
                <a:cs typeface="Calibri" panose="020F0502020204030204" pitchFamily="34" charset="0"/>
              </a:rPr>
            </a:br>
            <a:endParaRPr lang="ru-RU" dirty="0"/>
          </a:p>
        </p:txBody>
      </p:sp>
    </p:spTree>
    <p:extLst>
      <p:ext uri="{BB962C8B-B14F-4D97-AF65-F5344CB8AC3E}">
        <p14:creationId xmlns:p14="http://schemas.microsoft.com/office/powerpoint/2010/main" val="1042082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Заголовок 3"/>
          <p:cNvSpPr>
            <a:spLocks noGrp="1"/>
          </p:cNvSpPr>
          <p:nvPr>
            <p:ph type="ctrTitle" idx="4294967295"/>
          </p:nvPr>
        </p:nvSpPr>
        <p:spPr>
          <a:xfrm>
            <a:off x="-1" y="738554"/>
            <a:ext cx="10779369" cy="5556737"/>
          </a:xfrm>
        </p:spPr>
        <p:txBody>
          <a:bodyPr>
            <a:normAutofit fontScale="90000"/>
          </a:bodyPr>
          <a:lstStyle/>
          <a:p>
            <a:r>
              <a:rPr lang="ru-RU" sz="6100" b="1" dirty="0">
                <a:solidFill>
                  <a:srgbClr val="FF0000"/>
                </a:solidFill>
                <a:latin typeface="Times New Roman" pitchFamily="18" charset="0"/>
                <a:cs typeface="Times New Roman" pitchFamily="18" charset="0"/>
              </a:rPr>
              <a:t>Чем больше уверенности в движении детской руки, тем ярче речь ребёнка, чем больше мастерства в детской руке, тем ребёнок умнее. </a:t>
            </a:r>
            <a:br>
              <a:rPr lang="ru-RU" sz="6100" b="1" dirty="0">
                <a:solidFill>
                  <a:srgbClr val="FF0000"/>
                </a:solidFill>
                <a:latin typeface="Times New Roman" pitchFamily="18" charset="0"/>
                <a:cs typeface="Times New Roman" pitchFamily="18" charset="0"/>
              </a:rPr>
            </a:br>
            <a:r>
              <a:rPr lang="ru-RU" sz="5300" b="1" dirty="0" smtClean="0">
                <a:solidFill>
                  <a:srgbClr val="FF0000"/>
                </a:solidFill>
                <a:latin typeface="Times New Roman" pitchFamily="18" charset="0"/>
                <a:cs typeface="Times New Roman" pitchFamily="18" charset="0"/>
              </a:rPr>
              <a:t>                                                  </a:t>
            </a:r>
            <a:br>
              <a:rPr lang="ru-RU" sz="5300" b="1" dirty="0" smtClean="0">
                <a:solidFill>
                  <a:srgbClr val="FF0000"/>
                </a:solidFill>
                <a:latin typeface="Times New Roman" pitchFamily="18" charset="0"/>
                <a:cs typeface="Times New Roman" pitchFamily="18" charset="0"/>
              </a:rPr>
            </a:br>
            <a:r>
              <a:rPr lang="ru-RU" sz="5300" b="1" dirty="0" smtClean="0">
                <a:solidFill>
                  <a:srgbClr val="FF0000"/>
                </a:solidFill>
                <a:latin typeface="Times New Roman" pitchFamily="18" charset="0"/>
                <a:cs typeface="Times New Roman" pitchFamily="18" charset="0"/>
              </a:rPr>
              <a:t>                                  В.А. Сухомлинский</a:t>
            </a:r>
            <a:r>
              <a:rPr lang="ru-RU" sz="5300" b="1" dirty="0">
                <a:solidFill>
                  <a:srgbClr val="FF0000"/>
                </a:solidFill>
                <a:latin typeface="Times New Roman" pitchFamily="18" charset="0"/>
                <a:cs typeface="Times New Roman" pitchFamily="18" charset="0"/>
              </a:rPr>
              <a:t/>
            </a:r>
            <a:br>
              <a:rPr lang="ru-RU" sz="5300" b="1" dirty="0">
                <a:solidFill>
                  <a:srgbClr val="FF0000"/>
                </a:solidFill>
                <a:latin typeface="Times New Roman" pitchFamily="18" charset="0"/>
                <a:cs typeface="Times New Roman" pitchFamily="18" charset="0"/>
              </a:rPr>
            </a:br>
            <a:r>
              <a:rPr lang="ru-RU" sz="4400" b="1" dirty="0">
                <a:solidFill>
                  <a:srgbClr val="92D050"/>
                </a:solidFill>
                <a:latin typeface="Times New Roman" pitchFamily="18" charset="0"/>
                <a:cs typeface="Times New Roman" pitchFamily="18" charset="0"/>
              </a:rPr>
              <a:t/>
            </a:r>
            <a:br>
              <a:rPr lang="ru-RU" sz="4400" b="1" dirty="0">
                <a:solidFill>
                  <a:srgbClr val="92D050"/>
                </a:solidFill>
                <a:latin typeface="Times New Roman" pitchFamily="18" charset="0"/>
                <a:cs typeface="Times New Roman" pitchFamily="18" charset="0"/>
              </a:rPr>
            </a:br>
            <a:endParaRPr lang="ru-RU" sz="4400" dirty="0"/>
          </a:p>
        </p:txBody>
      </p:sp>
    </p:spTree>
    <p:extLst>
      <p:ext uri="{BB962C8B-B14F-4D97-AF65-F5344CB8AC3E}">
        <p14:creationId xmlns:p14="http://schemas.microsoft.com/office/powerpoint/2010/main" val="41563704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Объект 2"/>
          <p:cNvSpPr>
            <a:spLocks noGrp="1"/>
          </p:cNvSpPr>
          <p:nvPr>
            <p:ph idx="4294967295"/>
          </p:nvPr>
        </p:nvSpPr>
        <p:spPr>
          <a:xfrm>
            <a:off x="995363" y="209550"/>
            <a:ext cx="11196637" cy="6235700"/>
          </a:xfrm>
        </p:spPr>
        <p:txBody>
          <a:bodyPr>
            <a:normAutofit fontScale="62500" lnSpcReduction="20000"/>
          </a:bodyPr>
          <a:lstStyle/>
          <a:p>
            <a:pPr marL="25400" marR="317500">
              <a:lnSpc>
                <a:spcPts val="3360"/>
              </a:lnSpc>
              <a:spcAft>
                <a:spcPts val="3530"/>
              </a:spcAft>
            </a:pPr>
            <a:r>
              <a:rPr lang="ru-RU" sz="5800" i="1"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ru-RU" sz="5800" i="1" dirty="0" smtClean="0">
                <a:effectLst/>
                <a:latin typeface="Calibri" panose="020F0502020204030204" pitchFamily="34" charset="0"/>
                <a:ea typeface="Calibri" panose="020F0502020204030204" pitchFamily="34" charset="0"/>
                <a:cs typeface="Calibri" panose="020F0502020204030204" pitchFamily="34" charset="0"/>
              </a:rPr>
              <a:t>         </a:t>
            </a:r>
            <a:r>
              <a:rPr lang="ru-RU" sz="5800" b="1" i="1"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Позволяет достичь положительных результатов в развитии артикуляционной и пальчиковой моторики.</a:t>
            </a:r>
          </a:p>
          <a:p>
            <a:pPr marL="25400">
              <a:lnSpc>
                <a:spcPts val="2700"/>
              </a:lnSpc>
              <a:spcAft>
                <a:spcPts val="3245"/>
              </a:spcAft>
            </a:pPr>
            <a:r>
              <a:rPr lang="ru-RU" sz="5800" b="1" i="1"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Облегчает постановку, введение звуков в речь.</a:t>
            </a:r>
          </a:p>
          <a:p>
            <a:pPr marL="25400" marR="317500">
              <a:lnSpc>
                <a:spcPts val="3360"/>
              </a:lnSpc>
              <a:spcAft>
                <a:spcPts val="3000"/>
              </a:spcAft>
            </a:pPr>
            <a:r>
              <a:rPr lang="ru-RU" sz="5800" b="1" i="1"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Систематическая работа с применением </a:t>
            </a:r>
            <a:r>
              <a:rPr lang="ru-RU" sz="5800" b="1" i="1" dirty="0" err="1"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биоэнергопластики</a:t>
            </a:r>
            <a:r>
              <a:rPr lang="ru-RU" sz="5800" b="1" i="1"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способствует привлечению интереса детей к логопедическим занятиям.</a:t>
            </a:r>
          </a:p>
          <a:p>
            <a:pPr marL="25400" marR="317500">
              <a:lnSpc>
                <a:spcPts val="3385"/>
              </a:lnSpc>
              <a:spcAft>
                <a:spcPts val="0"/>
              </a:spcAft>
            </a:pPr>
            <a:r>
              <a:rPr lang="ru-RU" sz="5800" b="1" i="1"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Способствует более быстрому преодолению речевых нарушений.</a:t>
            </a:r>
          </a:p>
          <a:p>
            <a:pPr marL="0" indent="0">
              <a:buNone/>
            </a:pPr>
            <a:r>
              <a:rPr lang="ru-RU" b="1" i="1" dirty="0" smtClean="0">
                <a:effectLst/>
                <a:latin typeface="Calibri" panose="020F0502020204030204" pitchFamily="34" charset="0"/>
                <a:ea typeface="Calibri" panose="020F0502020204030204" pitchFamily="34" charset="0"/>
                <a:cs typeface="Calibri" panose="020F0502020204030204" pitchFamily="34" charset="0"/>
              </a:rPr>
              <a:t/>
            </a:r>
            <a:br>
              <a:rPr lang="ru-RU" b="1" i="1" dirty="0" smtClean="0">
                <a:effectLst/>
                <a:latin typeface="Calibri" panose="020F0502020204030204" pitchFamily="34" charset="0"/>
                <a:ea typeface="Calibri" panose="020F0502020204030204" pitchFamily="34" charset="0"/>
                <a:cs typeface="Calibri" panose="020F0502020204030204" pitchFamily="34" charset="0"/>
              </a:rPr>
            </a:br>
            <a:endParaRPr lang="ru-RU" b="1" dirty="0"/>
          </a:p>
        </p:txBody>
      </p:sp>
    </p:spTree>
    <p:extLst>
      <p:ext uri="{BB962C8B-B14F-4D97-AF65-F5344CB8AC3E}">
        <p14:creationId xmlns:p14="http://schemas.microsoft.com/office/powerpoint/2010/main" val="3967919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9295" t="257" r="706" b="1281"/>
          <a:stretch/>
        </p:blipFill>
        <p:spPr>
          <a:xfrm>
            <a:off x="511537" y="720968"/>
            <a:ext cx="4828140" cy="36048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r="4936"/>
          <a:stretch/>
        </p:blipFill>
        <p:spPr>
          <a:xfrm>
            <a:off x="6596976" y="457202"/>
            <a:ext cx="5011616" cy="39538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0569" y="3200399"/>
            <a:ext cx="4478215" cy="33586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r="4936"/>
          <a:stretch/>
        </p:blipFill>
        <p:spPr>
          <a:xfrm>
            <a:off x="6596976" y="371945"/>
            <a:ext cx="5011616" cy="39538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520531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80">
                                          <p:stCondLst>
                                            <p:cond delay="0"/>
                                          </p:stCondLst>
                                        </p:cTn>
                                        <p:tgtEl>
                                          <p:spTgt spid="4"/>
                                        </p:tgtEl>
                                      </p:cBhvr>
                                    </p:animEffect>
                                    <p:anim calcmode="lin" valueType="num">
                                      <p:cBhvr>
                                        <p:cTn id="4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gtEl>
                                      </p:cBhvr>
                                      <p:to x="100000" y="60000"/>
                                    </p:animScale>
                                    <p:animScale>
                                      <p:cBhvr>
                                        <p:cTn id="50" dur="166" decel="50000">
                                          <p:stCondLst>
                                            <p:cond delay="676"/>
                                          </p:stCondLst>
                                        </p:cTn>
                                        <p:tgtEl>
                                          <p:spTgt spid="4"/>
                                        </p:tgtEl>
                                      </p:cBhvr>
                                      <p:to x="100000" y="100000"/>
                                    </p:animScale>
                                    <p:animScale>
                                      <p:cBhvr>
                                        <p:cTn id="51" dur="26">
                                          <p:stCondLst>
                                            <p:cond delay="1312"/>
                                          </p:stCondLst>
                                        </p:cTn>
                                        <p:tgtEl>
                                          <p:spTgt spid="4"/>
                                        </p:tgtEl>
                                      </p:cBhvr>
                                      <p:to x="100000" y="80000"/>
                                    </p:animScale>
                                    <p:animScale>
                                      <p:cBhvr>
                                        <p:cTn id="52" dur="166" decel="50000">
                                          <p:stCondLst>
                                            <p:cond delay="1338"/>
                                          </p:stCondLst>
                                        </p:cTn>
                                        <p:tgtEl>
                                          <p:spTgt spid="4"/>
                                        </p:tgtEl>
                                      </p:cBhvr>
                                      <p:to x="100000" y="100000"/>
                                    </p:animScale>
                                    <p:animScale>
                                      <p:cBhvr>
                                        <p:cTn id="53" dur="26">
                                          <p:stCondLst>
                                            <p:cond delay="1642"/>
                                          </p:stCondLst>
                                        </p:cTn>
                                        <p:tgtEl>
                                          <p:spTgt spid="4"/>
                                        </p:tgtEl>
                                      </p:cBhvr>
                                      <p:to x="100000" y="90000"/>
                                    </p:animScale>
                                    <p:animScale>
                                      <p:cBhvr>
                                        <p:cTn id="54" dur="166" decel="50000">
                                          <p:stCondLst>
                                            <p:cond delay="1668"/>
                                          </p:stCondLst>
                                        </p:cTn>
                                        <p:tgtEl>
                                          <p:spTgt spid="4"/>
                                        </p:tgtEl>
                                      </p:cBhvr>
                                      <p:to x="100000" y="100000"/>
                                    </p:animScale>
                                    <p:animScale>
                                      <p:cBhvr>
                                        <p:cTn id="55" dur="26">
                                          <p:stCondLst>
                                            <p:cond delay="1808"/>
                                          </p:stCondLst>
                                        </p:cTn>
                                        <p:tgtEl>
                                          <p:spTgt spid="4"/>
                                        </p:tgtEl>
                                      </p:cBhvr>
                                      <p:to x="100000" y="95000"/>
                                    </p:animScale>
                                    <p:animScale>
                                      <p:cBhvr>
                                        <p:cTn id="56" dur="166" decel="50000">
                                          <p:stCondLst>
                                            <p:cond delay="1834"/>
                                          </p:stCondLst>
                                        </p:cTn>
                                        <p:tgtEl>
                                          <p:spTgt spid="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down)">
                                      <p:cBhvr>
                                        <p:cTn id="61" dur="580">
                                          <p:stCondLst>
                                            <p:cond delay="0"/>
                                          </p:stCondLst>
                                        </p:cTn>
                                        <p:tgtEl>
                                          <p:spTgt spid="5"/>
                                        </p:tgtEl>
                                      </p:cBhvr>
                                    </p:animEffect>
                                    <p:anim calcmode="lin" valueType="num">
                                      <p:cBhvr>
                                        <p:cTn id="6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7" dur="26">
                                          <p:stCondLst>
                                            <p:cond delay="650"/>
                                          </p:stCondLst>
                                        </p:cTn>
                                        <p:tgtEl>
                                          <p:spTgt spid="5"/>
                                        </p:tgtEl>
                                      </p:cBhvr>
                                      <p:to x="100000" y="60000"/>
                                    </p:animScale>
                                    <p:animScale>
                                      <p:cBhvr>
                                        <p:cTn id="68" dur="166" decel="50000">
                                          <p:stCondLst>
                                            <p:cond delay="676"/>
                                          </p:stCondLst>
                                        </p:cTn>
                                        <p:tgtEl>
                                          <p:spTgt spid="5"/>
                                        </p:tgtEl>
                                      </p:cBhvr>
                                      <p:to x="100000" y="100000"/>
                                    </p:animScale>
                                    <p:animScale>
                                      <p:cBhvr>
                                        <p:cTn id="69" dur="26">
                                          <p:stCondLst>
                                            <p:cond delay="1312"/>
                                          </p:stCondLst>
                                        </p:cTn>
                                        <p:tgtEl>
                                          <p:spTgt spid="5"/>
                                        </p:tgtEl>
                                      </p:cBhvr>
                                      <p:to x="100000" y="80000"/>
                                    </p:animScale>
                                    <p:animScale>
                                      <p:cBhvr>
                                        <p:cTn id="70" dur="166" decel="50000">
                                          <p:stCondLst>
                                            <p:cond delay="1338"/>
                                          </p:stCondLst>
                                        </p:cTn>
                                        <p:tgtEl>
                                          <p:spTgt spid="5"/>
                                        </p:tgtEl>
                                      </p:cBhvr>
                                      <p:to x="100000" y="100000"/>
                                    </p:animScale>
                                    <p:animScale>
                                      <p:cBhvr>
                                        <p:cTn id="71" dur="26">
                                          <p:stCondLst>
                                            <p:cond delay="1642"/>
                                          </p:stCondLst>
                                        </p:cTn>
                                        <p:tgtEl>
                                          <p:spTgt spid="5"/>
                                        </p:tgtEl>
                                      </p:cBhvr>
                                      <p:to x="100000" y="90000"/>
                                    </p:animScale>
                                    <p:animScale>
                                      <p:cBhvr>
                                        <p:cTn id="72" dur="166" decel="50000">
                                          <p:stCondLst>
                                            <p:cond delay="1668"/>
                                          </p:stCondLst>
                                        </p:cTn>
                                        <p:tgtEl>
                                          <p:spTgt spid="5"/>
                                        </p:tgtEl>
                                      </p:cBhvr>
                                      <p:to x="100000" y="100000"/>
                                    </p:animScale>
                                    <p:animScale>
                                      <p:cBhvr>
                                        <p:cTn id="73" dur="26">
                                          <p:stCondLst>
                                            <p:cond delay="1808"/>
                                          </p:stCondLst>
                                        </p:cTn>
                                        <p:tgtEl>
                                          <p:spTgt spid="5"/>
                                        </p:tgtEl>
                                      </p:cBhvr>
                                      <p:to x="100000" y="95000"/>
                                    </p:animScale>
                                    <p:animScale>
                                      <p:cBhvr>
                                        <p:cTn id="7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36830" y="783374"/>
            <a:ext cx="7526215" cy="5089888"/>
          </a:xfrm>
        </p:spPr>
        <p:txBody>
          <a:bodyPr>
            <a:noAutofit/>
          </a:bodyPr>
          <a:lstStyle/>
          <a:p>
            <a:pPr algn="ctr"/>
            <a:r>
              <a:rPr lang="ru-RU" sz="8000" b="1" dirty="0" smtClean="0">
                <a:latin typeface="Consolas" panose="020B0609020204030204" pitchFamily="49" charset="0"/>
                <a:cs typeface="Consolas" panose="020B0609020204030204" pitchFamily="49" charset="0"/>
              </a:rPr>
              <a:t>  </a:t>
            </a:r>
            <a:r>
              <a:rPr lang="ru-RU" sz="8000" b="1" i="1" spc="600" dirty="0" smtClean="0">
                <a:solidFill>
                  <a:srgbClr val="00B050"/>
                </a:solidFill>
                <a:effectLst>
                  <a:outerShdw blurRad="38100" dist="38100" dir="2700000" algn="tl">
                    <a:srgbClr val="000000">
                      <a:alpha val="43137"/>
                    </a:srgbClr>
                  </a:outerShdw>
                </a:effectLst>
                <a:latin typeface="Consolas" panose="020B0609020204030204" pitchFamily="49" charset="0"/>
                <a:cs typeface="Consolas" panose="020B0609020204030204" pitchFamily="49" charset="0"/>
              </a:rPr>
              <a:t>Спасибо </a:t>
            </a:r>
            <a:br>
              <a:rPr lang="ru-RU" sz="8000" b="1" i="1" spc="600" dirty="0" smtClean="0">
                <a:solidFill>
                  <a:srgbClr val="00B050"/>
                </a:solidFill>
                <a:effectLst>
                  <a:outerShdw blurRad="38100" dist="38100" dir="2700000" algn="tl">
                    <a:srgbClr val="000000">
                      <a:alpha val="43137"/>
                    </a:srgbClr>
                  </a:outerShdw>
                </a:effectLst>
                <a:latin typeface="Consolas" panose="020B0609020204030204" pitchFamily="49" charset="0"/>
                <a:cs typeface="Consolas" panose="020B0609020204030204" pitchFamily="49" charset="0"/>
              </a:rPr>
            </a:br>
            <a:r>
              <a:rPr lang="ru-RU" sz="8000" b="1" i="1" spc="600" dirty="0" smtClean="0">
                <a:solidFill>
                  <a:srgbClr val="00B050"/>
                </a:solidFill>
                <a:effectLst>
                  <a:outerShdw blurRad="38100" dist="38100" dir="2700000" algn="tl">
                    <a:srgbClr val="000000">
                      <a:alpha val="43137"/>
                    </a:srgbClr>
                  </a:outerShdw>
                </a:effectLst>
                <a:latin typeface="Consolas" panose="020B0609020204030204" pitchFamily="49" charset="0"/>
                <a:cs typeface="Consolas" panose="020B0609020204030204" pitchFamily="49" charset="0"/>
              </a:rPr>
              <a:t> за                                                    внимание</a:t>
            </a:r>
            <a:endParaRPr lang="ru-RU" sz="8000" b="1" i="1" spc="600" dirty="0">
              <a:solidFill>
                <a:srgbClr val="00B050"/>
              </a:solidFill>
              <a:effectLst>
                <a:outerShdw blurRad="38100" dist="38100" dir="2700000" algn="tl">
                  <a:srgbClr val="000000">
                    <a:alpha val="43137"/>
                  </a:srgbClr>
                </a:outerShdw>
              </a:effectLst>
              <a:latin typeface="Consolas" panose="020B0609020204030204" pitchFamily="49" charset="0"/>
              <a:cs typeface="Consolas" panose="020B0609020204030204" pitchFamily="49" charset="0"/>
            </a:endParaRPr>
          </a:p>
        </p:txBody>
      </p:sp>
      <p:pic>
        <p:nvPicPr>
          <p:cNvPr id="7" name="Рисунок 6"/>
          <p:cNvPicPr>
            <a:picLocks noChangeAspect="1"/>
          </p:cNvPicPr>
          <p:nvPr/>
        </p:nvPicPr>
        <p:blipFill>
          <a:blip r:embed="rId3"/>
          <a:stretch>
            <a:fillRect/>
          </a:stretch>
        </p:blipFill>
        <p:spPr>
          <a:xfrm>
            <a:off x="263769" y="783374"/>
            <a:ext cx="5081953" cy="486128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37450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2153223"/>
          </a:xfrm>
        </p:spPr>
        <p:txBody>
          <a:bodyPr/>
          <a:lstStyle/>
          <a:p>
            <a:endParaRPr lang="ru-RU" dirty="0"/>
          </a:p>
        </p:txBody>
      </p:sp>
      <p:sp>
        <p:nvSpPr>
          <p:cNvPr id="3" name="Объект 2"/>
          <p:cNvSpPr>
            <a:spLocks noGrp="1"/>
          </p:cNvSpPr>
          <p:nvPr>
            <p:ph idx="1"/>
          </p:nvPr>
        </p:nvSpPr>
        <p:spPr>
          <a:xfrm>
            <a:off x="674557" y="2572949"/>
            <a:ext cx="11257613" cy="4082684"/>
          </a:xfrm>
        </p:spPr>
        <p:txBody>
          <a:bodyPr>
            <a:noAutofit/>
          </a:bodyPr>
          <a:lstStyle/>
          <a:p>
            <a:pPr marL="342900" marR="266700" lvl="0" indent="-342900" algn="just">
              <a:lnSpc>
                <a:spcPts val="2305"/>
              </a:lnSpc>
              <a:spcBef>
                <a:spcPts val="110"/>
              </a:spcBef>
              <a:spcAft>
                <a:spcPts val="300"/>
              </a:spcAft>
              <a:buClr>
                <a:srgbClr val="000000"/>
              </a:buClr>
              <a:buSzPts val="2100"/>
            </a:pPr>
            <a:r>
              <a:rPr lang="ru-RU" sz="32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В коррекционной работе существенную роль играет воспитание у детей кинестетических ощущений органов артикуляции, позволяющих почувствовать контрастность положения языка, челюстей, губ, направленность выдоха.</a:t>
            </a:r>
          </a:p>
          <a:p>
            <a:pPr marL="342900" marR="266700" lvl="0" indent="-342900" algn="just">
              <a:lnSpc>
                <a:spcPts val="2305"/>
              </a:lnSpc>
              <a:spcBef>
                <a:spcPts val="110"/>
              </a:spcBef>
              <a:spcAft>
                <a:spcPts val="300"/>
              </a:spcAft>
              <a:buClr>
                <a:srgbClr val="000000"/>
              </a:buClr>
              <a:buSzPts val="2100"/>
            </a:pPr>
            <a:endParaRPr lang="ru-RU" sz="32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342900" marR="584200" lvl="0" indent="-342900" algn="just">
              <a:lnSpc>
                <a:spcPts val="2305"/>
              </a:lnSpc>
              <a:spcBef>
                <a:spcPts val="300"/>
              </a:spcBef>
              <a:spcAft>
                <a:spcPts val="300"/>
              </a:spcAft>
              <a:buClr>
                <a:srgbClr val="000000"/>
              </a:buClr>
              <a:buSzPts val="2100"/>
            </a:pPr>
            <a:r>
              <a:rPr lang="ru-RU" sz="32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Их чёткость обусловлена осязательными ощущениями, что особенно важно на начальных этапах постановки звуков, когда ещё не сформирована слуховая дифференциация.</a:t>
            </a:r>
          </a:p>
          <a:p>
            <a:pPr marL="0" marR="584200" lvl="0" indent="0" algn="just">
              <a:lnSpc>
                <a:spcPts val="2305"/>
              </a:lnSpc>
              <a:spcBef>
                <a:spcPts val="300"/>
              </a:spcBef>
              <a:spcAft>
                <a:spcPts val="300"/>
              </a:spcAft>
              <a:buClr>
                <a:srgbClr val="000000"/>
              </a:buClr>
              <a:buSzPts val="2100"/>
              <a:buNone/>
            </a:pPr>
            <a:endParaRPr lang="ru-RU" sz="32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342900" marR="584200" lvl="0" indent="-342900" algn="just">
              <a:lnSpc>
                <a:spcPts val="2305"/>
              </a:lnSpc>
              <a:spcBef>
                <a:spcPts val="300"/>
              </a:spcBef>
              <a:buClr>
                <a:srgbClr val="000000"/>
              </a:buClr>
              <a:buSzPts val="2100"/>
            </a:pPr>
            <a:r>
              <a:rPr lang="ru-RU" sz="32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Для достижения лучших результатов в работе над звукопроизношением можно использовать инновационный метод - </a:t>
            </a:r>
            <a:r>
              <a:rPr lang="ru-RU" sz="3200" b="1" u="none" strike="noStrike" spc="0" dirty="0" err="1"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биоэнергопластика</a:t>
            </a:r>
            <a:r>
              <a:rPr lang="ru-RU" sz="32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a:t>
            </a:r>
          </a:p>
          <a:p>
            <a:pPr marL="0" indent="0" algn="just">
              <a:buNone/>
            </a:pPr>
            <a:r>
              <a:rPr lang="ru-RU" sz="3200" b="1"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r>
            <a:br>
              <a:rPr lang="ru-RU" sz="3200" b="1"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br>
            <a:endParaRPr lang="ru-RU" sz="3200" b="1" dirty="0">
              <a:solidFill>
                <a:schemeClr val="accent2">
                  <a:lumMod val="75000"/>
                </a:schemeClr>
              </a:solidFill>
            </a:endParaRPr>
          </a:p>
        </p:txBody>
      </p:sp>
      <p:pic>
        <p:nvPicPr>
          <p:cNvPr id="4" name="Рисунок 3" descr="C:\Users\4227~1\AppData\Local\Temp\FineReader11.00\media\image2.jpeg"/>
          <p:cNvPicPr/>
          <p:nvPr/>
        </p:nvPicPr>
        <p:blipFill>
          <a:blip r:embed="rId3">
            <a:extLst>
              <a:ext uri="{28A0092B-C50C-407E-A947-70E740481C1C}">
                <a14:useLocalDpi xmlns:a14="http://schemas.microsoft.com/office/drawing/2010/main" val="0"/>
              </a:ext>
            </a:extLst>
          </a:blip>
          <a:srcRect/>
          <a:stretch>
            <a:fillRect/>
          </a:stretch>
        </p:blipFill>
        <p:spPr bwMode="auto">
          <a:xfrm>
            <a:off x="823834" y="310525"/>
            <a:ext cx="10959058" cy="2207823"/>
          </a:xfrm>
          <a:prstGeom prst="rect">
            <a:avLst/>
          </a:prstGeom>
          <a:noFill/>
          <a:ln>
            <a:noFill/>
          </a:ln>
        </p:spPr>
      </p:pic>
    </p:spTree>
    <p:extLst>
      <p:ext uri="{BB962C8B-B14F-4D97-AF65-F5344CB8AC3E}">
        <p14:creationId xmlns:p14="http://schemas.microsoft.com/office/powerpoint/2010/main" val="2497325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 y="609600"/>
            <a:ext cx="10401300" cy="932202"/>
          </a:xfrm>
        </p:spPr>
        <p:txBody>
          <a:bodyPr>
            <a:noAutofit/>
          </a:bodyPr>
          <a:lstStyle/>
          <a:p>
            <a:pPr marR="165100">
              <a:lnSpc>
                <a:spcPts val="3900"/>
              </a:lnSpc>
              <a:spcAft>
                <a:spcPts val="3950"/>
              </a:spcAft>
            </a:pPr>
            <a:r>
              <a:rPr lang="ru-RU" b="1" i="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Что такое </a:t>
            </a:r>
            <a:r>
              <a:rPr lang="ru-RU" b="1" i="1" u="none" strike="noStrike" spc="0" dirty="0" err="1"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биоэнергопластика</a:t>
            </a:r>
            <a:r>
              <a:rPr lang="ru-RU" b="1" i="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в логопедии?</a:t>
            </a:r>
            <a:r>
              <a:rPr lang="ru-RU" b="1" i="1" dirty="0" smtClean="0">
                <a:solidFill>
                  <a:schemeClr val="accent2">
                    <a:lumMod val="75000"/>
                  </a:schemeClr>
                </a:solidFill>
                <a:effectLst/>
                <a:latin typeface="Courier New" panose="02070309020205020404" pitchFamily="49" charset="0"/>
                <a:ea typeface="Courier New" panose="02070309020205020404" pitchFamily="49" charset="0"/>
              </a:rPr>
              <a:t/>
            </a:r>
            <a:br>
              <a:rPr lang="ru-RU" b="1" i="1" dirty="0" smtClean="0">
                <a:solidFill>
                  <a:schemeClr val="accent2">
                    <a:lumMod val="75000"/>
                  </a:schemeClr>
                </a:solidFill>
                <a:effectLst/>
                <a:latin typeface="Courier New" panose="02070309020205020404" pitchFamily="49" charset="0"/>
                <a:ea typeface="Courier New" panose="02070309020205020404" pitchFamily="49" charset="0"/>
              </a:rPr>
            </a:br>
            <a:endParaRPr lang="ru-RU" b="1" i="1" dirty="0">
              <a:solidFill>
                <a:schemeClr val="accent2">
                  <a:lumMod val="75000"/>
                </a:schemeClr>
              </a:solidFill>
            </a:endParaRPr>
          </a:p>
        </p:txBody>
      </p:sp>
      <p:sp>
        <p:nvSpPr>
          <p:cNvPr id="3" name="Объект 2"/>
          <p:cNvSpPr>
            <a:spLocks noGrp="1"/>
          </p:cNvSpPr>
          <p:nvPr>
            <p:ph idx="1"/>
          </p:nvPr>
        </p:nvSpPr>
        <p:spPr>
          <a:xfrm>
            <a:off x="838200" y="1825625"/>
            <a:ext cx="6911715" cy="4351338"/>
          </a:xfrm>
        </p:spPr>
        <p:txBody>
          <a:bodyPr>
            <a:noAutofit/>
          </a:bodyPr>
          <a:lstStyle/>
          <a:p>
            <a:pPr marL="342900" marR="812800" lvl="0" indent="-342900">
              <a:lnSpc>
                <a:spcPts val="2590"/>
              </a:lnSpc>
              <a:spcAft>
                <a:spcPts val="300"/>
              </a:spcAft>
              <a:buClr>
                <a:srgbClr val="000000"/>
              </a:buClr>
              <a:buSzPts val="2700"/>
              <a:buFont typeface="Arial" panose="020B0604020202020204" pitchFamily="34" charset="0"/>
              <a:buChar char="*"/>
            </a:pPr>
            <a:r>
              <a:rPr lang="ru-RU" sz="2800" b="1" u="none" strike="noStrike" spc="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Термин состоит из двух слов: биоэнергия и пластика.</a:t>
            </a:r>
            <a:endParaRPr lang="ru-RU" sz="2800" b="1" u="none" strike="noStrike" spc="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812800" lvl="0" indent="-342900">
              <a:lnSpc>
                <a:spcPts val="2590"/>
              </a:lnSpc>
              <a:spcAft>
                <a:spcPts val="320"/>
              </a:spcAft>
              <a:buClr>
                <a:srgbClr val="000000"/>
              </a:buClr>
              <a:buSzPts val="2700"/>
              <a:buFont typeface="Arial" panose="020B0604020202020204" pitchFamily="34" charset="0"/>
              <a:buChar char="*"/>
            </a:pPr>
            <a:r>
              <a:rPr lang="ru-RU" sz="2800" b="1" u="none" strike="noStrike" spc="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u-RU" sz="2800" b="1" u="none" strike="noStrike" spc="0" dirty="0" smtClean="0">
                <a:solidFill>
                  <a:srgbClr val="00B050"/>
                </a:solidFill>
                <a:effectLst/>
                <a:latin typeface="Calibri" panose="020F0502020204030204" pitchFamily="34" charset="0"/>
                <a:ea typeface="Calibri" panose="020F0502020204030204" pitchFamily="34" charset="0"/>
                <a:cs typeface="Calibri" panose="020F0502020204030204" pitchFamily="34" charset="0"/>
              </a:rPr>
              <a:t>Биоэнергия - это та энергия, которая находится внутри человека.</a:t>
            </a:r>
            <a:endParaRPr lang="ru-RU" sz="2800" b="1" u="none" strike="noStrike" spc="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63500" lvl="0" indent="-342900">
              <a:lnSpc>
                <a:spcPts val="2570"/>
              </a:lnSpc>
              <a:spcAft>
                <a:spcPts val="280"/>
              </a:spcAft>
              <a:buClr>
                <a:srgbClr val="000000"/>
              </a:buClr>
              <a:buSzPts val="2700"/>
              <a:buFont typeface="Arial" panose="020B0604020202020204" pitchFamily="34" charset="0"/>
              <a:buChar char="*"/>
            </a:pPr>
            <a:r>
              <a:rPr lang="ru-RU" sz="2800" b="1" u="none" strike="noStrike" spc="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Пластика - плавные, раскрепощённые движения тела, рук.</a:t>
            </a:r>
            <a:endParaRPr lang="ru-RU" sz="2800" b="1" u="none" strike="noStrike" spc="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1409700" lvl="0" indent="-342900">
              <a:lnSpc>
                <a:spcPts val="2590"/>
              </a:lnSpc>
              <a:buClr>
                <a:srgbClr val="000000"/>
              </a:buClr>
              <a:buSzPts val="2700"/>
              <a:buFont typeface="Arial" panose="020B0604020202020204" pitchFamily="34" charset="0"/>
              <a:buChar char="*"/>
            </a:pPr>
            <a:r>
              <a:rPr lang="ru-RU" sz="2800" b="1" u="none" strike="noStrike" spc="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u-RU" sz="2800" b="1" u="none" strike="noStrike" spc="0" dirty="0" err="1" smtClean="0">
                <a:solidFill>
                  <a:srgbClr val="00B0F0"/>
                </a:solidFill>
                <a:effectLst/>
                <a:latin typeface="Calibri" panose="020F0502020204030204" pitchFamily="34" charset="0"/>
                <a:ea typeface="Calibri" panose="020F0502020204030204" pitchFamily="34" charset="0"/>
                <a:cs typeface="Calibri" panose="020F0502020204030204" pitchFamily="34" charset="0"/>
              </a:rPr>
              <a:t>Биоэнергопластика</a:t>
            </a:r>
            <a:r>
              <a:rPr lang="ru-RU" sz="2800" b="1" u="none" strike="noStrike" spc="0" dirty="0" smtClean="0">
                <a:solidFill>
                  <a:srgbClr val="00B0F0"/>
                </a:solidFill>
                <a:effectLst/>
                <a:latin typeface="Calibri" panose="020F0502020204030204" pitchFamily="34" charset="0"/>
                <a:ea typeface="Calibri" panose="020F0502020204030204" pitchFamily="34" charset="0"/>
                <a:cs typeface="Calibri" panose="020F0502020204030204" pitchFamily="34" charset="0"/>
              </a:rPr>
              <a:t> - это соединение движений артикуляционного аппарата и движений кистей рук.</a:t>
            </a:r>
            <a:r>
              <a:rPr lang="ru-RU" sz="2800" b="1" u="none" strike="noStrike" spc="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r>
            <a:br>
              <a:rPr lang="ru-RU" sz="2800" b="1" u="none" strike="noStrike" spc="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ru-RU" sz="2800" b="1" dirty="0"/>
          </a:p>
        </p:txBody>
      </p:sp>
      <p:pic>
        <p:nvPicPr>
          <p:cNvPr id="4" name="Рисунок 3" descr="C:\Users\4227~1\AppData\Local\Temp\FineReader11.00\media\image3.jpeg"/>
          <p:cNvPicPr/>
          <p:nvPr/>
        </p:nvPicPr>
        <p:blipFill>
          <a:blip r:embed="rId3">
            <a:extLst>
              <a:ext uri="{28A0092B-C50C-407E-A947-70E740481C1C}">
                <a14:useLocalDpi xmlns:a14="http://schemas.microsoft.com/office/drawing/2010/main" val="0"/>
              </a:ext>
            </a:extLst>
          </a:blip>
          <a:srcRect/>
          <a:stretch>
            <a:fillRect/>
          </a:stretch>
        </p:blipFill>
        <p:spPr bwMode="auto">
          <a:xfrm>
            <a:off x="7420131" y="1690688"/>
            <a:ext cx="3933669" cy="4635161"/>
          </a:xfrm>
          <a:prstGeom prst="rect">
            <a:avLst/>
          </a:prstGeom>
          <a:noFill/>
          <a:ln>
            <a:noFill/>
          </a:ln>
        </p:spPr>
      </p:pic>
    </p:spTree>
    <p:extLst>
      <p:ext uri="{BB962C8B-B14F-4D97-AF65-F5344CB8AC3E}">
        <p14:creationId xmlns:p14="http://schemas.microsoft.com/office/powerpoint/2010/main" val="1606006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073931"/>
          </a:xfrm>
        </p:spPr>
        <p:txBody>
          <a:bodyPr>
            <a:normAutofit fontScale="90000"/>
          </a:bodyPr>
          <a:lstStyle/>
          <a:p>
            <a:pPr algn="ctr"/>
            <a:r>
              <a:rPr lang="ru-RU" sz="3600" b="1" u="sng" dirty="0" smtClean="0">
                <a:solidFill>
                  <a:schemeClr val="accent2">
                    <a:lumMod val="75000"/>
                  </a:schemeClr>
                </a:solidFill>
                <a:effectLst>
                  <a:outerShdw blurRad="38100" dist="38100" dir="2700000" algn="tl">
                    <a:srgbClr val="000000">
                      <a:alpha val="43137"/>
                    </a:srgbClr>
                  </a:outerShdw>
                </a:effectLst>
              </a:rPr>
              <a:t>ВВЕДЕНИЕ  БИОЭНЕРГОПЛАСТИКИ ПРЕДУСМАТРИВАЕТ НЕСКОЛЬКО  ЭТАПОВ</a:t>
            </a:r>
            <a:endParaRPr lang="ru-RU" sz="3600" b="1" u="sng" dirty="0">
              <a:solidFill>
                <a:schemeClr val="accent2">
                  <a:lumMod val="75000"/>
                </a:schemeClr>
              </a:solidFill>
              <a:effectLst>
                <a:outerShdw blurRad="38100" dist="38100" dir="2700000" algn="tl">
                  <a:srgbClr val="000000">
                    <a:alpha val="43137"/>
                  </a:srgbClr>
                </a:outerShdw>
              </a:effectLst>
            </a:endParaRPr>
          </a:p>
        </p:txBody>
      </p:sp>
      <p:graphicFrame>
        <p:nvGraphicFramePr>
          <p:cNvPr id="13" name="Объект 12"/>
          <p:cNvGraphicFramePr>
            <a:graphicFrameLocks noGrp="1"/>
          </p:cNvGraphicFramePr>
          <p:nvPr>
            <p:ph idx="1"/>
            <p:extLst>
              <p:ext uri="{D42A27DB-BD31-4B8C-83A1-F6EECF244321}">
                <p14:modId xmlns:p14="http://schemas.microsoft.com/office/powerpoint/2010/main" val="1455319462"/>
              </p:ext>
            </p:extLst>
          </p:nvPr>
        </p:nvGraphicFramePr>
        <p:xfrm>
          <a:off x="838200" y="1438275"/>
          <a:ext cx="10515600" cy="4738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5370388"/>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8259" y="1"/>
            <a:ext cx="10605541" cy="1211580"/>
          </a:xfrm>
        </p:spPr>
        <p:txBody>
          <a:bodyPr>
            <a:noAutofit/>
          </a:bodyPr>
          <a:lstStyle/>
          <a:p>
            <a:pPr marL="533400" algn="ctr">
              <a:lnSpc>
                <a:spcPts val="4300"/>
              </a:lnSpc>
              <a:spcAft>
                <a:spcPts val="3560"/>
              </a:spcAft>
            </a:pPr>
            <a:r>
              <a:rPr lang="ru-RU" b="1" dirty="0" smtClean="0">
                <a:solidFill>
                  <a:srgbClr val="FFC000"/>
                </a:solidFill>
                <a:effectLst/>
                <a:latin typeface="Sitka Small" panose="02000505000000020004" pitchFamily="2" charset="0"/>
                <a:ea typeface="Calibri" panose="020F0502020204030204" pitchFamily="34" charset="0"/>
                <a:cs typeface="Calibri" panose="020F0502020204030204" pitchFamily="34" charset="0"/>
              </a:rPr>
              <a:t>                                                                                                                                                      </a:t>
            </a:r>
            <a:r>
              <a:rPr lang="ru-RU" sz="3200" b="1" dirty="0" smtClean="0">
                <a:solidFill>
                  <a:srgbClr val="00B050"/>
                </a:solidFill>
                <a:effectLst/>
                <a:latin typeface="Sitka Small" panose="02000505000000020004" pitchFamily="2" charset="0"/>
                <a:ea typeface="Calibri" panose="020F0502020204030204" pitchFamily="34" charset="0"/>
                <a:cs typeface="Calibri" panose="020F0502020204030204" pitchFamily="34" charset="0"/>
              </a:rPr>
              <a:t>ДИАГНОСТИЧЕСКИЙ ЭТАП</a:t>
            </a:r>
            <a:br>
              <a:rPr lang="ru-RU" sz="3200" b="1" dirty="0" smtClean="0">
                <a:solidFill>
                  <a:srgbClr val="00B050"/>
                </a:solidFill>
                <a:effectLst/>
                <a:latin typeface="Sitka Small" panose="02000505000000020004" pitchFamily="2" charset="0"/>
                <a:ea typeface="Calibri" panose="020F0502020204030204" pitchFamily="34" charset="0"/>
                <a:cs typeface="Calibri" panose="020F0502020204030204" pitchFamily="34" charset="0"/>
              </a:rPr>
            </a:br>
            <a:endParaRPr lang="ru-RU" sz="3200" dirty="0">
              <a:solidFill>
                <a:srgbClr val="00B050"/>
              </a:solidFill>
              <a:latin typeface="Sitka Small" panose="02000505000000020004" pitchFamily="2" charset="0"/>
            </a:endParaRPr>
          </a:p>
        </p:txBody>
      </p:sp>
      <p:sp>
        <p:nvSpPr>
          <p:cNvPr id="3" name="Объект 2"/>
          <p:cNvSpPr>
            <a:spLocks noGrp="1"/>
          </p:cNvSpPr>
          <p:nvPr>
            <p:ph idx="1"/>
          </p:nvPr>
        </p:nvSpPr>
        <p:spPr>
          <a:xfrm>
            <a:off x="0" y="1211581"/>
            <a:ext cx="12192000" cy="5863775"/>
          </a:xfrm>
        </p:spPr>
        <p:txBody>
          <a:bodyPr>
            <a:noAutofit/>
          </a:bodyPr>
          <a:lstStyle/>
          <a:p>
            <a:pPr marL="1092200">
              <a:lnSpc>
                <a:spcPts val="1600"/>
              </a:lnSpc>
              <a:spcAft>
                <a:spcPts val="150"/>
              </a:spcAft>
            </a:pPr>
            <a:endParaRPr lang="ru-RU" sz="2200" b="0" i="0" u="sng" strike="noStrike" spc="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ts val="1600"/>
              </a:lnSpc>
              <a:spcBef>
                <a:spcPts val="0"/>
              </a:spcBef>
              <a:spcAft>
                <a:spcPts val="150"/>
              </a:spcAft>
            </a:pPr>
            <a:r>
              <a:rPr lang="ru-RU" sz="2400" b="1" i="0" u="sng" strike="noStrike" spc="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Обследование состояния общей моторики</a:t>
            </a:r>
            <a:r>
              <a:rPr lang="ru-RU" sz="2400" b="1" dirty="0" smtClean="0">
                <a:solidFill>
                  <a:srgbClr val="7030A0"/>
                </a:solidFill>
                <a:effectLst/>
                <a:latin typeface="Courier New" panose="02070309020205020404" pitchFamily="49" charset="0"/>
                <a:ea typeface="Courier New" panose="02070309020205020404" pitchFamily="49" charset="0"/>
              </a:rPr>
              <a:t>.</a:t>
            </a:r>
            <a:endParaRPr lang="ru-RU" sz="2400" b="1" dirty="0" smtClean="0">
              <a:solidFill>
                <a:srgbClr val="000000"/>
              </a:solidFill>
              <a:effectLst/>
              <a:latin typeface="Courier New" panose="02070309020205020404" pitchFamily="49" charset="0"/>
              <a:ea typeface="Courier New" panose="02070309020205020404" pitchFamily="49" charset="0"/>
            </a:endParaRPr>
          </a:p>
          <a:p>
            <a:pPr marL="0" marR="215900" indent="0">
              <a:lnSpc>
                <a:spcPct val="100000"/>
              </a:lnSpc>
              <a:spcBef>
                <a:spcPts val="0"/>
              </a:spcBef>
              <a:spcAft>
                <a:spcPts val="325"/>
              </a:spcAft>
            </a:pPr>
            <a:r>
              <a:rPr lang="ru-RU" sz="2100" dirty="0" smtClean="0">
                <a:solidFill>
                  <a:srgbClr val="00B050"/>
                </a:solidFill>
                <a:effectLst/>
                <a:latin typeface="Calibri" panose="020F0502020204030204" pitchFamily="34" charset="0"/>
                <a:ea typeface="Calibri" panose="020F0502020204030204" pitchFamily="34" charset="0"/>
                <a:cs typeface="Calibri" panose="020F0502020204030204" pitchFamily="34" charset="0"/>
              </a:rPr>
              <a:t>При этом необходимо отметить объем движений , точность выполнения , самостоятельность , координация движений , чувство равновесия , осанка . Указать на наличие навязчивых движений (покачивание, балансирование туловищем). Анализируется качественное состояние общей моторики: моторная напряженность, скованность, повышенная двигательная активность, расторможенность.</a:t>
            </a:r>
          </a:p>
          <a:p>
            <a:pPr marL="0" algn="just">
              <a:lnSpc>
                <a:spcPct val="100000"/>
              </a:lnSpc>
              <a:spcBef>
                <a:spcPts val="0"/>
              </a:spcBef>
              <a:spcAft>
                <a:spcPts val="150"/>
              </a:spcAft>
            </a:pPr>
            <a:r>
              <a:rPr lang="ru-RU" sz="2400" b="1" i="0" u="sng" strike="noStrike" spc="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Обследование состояния мелкой моторики</a:t>
            </a:r>
            <a:r>
              <a:rPr lang="ru-RU" sz="2100" b="0" i="0" u="sng" strike="noStrike" spc="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endParaRPr lang="ru-RU" sz="2100" dirty="0" smtClean="0">
              <a:solidFill>
                <a:srgbClr val="000000"/>
              </a:solidFill>
              <a:effectLst/>
              <a:latin typeface="Courier New" panose="02070309020205020404" pitchFamily="49" charset="0"/>
              <a:ea typeface="Courier New" panose="02070309020205020404" pitchFamily="49" charset="0"/>
            </a:endParaRPr>
          </a:p>
          <a:p>
            <a:pPr marL="0" marR="215900" algn="just">
              <a:lnSpc>
                <a:spcPct val="100000"/>
              </a:lnSpc>
              <a:spcBef>
                <a:spcPts val="0"/>
              </a:spcBef>
              <a:spcAft>
                <a:spcPts val="325"/>
              </a:spcAft>
            </a:pPr>
            <a:r>
              <a:rPr lang="ru-RU" sz="2100" dirty="0" smtClean="0">
                <a:solidFill>
                  <a:srgbClr val="00B050"/>
                </a:solidFill>
                <a:effectLst/>
                <a:latin typeface="Calibri" panose="020F0502020204030204" pitchFamily="34" charset="0"/>
                <a:ea typeface="Calibri" panose="020F0502020204030204" pitchFamily="34" charset="0"/>
                <a:cs typeface="Calibri" panose="020F0502020204030204" pitchFamily="34" charset="0"/>
              </a:rPr>
              <a:t>При выполнении движений отмечается плавность, точность, напряженность, скованность, нарушение темпа выполнения движений , невыполнение, наличие леворукости.</a:t>
            </a:r>
          </a:p>
          <a:p>
            <a:pPr marL="0" algn="just">
              <a:lnSpc>
                <a:spcPct val="100000"/>
              </a:lnSpc>
              <a:spcBef>
                <a:spcPts val="0"/>
              </a:spcBef>
              <a:spcAft>
                <a:spcPts val="150"/>
              </a:spcAft>
            </a:pPr>
            <a:r>
              <a:rPr lang="ru-RU" sz="2400" b="1" i="0" u="sng" strike="noStrike" spc="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Обследование состояния артикуляционного аппарата.</a:t>
            </a:r>
            <a:endParaRPr lang="ru-RU" sz="2400" b="1" dirty="0" smtClean="0">
              <a:solidFill>
                <a:srgbClr val="0070C0"/>
              </a:solidFill>
              <a:effectLst/>
              <a:latin typeface="Courier New" panose="02070309020205020404" pitchFamily="49" charset="0"/>
              <a:ea typeface="Courier New" panose="02070309020205020404" pitchFamily="49" charset="0"/>
            </a:endParaRPr>
          </a:p>
          <a:p>
            <a:pPr marL="0" marR="215900" algn="just">
              <a:lnSpc>
                <a:spcPct val="100000"/>
              </a:lnSpc>
              <a:spcBef>
                <a:spcPts val="0"/>
              </a:spcBef>
              <a:spcAft>
                <a:spcPts val="0"/>
              </a:spcAft>
            </a:pPr>
            <a:r>
              <a:rPr lang="ru-RU" sz="2100" dirty="0" smtClean="0">
                <a:solidFill>
                  <a:srgbClr val="00B050"/>
                </a:solidFill>
                <a:effectLst/>
                <a:latin typeface="Calibri" panose="020F0502020204030204" pitchFamily="34" charset="0"/>
                <a:ea typeface="Calibri" panose="020F0502020204030204" pitchFamily="34" charset="0"/>
                <a:cs typeface="Calibri" panose="020F0502020204030204" pitchFamily="34" charset="0"/>
              </a:rPr>
              <a:t>У детей с дизартрией особенно расстроенной является подвижность органов артикуляции, которая находится в прямой зависимости от глубины поражения и формы дизартрии. Обычно диагностика выраженных форм псевдобульбарной дизартрии не вызывает трудностей. Определение стертых форм дизартрии сопряжено со значительными трудностями. Поэтому необходимо провести дополнительное обследование по выявлению парезов мышц языка. Во всех случаях дизартрии необходима консультация невропатолога.</a:t>
            </a:r>
          </a:p>
          <a:p>
            <a:pPr marL="0" indent="0">
              <a:lnSpc>
                <a:spcPct val="100000"/>
              </a:lnSpc>
              <a:buNone/>
            </a:pPr>
            <a:r>
              <a:rPr lang="ru-RU" sz="2400" dirty="0" smtClean="0">
                <a:solidFill>
                  <a:srgbClr val="00B050"/>
                </a:solidFill>
                <a:effectLst/>
                <a:latin typeface="Calibri" panose="020F0502020204030204" pitchFamily="34" charset="0"/>
                <a:ea typeface="Calibri" panose="020F0502020204030204" pitchFamily="34" charset="0"/>
                <a:cs typeface="Calibri" panose="020F0502020204030204" pitchFamily="34" charset="0"/>
              </a:rPr>
              <a:t/>
            </a:r>
            <a:br>
              <a:rPr lang="ru-RU" sz="2400" dirty="0" smtClean="0">
                <a:solidFill>
                  <a:srgbClr val="00B050"/>
                </a:solidFill>
                <a:effectLst/>
                <a:latin typeface="Calibri" panose="020F0502020204030204" pitchFamily="34" charset="0"/>
                <a:ea typeface="Calibri" panose="020F0502020204030204" pitchFamily="34" charset="0"/>
                <a:cs typeface="Calibri" panose="020F0502020204030204" pitchFamily="34" charset="0"/>
              </a:rPr>
            </a:br>
            <a:endParaRPr lang="ru-RU" sz="2400" dirty="0">
              <a:solidFill>
                <a:srgbClr val="00B050"/>
              </a:solidFill>
            </a:endParaRPr>
          </a:p>
        </p:txBody>
      </p:sp>
    </p:spTree>
    <p:extLst>
      <p:ext uri="{BB962C8B-B14F-4D97-AF65-F5344CB8AC3E}">
        <p14:creationId xmlns:p14="http://schemas.microsoft.com/office/powerpoint/2010/main" val="641245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47275" y="271397"/>
            <a:ext cx="10515600" cy="1325563"/>
          </a:xfrm>
        </p:spPr>
        <p:txBody>
          <a:bodyPr/>
          <a:lstStyle/>
          <a:p>
            <a:pPr marL="190500">
              <a:lnSpc>
                <a:spcPts val="3900"/>
              </a:lnSpc>
              <a:spcAft>
                <a:spcPts val="3385"/>
              </a:spcAft>
            </a:pPr>
            <a:r>
              <a:rPr lang="ru-RU" b="1" i="0" u="sng" strike="noStrike" spc="0" dirty="0" smtClean="0">
                <a:solidFill>
                  <a:srgbClr val="00B050"/>
                </a:solidFill>
                <a:effectLst/>
                <a:latin typeface="Calibri" panose="020F0502020204030204" pitchFamily="34" charset="0"/>
                <a:ea typeface="Calibri" panose="020F0502020204030204" pitchFamily="34" charset="0"/>
                <a:cs typeface="Calibri" panose="020F0502020204030204" pitchFamily="34" charset="0"/>
              </a:rPr>
              <a:t>ПОДГОТОВИТЕЛЬНЫЙ ЭТАП</a:t>
            </a:r>
            <a:r>
              <a:rPr lang="ru-RU" sz="1400" b="1" u="sng" dirty="0" smtClean="0">
                <a:solidFill>
                  <a:srgbClr val="00B050"/>
                </a:solidFill>
                <a:effectLst/>
                <a:latin typeface="Courier New" panose="02070309020205020404" pitchFamily="49" charset="0"/>
                <a:ea typeface="Courier New" panose="02070309020205020404" pitchFamily="49" charset="0"/>
              </a:rPr>
              <a:t>.</a:t>
            </a:r>
            <a:br>
              <a:rPr lang="ru-RU" sz="1400" b="1" u="sng" dirty="0" smtClean="0">
                <a:solidFill>
                  <a:srgbClr val="00B050"/>
                </a:solidFill>
                <a:effectLst/>
                <a:latin typeface="Courier New" panose="02070309020205020404" pitchFamily="49" charset="0"/>
                <a:ea typeface="Courier New" panose="02070309020205020404" pitchFamily="49" charset="0"/>
              </a:rPr>
            </a:br>
            <a:endParaRPr lang="ru-RU" b="1" u="sng" dirty="0">
              <a:solidFill>
                <a:srgbClr val="00B050"/>
              </a:solidFill>
            </a:endParaRPr>
          </a:p>
        </p:txBody>
      </p:sp>
      <p:sp>
        <p:nvSpPr>
          <p:cNvPr id="3" name="Объект 2"/>
          <p:cNvSpPr>
            <a:spLocks noGrp="1"/>
          </p:cNvSpPr>
          <p:nvPr>
            <p:ph idx="1"/>
          </p:nvPr>
        </p:nvSpPr>
        <p:spPr>
          <a:xfrm>
            <a:off x="2459313" y="1825625"/>
            <a:ext cx="8894486" cy="4275372"/>
          </a:xfrm>
        </p:spPr>
        <p:txBody>
          <a:bodyPr>
            <a:noAutofit/>
          </a:bodyPr>
          <a:lstStyle/>
          <a:p>
            <a:pPr marL="0" marR="1206500" lvl="0" indent="0">
              <a:lnSpc>
                <a:spcPts val="2590"/>
              </a:lnSpc>
              <a:spcBef>
                <a:spcPts val="300"/>
              </a:spcBef>
              <a:spcAft>
                <a:spcPts val="300"/>
              </a:spcAft>
              <a:buClr>
                <a:srgbClr val="000000"/>
              </a:buClr>
              <a:buSzPts val="2100"/>
              <a:buNone/>
            </a:pPr>
            <a:r>
              <a:rPr lang="ru-RU" u="none" strike="noStrike" spc="0" dirty="0" smtClean="0">
                <a:effectLst/>
                <a:latin typeface="Calibri" panose="020F0502020204030204" pitchFamily="34" charset="0"/>
                <a:ea typeface="Calibri" panose="020F0502020204030204" pitchFamily="34" charset="0"/>
                <a:cs typeface="Calibri" panose="020F0502020204030204" pitchFamily="34" charset="0"/>
              </a:rPr>
              <a:t> </a:t>
            </a:r>
            <a:r>
              <a:rPr lang="ru-RU" sz="32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на индивидуальных занятиях учитель-логопед знакомит ребёнка с органами артикуляции и с артикуляционными упражнениями по традиционной методике.</a:t>
            </a:r>
          </a:p>
          <a:p>
            <a:pPr marL="342900" marR="838200" lvl="0" indent="-342900">
              <a:lnSpc>
                <a:spcPts val="2590"/>
              </a:lnSpc>
              <a:spcBef>
                <a:spcPts val="300"/>
              </a:spcBef>
              <a:spcAft>
                <a:spcPts val="300"/>
              </a:spcAft>
              <a:buClr>
                <a:srgbClr val="000000"/>
              </a:buClr>
              <a:buSzPts val="2100"/>
            </a:pPr>
            <a:r>
              <a:rPr lang="ru-RU" sz="32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Упражнения выполняются сидя перед зеркалом, учитель - логопед сопровождает гимнастику движениями ведущей руки.</a:t>
            </a:r>
          </a:p>
          <a:p>
            <a:pPr marL="342900" marR="304800" lvl="0" indent="-342900">
              <a:lnSpc>
                <a:spcPts val="2590"/>
              </a:lnSpc>
              <a:spcBef>
                <a:spcPts val="300"/>
              </a:spcBef>
              <a:spcAft>
                <a:spcPts val="280"/>
              </a:spcAft>
              <a:buClr>
                <a:srgbClr val="000000"/>
              </a:buClr>
              <a:buSzPts val="2100"/>
            </a:pPr>
            <a:r>
              <a:rPr lang="ru-RU" sz="32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Ребёнок привыкает к движениям руки и запоминает их.</a:t>
            </a:r>
          </a:p>
          <a:p>
            <a:pPr marL="342900" marR="838200" lvl="0" indent="-342900">
              <a:lnSpc>
                <a:spcPts val="2615"/>
              </a:lnSpc>
              <a:spcBef>
                <a:spcPts val="300"/>
              </a:spcBef>
              <a:buClr>
                <a:srgbClr val="000000"/>
              </a:buClr>
              <a:buSzPts val="2100"/>
            </a:pPr>
            <a:r>
              <a:rPr lang="ru-RU" sz="3200" b="1" u="none" strike="noStrike" spc="0"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Рука ребёнка в выполнение упражнения пока не вовлекается.</a:t>
            </a:r>
          </a:p>
          <a:p>
            <a:pPr marL="0" indent="0">
              <a:buNone/>
            </a:pPr>
            <a:r>
              <a:rPr lang="ru-RU" sz="3200" b="1"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r>
            <a:br>
              <a:rPr lang="ru-RU" sz="3200" b="1"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br>
            <a:endParaRPr lang="ru-RU" sz="3200" b="1" dirty="0">
              <a:solidFill>
                <a:schemeClr val="accent2">
                  <a:lumMod val="75000"/>
                </a:schemeClr>
              </a:solidFill>
            </a:endParaRPr>
          </a:p>
        </p:txBody>
      </p:sp>
      <p:pic>
        <p:nvPicPr>
          <p:cNvPr id="4" name="Рисунок 3" descr="C:\Users\4227~1\AppData\Local\Temp\FineReader11.00\media\image4.jpeg"/>
          <p:cNvPicPr/>
          <p:nvPr/>
        </p:nvPicPr>
        <p:blipFill>
          <a:blip r:embed="rId3">
            <a:extLst>
              <a:ext uri="{28A0092B-C50C-407E-A947-70E740481C1C}">
                <a14:useLocalDpi xmlns:a14="http://schemas.microsoft.com/office/drawing/2010/main" val="0"/>
              </a:ext>
            </a:extLst>
          </a:blip>
          <a:srcRect/>
          <a:stretch>
            <a:fillRect/>
          </a:stretch>
        </p:blipFill>
        <p:spPr bwMode="auto">
          <a:xfrm>
            <a:off x="288883" y="1368295"/>
            <a:ext cx="2170430" cy="1812925"/>
          </a:xfrm>
          <a:prstGeom prst="rect">
            <a:avLst/>
          </a:prstGeom>
          <a:noFill/>
          <a:ln>
            <a:noFill/>
          </a:ln>
        </p:spPr>
      </p:pic>
    </p:spTree>
    <p:extLst>
      <p:ext uri="{BB962C8B-B14F-4D97-AF65-F5344CB8AC3E}">
        <p14:creationId xmlns:p14="http://schemas.microsoft.com/office/powerpoint/2010/main" val="331102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95203">
            <a:off x="534869" y="1056372"/>
            <a:ext cx="5495943" cy="452151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80813">
            <a:off x="7085031" y="1471094"/>
            <a:ext cx="4468775" cy="454646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101699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Объект 2"/>
          <p:cNvSpPr>
            <a:spLocks noGrp="1"/>
          </p:cNvSpPr>
          <p:nvPr>
            <p:ph idx="4294967295"/>
          </p:nvPr>
        </p:nvSpPr>
        <p:spPr>
          <a:xfrm>
            <a:off x="590550" y="1439227"/>
            <a:ext cx="11677650" cy="5395913"/>
          </a:xfrm>
        </p:spPr>
        <p:txBody>
          <a:bodyPr>
            <a:noAutofit/>
          </a:bodyPr>
          <a:lstStyle/>
          <a:p>
            <a:pPr marL="0" indent="0" algn="ctr">
              <a:lnSpc>
                <a:spcPct val="120000"/>
              </a:lnSpc>
              <a:spcBef>
                <a:spcPts val="0"/>
              </a:spcBef>
              <a:buNone/>
            </a:pPr>
            <a:endParaRPr lang="ru-RU"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ctr">
              <a:lnSpc>
                <a:spcPct val="120000"/>
              </a:lnSpc>
              <a:spcBef>
                <a:spcPts val="0"/>
              </a:spcBef>
              <a:buNone/>
            </a:pPr>
            <a:r>
              <a:rPr lang="ru-RU" sz="2800" b="1" dirty="0" smtClean="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При проведении упражнений необходимо помнить:</a:t>
            </a:r>
          </a:p>
          <a:p>
            <a:pPr marL="0" marR="901700" indent="-1143000">
              <a:lnSpc>
                <a:spcPct val="120000"/>
              </a:lnSpc>
              <a:spcBef>
                <a:spcPts val="0"/>
              </a:spcBef>
            </a:pPr>
            <a:r>
              <a:rPr lang="ru-RU" sz="2800" b="1" dirty="0" smtClean="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У детей ведущей деятельностью остаётся игровая. Поэтому на этом этапе для создания положительного настроя у детей при выполнении гимнастики используем героев перчаточного театра </a:t>
            </a:r>
            <a:r>
              <a:rPr lang="ru-RU" sz="2800" b="1" dirty="0" err="1" smtClean="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Гонзики</a:t>
            </a:r>
            <a:r>
              <a:rPr lang="ru-RU" sz="2800" b="1" dirty="0" smtClean="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которые помогут освоить гимнастику.</a:t>
            </a:r>
          </a:p>
          <a:p>
            <a:pPr marL="0" marR="901700" indent="-1143000">
              <a:lnSpc>
                <a:spcPct val="120000"/>
              </a:lnSpc>
              <a:spcBef>
                <a:spcPts val="0"/>
              </a:spcBef>
            </a:pPr>
            <a:r>
              <a:rPr lang="ru-RU" sz="2800" b="1" dirty="0" smtClean="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Педагог показывает артикуляционное упражнение, сопровождая его движениями ведущей руки в перчатке.</a:t>
            </a:r>
          </a:p>
          <a:p>
            <a:pPr marL="0" marR="901700" indent="0">
              <a:lnSpc>
                <a:spcPct val="120000"/>
              </a:lnSpc>
              <a:spcBef>
                <a:spcPts val="0"/>
              </a:spcBef>
            </a:pPr>
            <a:r>
              <a:rPr lang="ru-RU" sz="2800" b="1" dirty="0" smtClean="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Артикуляционная гимнастика выполняется традиционно, перед зеркалом.</a:t>
            </a:r>
          </a:p>
          <a:p>
            <a:pPr marL="0" indent="0">
              <a:buNone/>
            </a:pPr>
            <a:r>
              <a:rPr lang="ru-RU" sz="2800" b="1"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r>
            <a:br>
              <a:rPr lang="ru-RU" sz="2800" b="1" dirty="0" smtClean="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br>
            <a:endParaRPr lang="ru-RU" sz="2800" b="1" dirty="0">
              <a:solidFill>
                <a:schemeClr val="accent2">
                  <a:lumMod val="75000"/>
                </a:schemeClr>
              </a:solidFill>
            </a:endParaRPr>
          </a:p>
        </p:txBody>
      </p:sp>
      <p:pic>
        <p:nvPicPr>
          <p:cNvPr id="4" name="Рисунок 3" descr="C:\Users\4227~1\AppData\Local\Temp\FineReader11.00\media\image5.jpeg"/>
          <p:cNvPicPr/>
          <p:nvPr/>
        </p:nvPicPr>
        <p:blipFill>
          <a:blip r:embed="rId3">
            <a:extLst>
              <a:ext uri="{28A0092B-C50C-407E-A947-70E740481C1C}">
                <a14:useLocalDpi xmlns:a14="http://schemas.microsoft.com/office/drawing/2010/main" val="0"/>
              </a:ext>
            </a:extLst>
          </a:blip>
          <a:srcRect/>
          <a:stretch>
            <a:fillRect/>
          </a:stretch>
        </p:blipFill>
        <p:spPr bwMode="auto">
          <a:xfrm>
            <a:off x="941257" y="305163"/>
            <a:ext cx="10364448" cy="1583598"/>
          </a:xfrm>
          <a:prstGeom prst="rect">
            <a:avLst/>
          </a:prstGeom>
          <a:solidFill>
            <a:srgbClr val="92D050"/>
          </a:solidFill>
          <a:ln>
            <a:noFill/>
          </a:ln>
        </p:spPr>
      </p:pic>
    </p:spTree>
    <p:extLst>
      <p:ext uri="{BB962C8B-B14F-4D97-AF65-F5344CB8AC3E}">
        <p14:creationId xmlns:p14="http://schemas.microsoft.com/office/powerpoint/2010/main" val="210549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ветящийся край">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334</TotalTime>
  <Words>744</Words>
  <Application>Microsoft Office PowerPoint</Application>
  <PresentationFormat>Широкоэкранный</PresentationFormat>
  <Paragraphs>84</Paragraphs>
  <Slides>22</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22</vt:i4>
      </vt:variant>
    </vt:vector>
  </HeadingPairs>
  <TitlesOfParts>
    <vt:vector size="31" baseType="lpstr">
      <vt:lpstr>Arial</vt:lpstr>
      <vt:lpstr>Calibri</vt:lpstr>
      <vt:lpstr>Consolas</vt:lpstr>
      <vt:lpstr>Courier New</vt:lpstr>
      <vt:lpstr>Sitka Small</vt:lpstr>
      <vt:lpstr>Times New Roman</vt:lpstr>
      <vt:lpstr>Trebuchet MS</vt:lpstr>
      <vt:lpstr>Wingdings 3</vt:lpstr>
      <vt:lpstr>Грань</vt:lpstr>
      <vt:lpstr>Презентация PowerPoint</vt:lpstr>
      <vt:lpstr>Чем больше уверенности в движении детской руки, тем ярче речь ребёнка, чем больше мастерства в детской руке, тем ребёнок умнее.                                                                                       В.А. Сухомлинский  </vt:lpstr>
      <vt:lpstr>Презентация PowerPoint</vt:lpstr>
      <vt:lpstr>Что такое биоэнергопластика в логопедии? </vt:lpstr>
      <vt:lpstr>ВВЕДЕНИЕ  БИОЭНЕРГОПЛАСТИКИ ПРЕДУСМАТРИВАЕТ НЕСКОЛЬКО  ЭТАПОВ</vt:lpstr>
      <vt:lpstr>                                                                                                                                                      ДИАГНОСТИЧЕСКИЙ ЭТАП </vt:lpstr>
      <vt:lpstr>ПОДГОТОВИТЕЛЬНЫЙ ЭТАП. </vt:lpstr>
      <vt:lpstr>Презентация PowerPoint</vt:lpstr>
      <vt:lpstr>Презентация PowerPoint</vt:lpstr>
      <vt:lpstr>Презентация PowerPoint</vt:lpstr>
      <vt:lpstr> ОСНОВНОЙ ЭТАП  </vt:lpstr>
      <vt:lpstr>Выработка речевого  дыхания</vt:lpstr>
      <vt:lpstr>Самомассаж лица,  рук</vt:lpstr>
      <vt:lpstr>Развитие  пальцевой моторики</vt:lpstr>
      <vt:lpstr>Артикуляционная гимнастика</vt:lpstr>
      <vt:lpstr>Движения, сочетаемые с речью</vt:lpstr>
      <vt:lpstr>Повторение ритмов</vt:lpstr>
      <vt:lpstr>ЗАКЛЮЧИТЕЛЬНЫЙ ЭТАП </vt:lpstr>
      <vt:lpstr>Преимущества   биоэнергопластики</vt:lpstr>
      <vt:lpstr>Презентация PowerPoint</vt:lpstr>
      <vt:lpstr>Презентация PowerPoint</vt:lpstr>
      <vt:lpstr>  Спасибо   за                                                    внимание</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Владелец</dc:creator>
  <cp:lastModifiedBy>Alex</cp:lastModifiedBy>
  <cp:revision>36</cp:revision>
  <dcterms:created xsi:type="dcterms:W3CDTF">2014-03-25T14:41:26Z</dcterms:created>
  <dcterms:modified xsi:type="dcterms:W3CDTF">2024-04-10T10:16:46Z</dcterms:modified>
</cp:coreProperties>
</file>