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61" r:id="rId5"/>
    <p:sldId id="260" r:id="rId6"/>
    <p:sldId id="262" r:id="rId7"/>
    <p:sldId id="259" r:id="rId8"/>
    <p:sldId id="263" r:id="rId9"/>
    <p:sldId id="264" r:id="rId10"/>
    <p:sldId id="270" r:id="rId11"/>
    <p:sldId id="271" r:id="rId12"/>
    <p:sldId id="272" r:id="rId13"/>
    <p:sldId id="273" r:id="rId14"/>
    <p:sldId id="274" r:id="rId15"/>
    <p:sldId id="275" r:id="rId16"/>
    <p:sldId id="265" r:id="rId17"/>
    <p:sldId id="267" r:id="rId18"/>
    <p:sldId id="268" r:id="rId19"/>
    <p:sldId id="277" r:id="rId20"/>
    <p:sldId id="276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42174-87EB-AE58-2EC7-42FAD50A0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59D9B3-0BD2-2464-D722-27A28D440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A13BCD-D70C-C3E9-EB61-873680DF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7E115-4259-46FC-E3A1-FD3C5014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19775-234A-D5A0-3E44-0DEF4781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5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180A4-63A6-017E-F3D8-2601FDAD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34F731-C3C7-4C10-0408-E4C215253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84CF60-46EE-5096-B5C5-0323C0EF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E57928-9713-14C7-BFFF-CC5E4DC8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7B7FA-2500-D8C4-A5FD-5A777AF2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7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34CCA1-2BEC-EAFA-8B9E-989802BFEF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8CDAF-D37C-F0BE-B48A-C855EFD03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DE2CDC-8952-FDAC-FE44-36002043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BB9589-980D-FBB4-75EA-A9422E75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A524F-5EF2-A3FD-5FFF-10B7262F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12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3A3ED-8EF7-D98C-FEB0-00C1C156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2C2D41-B879-D137-7F54-458EB53F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6C1C6-A471-F7DA-E80F-5513BFBC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C10CE-FC0C-1AE9-958D-8B0F823D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C5DC15-AF52-30B1-5A29-DAC98374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8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01FB5-A16C-F965-77B8-F4C9FFCC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B2CFA-A844-549F-435E-1AB11D882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7F6FE9-CE78-2D23-5FE2-E3D0CC29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697DE7-646D-F453-BE7C-77F33B7C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2461-6375-C9F8-14CE-68051497B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2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33AD7-8349-5899-EED6-01AAB593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F249CB-55C4-6ED6-BB19-8984013CC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D306E9-5DB6-4880-31E0-76E6EA5AC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F182E5-41FB-9C02-A785-EB9433E00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0858E5-23B6-7036-DEDD-487C3691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224872-285C-799A-CD8E-881749E3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76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EDE1A-FF48-EFE3-CCB5-9B18AEAD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5E483-B1CE-BB5B-F00D-3CC963693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5F9277-2A39-9507-A724-51F99EA5D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C5B508-53FC-4381-842B-D207CC75D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535793-CC15-F317-3559-504C5E649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DD2706-A8D8-9F54-B5BD-86AB32D1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465E97B-3C52-741C-C418-5CA23778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DF4CE3-7078-D47E-1CC3-A347FC20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50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14E5D-7E29-3386-0288-A753257C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CD448C-7C32-C43E-BF35-BAA0DDAD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D2C513-D584-8AF7-AF2D-B9BC7BE7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94FF8A-E54B-0D53-72C9-D7DB7DFF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7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64339E-1AC2-BC3D-71CD-BADEC649D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C0FB9C-5B09-5673-24B4-460E7DF4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406572-00E8-9689-F399-0E837C75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0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43A2E-00BA-767C-715E-EBC4B675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A795FC-27C2-64F6-EDBF-B4417E85E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D2C4E-B0CD-A49C-F782-F9374E38B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428882-AF0D-DF3A-FFF0-177373439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2115E-CDF1-ED43-A1E1-9C1A5D83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9520C5-06D5-4A70-03AC-6BCB4D1DA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7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0B544-0B11-1345-42F9-1419B9F3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5D376E-61BE-0A7C-6485-43E4FEF1E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303570-F5E1-0216-BF70-E3F586EF8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4789B4-2C28-DC98-B50E-AD2EE513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D56924-8517-8DE2-FCB8-EB85DFAB4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22D609-2F3C-F99E-8582-B6B068A0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2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D0B48-8E39-D559-4B8A-5A56068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297CC-9F97-24ED-71D9-9796D4E94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F5C6E0-1F1E-A159-140C-A230246F3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16244-A6E7-467B-B841-A8AA70A440D1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5AE0A-2CBF-8EF6-FB3C-CEA38B124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22975-0BFD-1DEF-F121-E467F9979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6FCD1-CB42-4512-B99E-5C0D62EC5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5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3FD603D-C243-F0AD-FDB2-75C8629FF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3" b="28723"/>
          <a:stretch/>
        </p:blipFill>
        <p:spPr bwMode="auto">
          <a:xfrm>
            <a:off x="118335" y="373828"/>
            <a:ext cx="4570570" cy="30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A3876D-04E3-C2CF-2339-60482AC6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77" y="2109237"/>
            <a:ext cx="7230190" cy="474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70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FFA73F-795B-7A08-295F-958D322F6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7" t="14210" r="28104" b="17333"/>
          <a:stretch/>
        </p:blipFill>
        <p:spPr>
          <a:xfrm>
            <a:off x="3055171" y="612141"/>
            <a:ext cx="7810052" cy="5358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48264-D29D-EBCC-44B4-A673EB40B8A5}"/>
              </a:ext>
            </a:extLst>
          </p:cNvPr>
          <p:cNvSpPr txBox="1"/>
          <p:nvPr/>
        </p:nvSpPr>
        <p:spPr>
          <a:xfrm rot="21158126">
            <a:off x="484263" y="2653336"/>
            <a:ext cx="296911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</a:p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Russia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7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E0E7A-DBE3-B846-7946-E3D5ECC9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7" y="793750"/>
            <a:ext cx="10515600" cy="44069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     The purpose of the lesson:</a:t>
            </a:r>
            <a:br>
              <a:rPr lang="en-US" sz="6600" b="1" dirty="0">
                <a:solidFill>
                  <a:srgbClr val="FF0000"/>
                </a:solidFill>
              </a:rPr>
            </a:br>
            <a:br>
              <a:rPr lang="en-US" sz="6600" b="1" dirty="0">
                <a:solidFill>
                  <a:srgbClr val="FF0000"/>
                </a:solidFill>
              </a:rPr>
            </a:br>
            <a:r>
              <a:rPr lang="en-US" sz="6600" b="1" dirty="0"/>
              <a:t>- to know more about Russia</a:t>
            </a:r>
            <a:br>
              <a:rPr lang="en-US" sz="6600" b="1" dirty="0"/>
            </a:br>
            <a:r>
              <a:rPr lang="en-US" sz="6600" b="1" dirty="0"/>
              <a:t>- to proud of Russia</a:t>
            </a:r>
            <a:br>
              <a:rPr lang="en-US" sz="6600" b="1" dirty="0"/>
            </a:br>
            <a:r>
              <a:rPr lang="en-US" sz="6600" b="1" dirty="0"/>
              <a:t>- to tell about Russia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836747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8D208-2DF5-A4A9-5C1F-A7FA8559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5FF35D7-23B4-8C56-1970-3D270C16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0" y="177484"/>
            <a:ext cx="4765033" cy="26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BB36D03-1AAF-77B1-F282-CFEBB01D8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 t="13353" b="37525"/>
          <a:stretch/>
        </p:blipFill>
        <p:spPr bwMode="auto">
          <a:xfrm>
            <a:off x="5383585" y="908049"/>
            <a:ext cx="6501385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8BC8F8-950E-2774-20E3-F4F352288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68" t="17500" r="28081" b="21458"/>
          <a:stretch/>
        </p:blipFill>
        <p:spPr>
          <a:xfrm>
            <a:off x="581382" y="3257864"/>
            <a:ext cx="4802203" cy="3092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7465F-EA9F-47CE-1328-FB0484BC7737}"/>
              </a:ext>
            </a:extLst>
          </p:cNvPr>
          <p:cNvSpPr txBox="1"/>
          <p:nvPr/>
        </p:nvSpPr>
        <p:spPr>
          <a:xfrm>
            <a:off x="6443663" y="4629148"/>
            <a:ext cx="5100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landscapes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79469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B13B4-A1FF-CA2F-5489-E0E978F7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A93A96-77DB-B962-5E5D-1061C6C0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54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8956D-C135-2870-0619-C445961E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AD4B30-808A-8109-4B02-B1C475F4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2" y="234427"/>
            <a:ext cx="4399306" cy="31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8293C6-02AE-AFB2-7030-5662DDC3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36" y="97997"/>
            <a:ext cx="5506827" cy="34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7F3509E-8021-3C1D-F667-EC603897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64" y="3199793"/>
            <a:ext cx="5178786" cy="356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22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02AA4-496B-9FA1-3795-26829F12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84D2D94-29A2-FFDF-7C05-758AAE18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6" y="365125"/>
            <a:ext cx="6748886" cy="24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818B669-B89F-7681-9552-0AD5A51B4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10"/>
          <a:stretch/>
        </p:blipFill>
        <p:spPr bwMode="auto">
          <a:xfrm>
            <a:off x="9872806" y="529580"/>
            <a:ext cx="2000442" cy="43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4A6DC626-2562-CCB5-9533-29DF913D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1" b="46474"/>
          <a:stretch/>
        </p:blipFill>
        <p:spPr bwMode="auto">
          <a:xfrm>
            <a:off x="1085049" y="3041670"/>
            <a:ext cx="2318942" cy="20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9EFC05F-B350-F667-FE45-97E8623BE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 t="49427" r="26202" b="1629"/>
          <a:stretch/>
        </p:blipFill>
        <p:spPr bwMode="auto">
          <a:xfrm>
            <a:off x="3152107" y="2805056"/>
            <a:ext cx="2919524" cy="207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4F1B57-EA09-E1B8-31DD-0493769FD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3" b="5894"/>
          <a:stretch/>
        </p:blipFill>
        <p:spPr bwMode="auto">
          <a:xfrm>
            <a:off x="6479329" y="2112787"/>
            <a:ext cx="2924787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56085C1-C569-A2B0-FC89-E5D3C3493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77" y="4044875"/>
            <a:ext cx="2307507" cy="23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D8B6F-53BF-3D79-F25F-1D4B820976D3}"/>
              </a:ext>
            </a:extLst>
          </p:cNvPr>
          <p:cNvSpPr txBox="1"/>
          <p:nvPr/>
        </p:nvSpPr>
        <p:spPr>
          <a:xfrm>
            <a:off x="742337" y="5389300"/>
            <a:ext cx="4496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souvenirs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77527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2F1E2-B46D-39B2-6F3C-5BD327F0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40E9431-73EF-CA43-E471-244F4E0D51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5200170"/>
              </p:ext>
            </p:extLst>
          </p:nvPr>
        </p:nvGraphicFramePr>
        <p:xfrm>
          <a:off x="838200" y="1886763"/>
          <a:ext cx="4550485" cy="3366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50485">
                  <a:extLst>
                    <a:ext uri="{9D8B030D-6E8A-4147-A177-3AD203B41FA5}">
                      <a16:colId xmlns:a16="http://schemas.microsoft.com/office/drawing/2014/main" val="1988303404"/>
                    </a:ext>
                  </a:extLst>
                </a:gridCol>
              </a:tblGrid>
              <a:tr h="447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matryoshka</a:t>
                      </a:r>
                      <a:endParaRPr lang="ru-RU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53759"/>
                  </a:ext>
                </a:extLst>
              </a:tr>
              <a:tr h="447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valenki</a:t>
                      </a:r>
                      <a:endParaRPr lang="ru-RU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603225"/>
                  </a:ext>
                </a:extLst>
              </a:tr>
              <a:tr h="447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balalaika</a:t>
                      </a:r>
                      <a:endParaRPr lang="ru-RU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01394"/>
                  </a:ext>
                </a:extLst>
              </a:tr>
              <a:tr h="447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wooden spoon</a:t>
                      </a:r>
                      <a:endParaRPr lang="ru-RU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9751"/>
                  </a:ext>
                </a:extLst>
              </a:tr>
              <a:tr h="447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samovar</a:t>
                      </a:r>
                      <a:endParaRPr lang="ru-RU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05740"/>
                  </a:ext>
                </a:extLst>
              </a:tr>
              <a:tr h="447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icons</a:t>
                      </a:r>
                      <a:endParaRPr lang="ru-RU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233302"/>
                  </a:ext>
                </a:extLst>
              </a:tr>
            </a:tbl>
          </a:graphicData>
        </a:graphic>
      </p:graphicFrame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85079C4B-072F-0662-DE63-C0DB410349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520713"/>
              </p:ext>
            </p:extLst>
          </p:nvPr>
        </p:nvGraphicFramePr>
        <p:xfrm>
          <a:off x="7207625" y="162492"/>
          <a:ext cx="3745454" cy="6284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5454">
                  <a:extLst>
                    <a:ext uri="{9D8B030D-6E8A-4147-A177-3AD203B41FA5}">
                      <a16:colId xmlns:a16="http://schemas.microsoft.com/office/drawing/2014/main" val="1988303404"/>
                    </a:ext>
                  </a:extLst>
                </a:gridCol>
              </a:tblGrid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 err="1">
                          <a:solidFill>
                            <a:schemeClr val="bg1"/>
                          </a:solidFill>
                          <a:effectLst/>
                        </a:rPr>
                        <a:t>ukha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53759"/>
                  </a:ext>
                </a:extLst>
              </a:tr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 err="1">
                          <a:solidFill>
                            <a:schemeClr val="bg1"/>
                          </a:solidFill>
                          <a:effectLst/>
                        </a:rPr>
                        <a:t>shchi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603225"/>
                  </a:ext>
                </a:extLst>
              </a:tr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>
                          <a:solidFill>
                            <a:schemeClr val="bg1"/>
                          </a:solidFill>
                          <a:effectLst/>
                        </a:rPr>
                        <a:t>borscht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01394"/>
                  </a:ext>
                </a:extLst>
              </a:tr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 err="1">
                          <a:solidFill>
                            <a:schemeClr val="bg1"/>
                          </a:solidFill>
                          <a:effectLst/>
                        </a:rPr>
                        <a:t>okroshka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9751"/>
                  </a:ext>
                </a:extLst>
              </a:tr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 err="1">
                          <a:solidFill>
                            <a:schemeClr val="bg1"/>
                          </a:solidFill>
                          <a:effectLst/>
                        </a:rPr>
                        <a:t>kholodets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05740"/>
                  </a:ext>
                </a:extLst>
              </a:tr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>
                          <a:solidFill>
                            <a:schemeClr val="bg1"/>
                          </a:solidFill>
                          <a:effectLst/>
                        </a:rPr>
                        <a:t>kvass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233302"/>
                  </a:ext>
                </a:extLst>
              </a:tr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 err="1">
                          <a:solidFill>
                            <a:schemeClr val="bg1"/>
                          </a:solidFill>
                          <a:effectLst/>
                        </a:rPr>
                        <a:t>kisel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982398"/>
                  </a:ext>
                </a:extLst>
              </a:tr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>
                          <a:solidFill>
                            <a:schemeClr val="bg1"/>
                          </a:solidFill>
                          <a:effectLst/>
                        </a:rPr>
                        <a:t>blinis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689711"/>
                  </a:ext>
                </a:extLst>
              </a:tr>
              <a:tr h="449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>
                          <a:solidFill>
                            <a:schemeClr val="bg1"/>
                          </a:solidFill>
                          <a:effectLst/>
                        </a:rPr>
                        <a:t>smetana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305329"/>
                  </a:ext>
                </a:extLst>
              </a:tr>
              <a:tr h="674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100" dirty="0">
                          <a:solidFill>
                            <a:schemeClr val="bg1"/>
                          </a:solidFill>
                          <a:effectLst/>
                        </a:rPr>
                        <a:t>pelmeni</a:t>
                      </a:r>
                      <a:endParaRPr lang="ru-RU" sz="28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2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191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2F1E2-B46D-39B2-6F3C-5BD327F0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SHAMAN</a:t>
            </a:r>
            <a:endParaRPr lang="ru-RU" sz="54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55519F-8F0F-30DE-9EF6-38C65679D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8" y="536735"/>
            <a:ext cx="4336228" cy="5784529"/>
          </a:xfr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DC164D6-F06C-BF11-5D8C-BA31D5CA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24" y="1690688"/>
            <a:ext cx="3585485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7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2F1E2-B46D-39B2-6F3C-5BD327F0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6591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Let’s get up!</a:t>
            </a:r>
            <a:endParaRPr lang="ru-RU" sz="5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298C1A-560C-8F3B-C1E3-AE48EAFC7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9CACE4-5072-0A96-A7D6-03CC8AAF9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7" t="20078" r="27221" b="23294"/>
          <a:stretch/>
        </p:blipFill>
        <p:spPr>
          <a:xfrm>
            <a:off x="6261637" y="143741"/>
            <a:ext cx="5739836" cy="3363767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E402843-36C7-D9AC-A152-C98E017D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" y="2098794"/>
            <a:ext cx="6948994" cy="463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1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D629-CC65-EDFC-3086-17BF6925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to  defend</a:t>
            </a:r>
            <a:endParaRPr lang="ru-RU" sz="5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BA089-D879-4DF1-86CC-BA4E07D4F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4182A9C-FA08-1D3A-353B-C07B8D78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21" y="1222619"/>
            <a:ext cx="8338598" cy="55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52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76436-E801-7D75-2296-7DCCA81FF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3BF0A3-B5D2-3502-3A39-037A00C95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F5199-2848-3022-65A5-EE0D3C2EA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5" t="31844" r="28889" b="14195"/>
          <a:stretch/>
        </p:blipFill>
        <p:spPr>
          <a:xfrm>
            <a:off x="1405666" y="6726"/>
            <a:ext cx="9380668" cy="68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80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9C8CB-357D-C08A-C2BC-AFD79296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1905"/>
          </a:xfrm>
        </p:spPr>
        <p:txBody>
          <a:bodyPr/>
          <a:lstStyle/>
          <a:p>
            <a:pPr algn="ctr"/>
            <a:r>
              <a:rPr lang="en-US" b="1" dirty="0"/>
              <a:t>We’ll  remember  the  soldiers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510385-81BC-45D9-B533-DA60AC410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1" t="16666" r="28770" b="19885"/>
          <a:stretch/>
        </p:blipFill>
        <p:spPr>
          <a:xfrm>
            <a:off x="1741716" y="1277030"/>
            <a:ext cx="8353230" cy="551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90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4D425-D89B-FAC7-37BE-2A33228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19A9E5-E5A7-9521-F691-5964E4141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DEDF224-4BC6-EB3C-296D-5E5BEAE6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12192000" cy="668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75986-B718-B2CA-B17C-BB13B4DB7E00}"/>
              </a:ext>
            </a:extLst>
          </p:cNvPr>
          <p:cNvSpPr txBox="1"/>
          <p:nvPr/>
        </p:nvSpPr>
        <p:spPr>
          <a:xfrm>
            <a:off x="1473797" y="555947"/>
            <a:ext cx="9133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latin typeface="Matura MT Script Capitals" panose="03020802060602070202" pitchFamily="66" charset="0"/>
              </a:rPr>
              <a:t>Russia is my soul</a:t>
            </a:r>
            <a:endParaRPr lang="ru-RU" sz="6600" b="1" i="1" dirty="0"/>
          </a:p>
        </p:txBody>
      </p:sp>
    </p:spTree>
    <p:extLst>
      <p:ext uri="{BB962C8B-B14F-4D97-AF65-F5344CB8AC3E}">
        <p14:creationId xmlns:p14="http://schemas.microsoft.com/office/powerpoint/2010/main" val="227231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76436-E801-7D75-2296-7DCCA81FF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3BF0A3-B5D2-3502-3A39-037A00C95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ABAB71-D66D-D983-BD86-6882F2D7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1" t="29490" r="29184" b="14353"/>
          <a:stretch/>
        </p:blipFill>
        <p:spPr>
          <a:xfrm>
            <a:off x="946673" y="66401"/>
            <a:ext cx="9864761" cy="679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76436-E801-7D75-2296-7DCCA81FF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3BF0A3-B5D2-3502-3A39-037A00C95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A708DC-823F-55C1-4F32-4531432A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6212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7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76436-E801-7D75-2296-7DCCA81FF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3BF0A3-B5D2-3502-3A39-037A00C95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52AD06-781C-881B-8C87-B517C87F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0"/>
            <a:ext cx="10674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0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2F1E2-B46D-39B2-6F3C-5BD327F0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298C1A-560C-8F3B-C1E3-AE48EAFC7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30E8716-34EA-29A3-5F5A-8B2A36EB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53" y="12495"/>
            <a:ext cx="7536516" cy="66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6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76436-E801-7D75-2296-7DCCA81FF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3BF0A3-B5D2-3502-3A39-037A00C95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E32545-CE2A-B78C-174F-86387F06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34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2F1E2-B46D-39B2-6F3C-5BD327F0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298C1A-560C-8F3B-C1E3-AE48EAFC7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003B28-9D86-0C28-2191-6DD0D097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96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2F1E2-B46D-39B2-6F3C-5BD327F0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8544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Russia is a riddle wrapped in a mystery inside an enigma</a:t>
            </a:r>
            <a:r>
              <a:rPr lang="ru-RU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ru-RU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 - это загадка, окутанная тайной внутри загадки…</a:t>
            </a:r>
            <a:br>
              <a:rPr lang="ru-RU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298C1A-560C-8F3B-C1E3-AE48EAFC7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A7D6240-B1C1-ECA0-8FA2-1EC5D08C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05" y="1934888"/>
            <a:ext cx="8760310" cy="49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12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93</Words>
  <Application>Microsoft Office PowerPoint</Application>
  <PresentationFormat>Широкоэкранный</PresentationFormat>
  <Paragraphs>27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Matura MT Script Capitals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« Russia is a riddle wrapped in a mystery inside an enigma»  Россия - это загадка, окутанная тайной внутри загадки…  </vt:lpstr>
      <vt:lpstr>Презентация PowerPoint</vt:lpstr>
      <vt:lpstr>     The purpose of the lesson:  - to know more about Russia - to proud of Russia - to tell about Russia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SHAMAN</vt:lpstr>
      <vt:lpstr>Let’s get up!</vt:lpstr>
      <vt:lpstr>to  defend</vt:lpstr>
      <vt:lpstr>We’ll  remember  the  soldiers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Svetlana</cp:lastModifiedBy>
  <cp:revision>5</cp:revision>
  <dcterms:created xsi:type="dcterms:W3CDTF">2023-04-08T20:55:45Z</dcterms:created>
  <dcterms:modified xsi:type="dcterms:W3CDTF">2023-04-09T18:41:06Z</dcterms:modified>
</cp:coreProperties>
</file>