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4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5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7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7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3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C14EF-D23A-4A4A-9BDB-8C7E7DB2B69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4264-F118-46AC-94E9-253F77DAD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0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slide" Target="slide5.xm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image" Target="../media/image3.jpe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122" b="49265"/>
          <a:stretch>
            <a:fillRect/>
          </a:stretch>
        </p:blipFill>
        <p:spPr bwMode="auto">
          <a:xfrm>
            <a:off x="1781666" y="179101"/>
            <a:ext cx="2950589" cy="3252253"/>
          </a:xfrm>
          <a:custGeom>
            <a:avLst/>
            <a:gdLst>
              <a:gd name="connsiteX0" fmla="*/ 0 w 2950589"/>
              <a:gd name="connsiteY0" fmla="*/ 0 h 3252253"/>
              <a:gd name="connsiteX1" fmla="*/ 2950589 w 2950589"/>
              <a:gd name="connsiteY1" fmla="*/ 0 h 3252253"/>
              <a:gd name="connsiteX2" fmla="*/ 2950589 w 2950589"/>
              <a:gd name="connsiteY2" fmla="*/ 3252253 h 3252253"/>
              <a:gd name="connsiteX3" fmla="*/ 0 w 2950589"/>
              <a:gd name="connsiteY3" fmla="*/ 3252253 h 325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0589" h="3252253">
                <a:moveTo>
                  <a:pt x="0" y="0"/>
                </a:moveTo>
                <a:lnTo>
                  <a:pt x="2950589" y="0"/>
                </a:lnTo>
                <a:lnTo>
                  <a:pt x="2950589" y="3252253"/>
                </a:lnTo>
                <a:lnTo>
                  <a:pt x="0" y="3252253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78" r="34559" b="49265"/>
          <a:stretch>
            <a:fillRect/>
          </a:stretch>
        </p:blipFill>
        <p:spPr bwMode="auto">
          <a:xfrm>
            <a:off x="4732256" y="179101"/>
            <a:ext cx="2922309" cy="3252254"/>
          </a:xfrm>
          <a:custGeom>
            <a:avLst/>
            <a:gdLst>
              <a:gd name="connsiteX0" fmla="*/ 0 w 2922309"/>
              <a:gd name="connsiteY0" fmla="*/ 0 h 3252254"/>
              <a:gd name="connsiteX1" fmla="*/ 2922309 w 2922309"/>
              <a:gd name="connsiteY1" fmla="*/ 0 h 3252254"/>
              <a:gd name="connsiteX2" fmla="*/ 2922309 w 2922309"/>
              <a:gd name="connsiteY2" fmla="*/ 3252254 h 3252254"/>
              <a:gd name="connsiteX3" fmla="*/ 0 w 2922309"/>
              <a:gd name="connsiteY3" fmla="*/ 3252254 h 325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309" h="3252254">
                <a:moveTo>
                  <a:pt x="0" y="0"/>
                </a:moveTo>
                <a:lnTo>
                  <a:pt x="2922309" y="0"/>
                </a:lnTo>
                <a:lnTo>
                  <a:pt x="2922309" y="3252254"/>
                </a:lnTo>
                <a:lnTo>
                  <a:pt x="0" y="3252254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41" b="49265"/>
          <a:stretch>
            <a:fillRect/>
          </a:stretch>
        </p:blipFill>
        <p:spPr bwMode="auto">
          <a:xfrm>
            <a:off x="7654565" y="179101"/>
            <a:ext cx="3101418" cy="3252252"/>
          </a:xfrm>
          <a:custGeom>
            <a:avLst/>
            <a:gdLst>
              <a:gd name="connsiteX0" fmla="*/ 0 w 3101418"/>
              <a:gd name="connsiteY0" fmla="*/ 0 h 3252252"/>
              <a:gd name="connsiteX1" fmla="*/ 3101418 w 3101418"/>
              <a:gd name="connsiteY1" fmla="*/ 0 h 3252252"/>
              <a:gd name="connsiteX2" fmla="*/ 3101418 w 3101418"/>
              <a:gd name="connsiteY2" fmla="*/ 3252252 h 3252252"/>
              <a:gd name="connsiteX3" fmla="*/ 0 w 3101418"/>
              <a:gd name="connsiteY3" fmla="*/ 3252252 h 32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1418" h="3252252">
                <a:moveTo>
                  <a:pt x="0" y="0"/>
                </a:moveTo>
                <a:lnTo>
                  <a:pt x="3101418" y="0"/>
                </a:lnTo>
                <a:lnTo>
                  <a:pt x="3101418" y="3252252"/>
                </a:lnTo>
                <a:lnTo>
                  <a:pt x="0" y="325225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735" r="67122"/>
          <a:stretch>
            <a:fillRect/>
          </a:stretch>
        </p:blipFill>
        <p:spPr bwMode="auto">
          <a:xfrm>
            <a:off x="1781666" y="3431352"/>
            <a:ext cx="2950589" cy="3157976"/>
          </a:xfrm>
          <a:custGeom>
            <a:avLst/>
            <a:gdLst>
              <a:gd name="connsiteX0" fmla="*/ 0 w 2950589"/>
              <a:gd name="connsiteY0" fmla="*/ 0 h 3157976"/>
              <a:gd name="connsiteX1" fmla="*/ 2950589 w 2950589"/>
              <a:gd name="connsiteY1" fmla="*/ 0 h 3157976"/>
              <a:gd name="connsiteX2" fmla="*/ 2950589 w 2950589"/>
              <a:gd name="connsiteY2" fmla="*/ 3157976 h 3157976"/>
              <a:gd name="connsiteX3" fmla="*/ 0 w 2950589"/>
              <a:gd name="connsiteY3" fmla="*/ 3157976 h 315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0589" h="3157976">
                <a:moveTo>
                  <a:pt x="0" y="0"/>
                </a:moveTo>
                <a:lnTo>
                  <a:pt x="2950589" y="0"/>
                </a:lnTo>
                <a:lnTo>
                  <a:pt x="2950589" y="3157976"/>
                </a:lnTo>
                <a:lnTo>
                  <a:pt x="0" y="315797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41" t="50735"/>
          <a:stretch>
            <a:fillRect/>
          </a:stretch>
        </p:blipFill>
        <p:spPr bwMode="auto">
          <a:xfrm>
            <a:off x="7654565" y="3431352"/>
            <a:ext cx="3101418" cy="3157976"/>
          </a:xfrm>
          <a:custGeom>
            <a:avLst/>
            <a:gdLst>
              <a:gd name="connsiteX0" fmla="*/ 0 w 3101418"/>
              <a:gd name="connsiteY0" fmla="*/ 0 h 3157976"/>
              <a:gd name="connsiteX1" fmla="*/ 3101418 w 3101418"/>
              <a:gd name="connsiteY1" fmla="*/ 0 h 3157976"/>
              <a:gd name="connsiteX2" fmla="*/ 3101418 w 3101418"/>
              <a:gd name="connsiteY2" fmla="*/ 3157976 h 3157976"/>
              <a:gd name="connsiteX3" fmla="*/ 0 w 3101418"/>
              <a:gd name="connsiteY3" fmla="*/ 3157976 h 315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1418" h="3157976">
                <a:moveTo>
                  <a:pt x="0" y="0"/>
                </a:moveTo>
                <a:lnTo>
                  <a:pt x="3101418" y="0"/>
                </a:lnTo>
                <a:lnTo>
                  <a:pt x="3101418" y="3157976"/>
                </a:lnTo>
                <a:lnTo>
                  <a:pt x="0" y="315797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78" t="50735" r="34559"/>
          <a:stretch>
            <a:fillRect/>
          </a:stretch>
        </p:blipFill>
        <p:spPr bwMode="auto">
          <a:xfrm>
            <a:off x="4732256" y="3431353"/>
            <a:ext cx="2922310" cy="3157975"/>
          </a:xfrm>
          <a:custGeom>
            <a:avLst/>
            <a:gdLst>
              <a:gd name="connsiteX0" fmla="*/ 0 w 2922310"/>
              <a:gd name="connsiteY0" fmla="*/ 0 h 3157975"/>
              <a:gd name="connsiteX1" fmla="*/ 2922310 w 2922310"/>
              <a:gd name="connsiteY1" fmla="*/ 0 h 3157975"/>
              <a:gd name="connsiteX2" fmla="*/ 2922310 w 2922310"/>
              <a:gd name="connsiteY2" fmla="*/ 3157975 h 3157975"/>
              <a:gd name="connsiteX3" fmla="*/ 0 w 2922310"/>
              <a:gd name="connsiteY3" fmla="*/ 3157975 h 315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310" h="3157975">
                <a:moveTo>
                  <a:pt x="0" y="0"/>
                </a:moveTo>
                <a:lnTo>
                  <a:pt x="2922310" y="0"/>
                </a:lnTo>
                <a:lnTo>
                  <a:pt x="2922310" y="3157975"/>
                </a:lnTo>
                <a:lnTo>
                  <a:pt x="0" y="3157975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2620651" y="1173631"/>
            <a:ext cx="1272618" cy="126319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Comic Sans MS" panose="030F0702030302020204" pitchFamily="66" charset="0"/>
              </a:rPr>
              <a:t>1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27" name="Овал 26">
            <a:hlinkClick r:id="rId5" action="ppaction://hlinksldjump"/>
          </p:cNvPr>
          <p:cNvSpPr/>
          <p:nvPr/>
        </p:nvSpPr>
        <p:spPr>
          <a:xfrm>
            <a:off x="5557102" y="1173630"/>
            <a:ext cx="1272618" cy="126319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8" name="Овал 27">
            <a:hlinkClick r:id="rId6" action="ppaction://hlinksldjump"/>
          </p:cNvPr>
          <p:cNvSpPr/>
          <p:nvPr/>
        </p:nvSpPr>
        <p:spPr>
          <a:xfrm>
            <a:off x="8568965" y="1173629"/>
            <a:ext cx="1272618" cy="126319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9" name="Овал 28">
            <a:hlinkClick r:id="rId7" action="ppaction://hlinksldjump"/>
          </p:cNvPr>
          <p:cNvSpPr/>
          <p:nvPr/>
        </p:nvSpPr>
        <p:spPr>
          <a:xfrm>
            <a:off x="2582945" y="4378745"/>
            <a:ext cx="1272618" cy="126319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Овал 29">
            <a:hlinkClick r:id="rId8" action="ppaction://hlinksldjump"/>
          </p:cNvPr>
          <p:cNvSpPr/>
          <p:nvPr/>
        </p:nvSpPr>
        <p:spPr>
          <a:xfrm>
            <a:off x="5519396" y="4378744"/>
            <a:ext cx="1272618" cy="126319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1" name="Овал 30">
            <a:hlinkClick r:id="rId9" action="ppaction://hlinksldjump"/>
          </p:cNvPr>
          <p:cNvSpPr/>
          <p:nvPr/>
        </p:nvSpPr>
        <p:spPr>
          <a:xfrm>
            <a:off x="8531259" y="4378743"/>
            <a:ext cx="1272618" cy="126319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32" name="Рисунок 31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22" b="49265"/>
          <a:stretch>
            <a:fillRect/>
          </a:stretch>
        </p:blipFill>
        <p:spPr bwMode="auto">
          <a:xfrm>
            <a:off x="1781665" y="179097"/>
            <a:ext cx="2950589" cy="3252253"/>
          </a:xfrm>
          <a:custGeom>
            <a:avLst/>
            <a:gdLst>
              <a:gd name="connsiteX0" fmla="*/ 0 w 2950589"/>
              <a:gd name="connsiteY0" fmla="*/ 0 h 3252253"/>
              <a:gd name="connsiteX1" fmla="*/ 2950589 w 2950589"/>
              <a:gd name="connsiteY1" fmla="*/ 0 h 3252253"/>
              <a:gd name="connsiteX2" fmla="*/ 2950589 w 2950589"/>
              <a:gd name="connsiteY2" fmla="*/ 3252253 h 3252253"/>
              <a:gd name="connsiteX3" fmla="*/ 0 w 2950589"/>
              <a:gd name="connsiteY3" fmla="*/ 3252253 h 325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0589" h="3252253">
                <a:moveTo>
                  <a:pt x="0" y="0"/>
                </a:moveTo>
                <a:lnTo>
                  <a:pt x="2950589" y="0"/>
                </a:lnTo>
                <a:lnTo>
                  <a:pt x="2950589" y="3252253"/>
                </a:lnTo>
                <a:lnTo>
                  <a:pt x="0" y="3252253"/>
                </a:lnTo>
                <a:close/>
              </a:path>
            </a:pathLst>
          </a:cu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8" r="34559" b="49265"/>
          <a:stretch>
            <a:fillRect/>
          </a:stretch>
        </p:blipFill>
        <p:spPr bwMode="auto">
          <a:xfrm>
            <a:off x="4732256" y="179101"/>
            <a:ext cx="2922309" cy="3252254"/>
          </a:xfrm>
          <a:custGeom>
            <a:avLst/>
            <a:gdLst>
              <a:gd name="connsiteX0" fmla="*/ 0 w 2922309"/>
              <a:gd name="connsiteY0" fmla="*/ 0 h 3252254"/>
              <a:gd name="connsiteX1" fmla="*/ 2922309 w 2922309"/>
              <a:gd name="connsiteY1" fmla="*/ 0 h 3252254"/>
              <a:gd name="connsiteX2" fmla="*/ 2922309 w 2922309"/>
              <a:gd name="connsiteY2" fmla="*/ 3252254 h 3252254"/>
              <a:gd name="connsiteX3" fmla="*/ 0 w 2922309"/>
              <a:gd name="connsiteY3" fmla="*/ 3252254 h 325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309" h="3252254">
                <a:moveTo>
                  <a:pt x="0" y="0"/>
                </a:moveTo>
                <a:lnTo>
                  <a:pt x="2922309" y="0"/>
                </a:lnTo>
                <a:lnTo>
                  <a:pt x="2922309" y="3252254"/>
                </a:lnTo>
                <a:lnTo>
                  <a:pt x="0" y="3252254"/>
                </a:lnTo>
                <a:close/>
              </a:path>
            </a:pathLst>
          </a:cu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1" b="49265"/>
          <a:stretch>
            <a:fillRect/>
          </a:stretch>
        </p:blipFill>
        <p:spPr bwMode="auto">
          <a:xfrm>
            <a:off x="7654565" y="179101"/>
            <a:ext cx="3101418" cy="3252252"/>
          </a:xfrm>
          <a:custGeom>
            <a:avLst/>
            <a:gdLst>
              <a:gd name="connsiteX0" fmla="*/ 0 w 3101418"/>
              <a:gd name="connsiteY0" fmla="*/ 0 h 3252252"/>
              <a:gd name="connsiteX1" fmla="*/ 3101418 w 3101418"/>
              <a:gd name="connsiteY1" fmla="*/ 0 h 3252252"/>
              <a:gd name="connsiteX2" fmla="*/ 3101418 w 3101418"/>
              <a:gd name="connsiteY2" fmla="*/ 3252252 h 3252252"/>
              <a:gd name="connsiteX3" fmla="*/ 0 w 3101418"/>
              <a:gd name="connsiteY3" fmla="*/ 3252252 h 32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1418" h="3252252">
                <a:moveTo>
                  <a:pt x="0" y="0"/>
                </a:moveTo>
                <a:lnTo>
                  <a:pt x="3101418" y="0"/>
                </a:lnTo>
                <a:lnTo>
                  <a:pt x="3101418" y="3252252"/>
                </a:lnTo>
                <a:lnTo>
                  <a:pt x="0" y="3252252"/>
                </a:lnTo>
                <a:close/>
              </a:path>
            </a:pathLst>
          </a:cu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35" r="67122"/>
          <a:stretch>
            <a:fillRect/>
          </a:stretch>
        </p:blipFill>
        <p:spPr bwMode="auto">
          <a:xfrm>
            <a:off x="1781666" y="3431352"/>
            <a:ext cx="2950589" cy="3157976"/>
          </a:xfrm>
          <a:custGeom>
            <a:avLst/>
            <a:gdLst>
              <a:gd name="connsiteX0" fmla="*/ 0 w 2950589"/>
              <a:gd name="connsiteY0" fmla="*/ 0 h 3157976"/>
              <a:gd name="connsiteX1" fmla="*/ 2950589 w 2950589"/>
              <a:gd name="connsiteY1" fmla="*/ 0 h 3157976"/>
              <a:gd name="connsiteX2" fmla="*/ 2950589 w 2950589"/>
              <a:gd name="connsiteY2" fmla="*/ 3157976 h 3157976"/>
              <a:gd name="connsiteX3" fmla="*/ 0 w 2950589"/>
              <a:gd name="connsiteY3" fmla="*/ 3157976 h 315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0589" h="3157976">
                <a:moveTo>
                  <a:pt x="0" y="0"/>
                </a:moveTo>
                <a:lnTo>
                  <a:pt x="2950589" y="0"/>
                </a:lnTo>
                <a:lnTo>
                  <a:pt x="2950589" y="3157976"/>
                </a:lnTo>
                <a:lnTo>
                  <a:pt x="0" y="3157976"/>
                </a:lnTo>
                <a:close/>
              </a:path>
            </a:pathLst>
          </a:cu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1" t="50735"/>
          <a:stretch>
            <a:fillRect/>
          </a:stretch>
        </p:blipFill>
        <p:spPr bwMode="auto">
          <a:xfrm>
            <a:off x="7654565" y="3431352"/>
            <a:ext cx="3101418" cy="3157976"/>
          </a:xfrm>
          <a:custGeom>
            <a:avLst/>
            <a:gdLst>
              <a:gd name="connsiteX0" fmla="*/ 0 w 3101418"/>
              <a:gd name="connsiteY0" fmla="*/ 0 h 3157976"/>
              <a:gd name="connsiteX1" fmla="*/ 3101418 w 3101418"/>
              <a:gd name="connsiteY1" fmla="*/ 0 h 3157976"/>
              <a:gd name="connsiteX2" fmla="*/ 3101418 w 3101418"/>
              <a:gd name="connsiteY2" fmla="*/ 3157976 h 3157976"/>
              <a:gd name="connsiteX3" fmla="*/ 0 w 3101418"/>
              <a:gd name="connsiteY3" fmla="*/ 3157976 h 315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1418" h="3157976">
                <a:moveTo>
                  <a:pt x="0" y="0"/>
                </a:moveTo>
                <a:lnTo>
                  <a:pt x="3101418" y="0"/>
                </a:lnTo>
                <a:lnTo>
                  <a:pt x="3101418" y="3157976"/>
                </a:lnTo>
                <a:lnTo>
                  <a:pt x="0" y="3157976"/>
                </a:lnTo>
                <a:close/>
              </a:path>
            </a:pathLst>
          </a:cu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 descr="https://upload.wikimedia.org/wikipedia/commons/8/86/Vassily_Kandinsky%2C_1911_-_Composition_No_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8" t="50735" r="34559"/>
          <a:stretch>
            <a:fillRect/>
          </a:stretch>
        </p:blipFill>
        <p:spPr bwMode="auto">
          <a:xfrm>
            <a:off x="4732256" y="3431353"/>
            <a:ext cx="2922310" cy="3157975"/>
          </a:xfrm>
          <a:custGeom>
            <a:avLst/>
            <a:gdLst>
              <a:gd name="connsiteX0" fmla="*/ 0 w 2922310"/>
              <a:gd name="connsiteY0" fmla="*/ 0 h 3157975"/>
              <a:gd name="connsiteX1" fmla="*/ 2922310 w 2922310"/>
              <a:gd name="connsiteY1" fmla="*/ 0 h 3157975"/>
              <a:gd name="connsiteX2" fmla="*/ 2922310 w 2922310"/>
              <a:gd name="connsiteY2" fmla="*/ 3157975 h 3157975"/>
              <a:gd name="connsiteX3" fmla="*/ 0 w 2922310"/>
              <a:gd name="connsiteY3" fmla="*/ 3157975 h 315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310" h="3157975">
                <a:moveTo>
                  <a:pt x="0" y="0"/>
                </a:moveTo>
                <a:lnTo>
                  <a:pt x="2922310" y="0"/>
                </a:lnTo>
                <a:lnTo>
                  <a:pt x="2922310" y="3157975"/>
                </a:lnTo>
                <a:lnTo>
                  <a:pt x="0" y="3157975"/>
                </a:lnTo>
                <a:close/>
              </a:path>
            </a:pathLst>
          </a:cu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84" t="11747" r="18459" b="11333"/>
          <a:stretch/>
        </p:blipFill>
        <p:spPr>
          <a:xfrm>
            <a:off x="4656842" y="1502753"/>
            <a:ext cx="3799003" cy="385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5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jrografika-s-chego-nacha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73" y="0"/>
            <a:ext cx="9378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jrografika-s-chego-nacha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44" y="0"/>
            <a:ext cx="9280656" cy="68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779" y="4572000"/>
            <a:ext cx="1904215" cy="1904215"/>
          </a:xfrm>
          <a:prstGeom prst="rect">
            <a:avLst/>
          </a:prstGeom>
          <a:noFill/>
          <a:ln w="762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14779" y="2427402"/>
            <a:ext cx="1904215" cy="1904215"/>
          </a:xfrm>
          <a:prstGeom prst="ellipse">
            <a:avLst/>
          </a:prstGeom>
          <a:noFill/>
          <a:ln w="762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14779" y="282804"/>
            <a:ext cx="1904215" cy="1904215"/>
          </a:xfrm>
          <a:prstGeom prst="triangle">
            <a:avLst/>
          </a:prstGeom>
          <a:noFill/>
          <a:ln w="762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ejrografika-s-chego-nacha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0" y="0"/>
            <a:ext cx="9240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84" t="11747" r="18459" b="11333"/>
          <a:stretch/>
        </p:blipFill>
        <p:spPr>
          <a:xfrm>
            <a:off x="10114961" y="4158614"/>
            <a:ext cx="1564850" cy="158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28368" y="1395077"/>
            <a:ext cx="8424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FF0000"/>
                </a:solidFill>
                <a:effectLst/>
                <a:latin typeface="Neo Sans Cyr" panose="020B0503000000000004" pitchFamily="34" charset="0"/>
              </a:rPr>
              <a:t>Абстракционизм</a:t>
            </a:r>
            <a:r>
              <a:rPr lang="ru-RU" sz="3200" b="0" i="0" dirty="0" smtClean="0">
                <a:solidFill>
                  <a:srgbClr val="181818"/>
                </a:solidFill>
                <a:effectLst/>
                <a:latin typeface="Neo Sans Cyr" panose="020B0503000000000004" pitchFamily="34" charset="0"/>
              </a:rPr>
              <a:t> – форма изобразительной деятельности, не ставящая своей целью отображение визуально воспринимаемой реальности.</a:t>
            </a:r>
            <a:endParaRPr lang="ru-RU" sz="3200" dirty="0">
              <a:latin typeface="Neo Sans Cyr" panose="020B05030000000000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5" y="1366948"/>
            <a:ext cx="10772334" cy="2175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24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013 0.34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84" t="11747" r="18459" b="11333"/>
          <a:stretch/>
        </p:blipFill>
        <p:spPr>
          <a:xfrm>
            <a:off x="10096107" y="4282505"/>
            <a:ext cx="1564850" cy="158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47860" y="4457993"/>
            <a:ext cx="8895761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Neo Sans Cyr" panose="020B050300000000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solidFill>
                  <a:srgbClr val="181818"/>
                </a:solidFill>
                <a:latin typeface="Neo Sans Cyr" panose="020B050300000000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rgbClr val="181818"/>
                </a:solidFill>
                <a:effectLst/>
                <a:latin typeface="Neo Sans Cyr" panose="020B050300000000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тказ от точного изображения предметов;</a:t>
            </a:r>
            <a:endParaRPr lang="ru-RU" sz="3200" dirty="0" smtClean="0">
              <a:effectLst/>
              <a:latin typeface="Neo Sans Cyr" panose="020B050300000000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Neo Sans Cyr" panose="020B050300000000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b="1" dirty="0" smtClean="0">
                <a:solidFill>
                  <a:srgbClr val="181818"/>
                </a:solidFill>
                <a:effectLst/>
                <a:latin typeface="Neo Sans Cyr" panose="020B050300000000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181818"/>
                </a:solidFill>
                <a:effectLst/>
                <a:latin typeface="Neo Sans Cyr" panose="020B050300000000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конкретной смысловой нагрузки;</a:t>
            </a:r>
            <a:endParaRPr lang="ru-RU" sz="3200" dirty="0" smtClean="0">
              <a:effectLst/>
              <a:latin typeface="Neo Sans Cyr" panose="020B050300000000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Neo Sans Cyr" panose="020B050300000000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b="1" dirty="0" smtClean="0">
                <a:solidFill>
                  <a:srgbClr val="181818"/>
                </a:solidFill>
                <a:latin typeface="Neo Sans Cyr" panose="020B050300000000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181818"/>
                </a:solidFill>
                <a:latin typeface="Neo Sans Cyr" panose="020B050300000000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rgbClr val="181818"/>
                </a:solidFill>
                <a:effectLst/>
                <a:latin typeface="Neo Sans Cyr" panose="020B050300000000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оздание цветовых композиций.</a:t>
            </a:r>
            <a:endParaRPr lang="ru-RU" sz="3200" dirty="0">
              <a:effectLst/>
              <a:latin typeface="Neo Sans Cyr" panose="020B050300000000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2625" y="924315"/>
            <a:ext cx="506848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основные характерные черты этого направления?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odesign.ru/wp-content/uploads/610x423xrussian-avangard-in-contemporary-design-01.jpg.pagespeed.ic.Yyxc-j0tC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3" y="393592"/>
            <a:ext cx="5321398" cy="3685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s://img2.freepng.ru/20180406/tdq/kisspng-colored-pencil-clip-art-nice-5ac82ad72ca8f8.90856686152306760718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74" y="3042509"/>
            <a:ext cx="2536356" cy="24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78 0.05995 C -0.32578 0.09305 -0.29882 0.1199 -0.26575 0.1199 C -0.22682 0.1199 -0.21276 0.09004 -0.20677 0.07199 L -0.20078 0.04791 C -0.19479 0.02986 -0.17981 2.96296E-6 -0.1358 2.96296E-6 C -0.10781 2.96296E-6 -0.07578 0.02685 -0.07578 0.05995 C -0.07578 0.09305 -0.10781 0.1199 -0.1358 0.1199 C -0.17981 0.1199 -0.19479 0.09004 -0.20078 0.07199 L -0.20677 0.04791 C -0.21276 0.02986 -0.22682 2.96296E-6 -0.26575 2.96296E-6 C -0.29882 2.96296E-6 -0.32578 0.02685 -0.32578 0.05995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84" t="11747" r="18459" b="11333"/>
          <a:stretch/>
        </p:blipFill>
        <p:spPr>
          <a:xfrm>
            <a:off x="10265790" y="4868541"/>
            <a:ext cx="1564850" cy="158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s://studfile.net/html/2706/175/html_LjKlENdbFH.POcy/htmlconvd-3kCMeV2x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75" y="1218433"/>
            <a:ext cx="4112503" cy="273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onspekta.net/poisk-ruru/baza9/3005683177704.files/image01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87" y="1191518"/>
            <a:ext cx="4246586" cy="281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ds04.infourok.ru/uploads/ex/0ac9/00085bb0-78d0e072/img1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t="19395" r="16650" b="55588"/>
          <a:stretch/>
        </p:blipFill>
        <p:spPr bwMode="auto">
          <a:xfrm>
            <a:off x="721534" y="4125800"/>
            <a:ext cx="8778545" cy="23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289" y="2575972"/>
            <a:ext cx="5426044" cy="1878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Neo Sans Cyr" panose="020B050300000000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3200" b="1" dirty="0" smtClean="0">
                <a:solidFill>
                  <a:srgbClr val="181818"/>
                </a:solidFill>
                <a:effectLst/>
                <a:latin typeface="Neo Sans Cyr" panose="020B050300000000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ДОМИНАНТА </a:t>
            </a:r>
            <a:endParaRPr lang="ru-RU" sz="3200" b="1" dirty="0" smtClean="0">
              <a:effectLst/>
              <a:latin typeface="Neo Sans Cyr" panose="020B050300000000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Neo Sans Cyr" panose="020B050300000000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3200" b="1" dirty="0" smtClean="0">
                <a:solidFill>
                  <a:srgbClr val="181818"/>
                </a:solidFill>
                <a:effectLst/>
                <a:latin typeface="Neo Sans Cyr" panose="020B050300000000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ЦЕЛОСТНОСТЬ </a:t>
            </a:r>
            <a:endParaRPr lang="ru-RU" sz="3200" b="1" dirty="0" smtClean="0">
              <a:effectLst/>
              <a:latin typeface="Neo Sans Cyr" panose="020B050300000000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Neo Sans Cyr" panose="020B050300000000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3200" b="1" dirty="0" smtClean="0">
                <a:solidFill>
                  <a:srgbClr val="181818"/>
                </a:solidFill>
                <a:effectLst/>
                <a:latin typeface="Neo Sans Cyr" panose="020B050300000000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УРАВНОВЕШЕННОСТЬ</a:t>
            </a:r>
            <a:endParaRPr lang="ru-RU" sz="3200" b="1" dirty="0">
              <a:effectLst/>
              <a:latin typeface="Neo Sans Cyr" panose="020B050300000000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144" y="925896"/>
            <a:ext cx="801144" cy="7729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1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81952" y="925896"/>
            <a:ext cx="801144" cy="7729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4144" y="4092985"/>
            <a:ext cx="801144" cy="7729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38881" y="260240"/>
            <a:ext cx="950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181818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Какие 3 основных признака композиций?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s://img2.freepng.ru/20180406/tdq/kisspng-colored-pencil-clip-art-nice-5ac82ad72ca8f8.90856686152306760718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902" y="1647560"/>
            <a:ext cx="2536356" cy="24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385 -0.01898 C -0.53385 0.01413 -0.5069 0.04098 -0.47383 0.04098 C -0.43489 0.04098 -0.42083 0.01112 -0.41484 -0.00694 L -0.40885 -0.03101 C -0.40286 -0.04907 -0.38789 -0.07893 -0.34388 -0.07893 C -0.31588 -0.07893 -0.28385 -0.05208 -0.28385 -0.01898 C -0.28385 0.01413 -0.31588 0.04098 -0.34388 0.04098 C -0.38789 0.04098 -0.40286 0.01112 -0.40885 -0.00694 L -0.41484 -0.03101 C -0.42083 -0.04907 -0.43489 -0.07893 -0.47383 -0.07893 C -0.5069 -0.07893 -0.53385 -0.05208 -0.53385 -0.01898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4" t="11747" r="18459" b="11333"/>
          <a:stretch/>
        </p:blipFill>
        <p:spPr>
          <a:xfrm>
            <a:off x="10378961" y="5064260"/>
            <a:ext cx="1564850" cy="158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Малевич" descr="https://1.bp.blogspot.com/-QKD4PZBmweI/YCJ6jYZfmBI/AAAAAAAAAHA/mSMoXiY4LNYhNp1PKcYIbis0NkzNgy21gCLcBGAsYHQ/s2048/Malevich._1912_%25282%2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96" y="1111938"/>
            <a:ext cx="4045415" cy="48620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35696" y="260240"/>
            <a:ext cx="351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181818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Кто эти люди?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thecharnelhouse.org/wp-content/uploads/2018/08/Florence-Henri-Wassily-Kandinsky-193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5" y="1111938"/>
            <a:ext cx="3818544" cy="4865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9412" y="6068304"/>
            <a:ext cx="4107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Neo Sans Cyr" panose="020B0503000000000004" pitchFamily="34" charset="0"/>
              </a:rPr>
              <a:t>Василий Кандинский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47440" y="6068304"/>
            <a:ext cx="3616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0" dirty="0" smtClean="0">
                <a:solidFill>
                  <a:srgbClr val="262626"/>
                </a:solidFill>
                <a:effectLst/>
                <a:latin typeface="Neo Sans Cyr" panose="020B0503000000000004" pitchFamily="34" charset="0"/>
              </a:rPr>
              <a:t>Казимир Малевич</a:t>
            </a:r>
            <a:endParaRPr lang="ru-RU" sz="3200" dirty="0">
              <a:latin typeface="Neo Sans Cyr" panose="020B0503000000000004" pitchFamily="34" charset="0"/>
            </a:endParaRPr>
          </a:p>
        </p:txBody>
      </p:sp>
      <p:pic>
        <p:nvPicPr>
          <p:cNvPr id="5124" name="Картина" descr="https://muzei-mira.com/templates/museum/images/paint/p-a-akvarel-kandinskii+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01" y="457275"/>
            <a:ext cx="8139232" cy="6171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Карандаш" descr="https://img2.freepng.ru/20180406/tdq/kisspng-colored-pencil-clip-art-nice-5ac82ad72ca8f8.90856686152306760718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0945">
            <a:off x="9893207" y="1657287"/>
            <a:ext cx="2536356" cy="24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752 0.24514 C -0.74752 0.31829 -0.69179 0.37778 -0.62304 0.37778 C -0.54244 0.37778 -0.51302 0.31158 -0.50065 0.27176 L -0.48828 0.21829 C -0.47591 0.17848 -0.44479 0.1125 -0.35351 0.1125 C -0.29531 0.1125 -0.22864 0.17176 -0.22864 0.24514 C -0.22864 0.31829 -0.29531 0.37778 -0.35351 0.37778 C -0.44479 0.37778 -0.47591 0.31158 -0.48828 0.27176 L -0.50065 0.21829 C -0.51302 0.17848 -0.54244 0.1125 -0.62304 0.1125 C -0.69179 0.1125 -0.74752 0.17176 -0.74752 0.24514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4" t="11747" r="18459" b="11333"/>
          <a:stretch/>
        </p:blipFill>
        <p:spPr>
          <a:xfrm>
            <a:off x="10265790" y="4868541"/>
            <a:ext cx="1564850" cy="158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malevich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2" y="1147864"/>
            <a:ext cx="5233548" cy="5265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4213" y="243192"/>
            <a:ext cx="6805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Расскажите о данной картине.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2679" y="1190829"/>
            <a:ext cx="50754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Neo Sans Cyr" panose="020B0503000000000004" pitchFamily="34" charset="0"/>
                <a:ea typeface="Calibri" panose="020F0502020204030204" pitchFamily="34" charset="0"/>
              </a:rPr>
              <a:t>  Черный – это начало всех начал, поглощение всех оттенков или кромешная тьма. </a:t>
            </a:r>
          </a:p>
          <a:p>
            <a:endParaRPr lang="ru-RU" sz="3200" dirty="0">
              <a:latin typeface="Neo Sans Cyr" panose="020B0503000000000004" pitchFamily="34" charset="0"/>
              <a:ea typeface="Calibri" panose="020F0502020204030204" pitchFamily="34" charset="0"/>
            </a:endParaRPr>
          </a:p>
          <a:p>
            <a:r>
              <a:rPr lang="ru-RU" sz="3200" dirty="0" smtClean="0">
                <a:effectLst/>
                <a:latin typeface="Neo Sans Cyr" panose="020B0503000000000004" pitchFamily="34" charset="0"/>
                <a:ea typeface="Calibri" panose="020F0502020204030204" pitchFamily="34" charset="0"/>
              </a:rPr>
              <a:t>   Квадрат символизирует первую форму, с него все начинается, и он же будет концом.</a:t>
            </a:r>
            <a:endParaRPr lang="ru-RU" sz="3200" dirty="0">
              <a:latin typeface="Neo Sans Cyr" panose="020B05030000000000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2689" y="5715144"/>
            <a:ext cx="3764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Казимир </a:t>
            </a:r>
            <a:r>
              <a:rPr lang="ru-RU" b="1" dirty="0" err="1" smtClean="0">
                <a:latin typeface="Neo Sans Cyr" panose="020B0503000000000004" pitchFamily="34" charset="0"/>
              </a:rPr>
              <a:t>Северинович</a:t>
            </a:r>
            <a:r>
              <a:rPr lang="ru-RU" b="1" dirty="0" smtClean="0">
                <a:latin typeface="Neo Sans Cyr" panose="020B0503000000000004" pitchFamily="34" charset="0"/>
              </a:rPr>
              <a:t> Малевич</a:t>
            </a:r>
          </a:p>
          <a:p>
            <a:pPr algn="ctr"/>
            <a:r>
              <a:rPr lang="ru-RU" dirty="0" smtClean="0">
                <a:latin typeface="Neo Sans Cyr" panose="020B0503000000000004" pitchFamily="34" charset="0"/>
              </a:rPr>
              <a:t>«Черный квадрат», 1913 год.</a:t>
            </a:r>
            <a:endParaRPr lang="ru-RU" dirty="0" smtClean="0">
              <a:effectLst/>
              <a:latin typeface="Neo Sans Cyr" panose="020B05030000000000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4" descr="https://img2.freepng.ru/20180406/tdq/kisspng-colored-pencil-clip-art-nice-5ac82ad72ca8f8.90856686152306760718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525" y="1676743"/>
            <a:ext cx="2536356" cy="24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75 -0.02129 C -0.29375 0.05185 -0.25977 0.11134 -0.21797 0.11134 C -0.16888 0.11134 -0.15105 0.04514 -0.14349 0.00533 L -0.13594 -0.04815 C -0.12839 -0.08796 -0.10951 -0.15393 -0.05391 -0.15393 C -0.01849 -0.15393 0.022 -0.09467 0.022 -0.02129 C 0.022 0.05185 -0.01849 0.11134 -0.05391 0.11134 C -0.10951 0.11134 -0.12839 0.04514 -0.13594 0.00533 L -0.14349 -0.04815 C -0.15105 -0.08796 -0.16888 -0.15393 -0.21797 -0.15393 C -0.25977 -0.15393 -0.29375 -0.09467 -0.29375 -0.02129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81833" y="1721666"/>
            <a:ext cx="7215639" cy="2140085"/>
          </a:xfrm>
          <a:prstGeom prst="rect">
            <a:avLst/>
          </a:prstGeom>
          <a:solidFill>
            <a:srgbClr val="FF00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4" t="11747" r="18459" b="11333"/>
          <a:stretch/>
        </p:blipFill>
        <p:spPr>
          <a:xfrm>
            <a:off x="10246936" y="4661151"/>
            <a:ext cx="1564850" cy="158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81832" y="2191543"/>
            <a:ext cx="7215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/>
                <a:latin typeface="Neo Sans Cyr" panose="020B0503000000000004" pitchFamily="34" charset="0"/>
                <a:ea typeface="Times New Roman" panose="02020603050405020304" pitchFamily="18" charset="0"/>
              </a:rPr>
              <a:t>«Не плакать, не возмущаться,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/>
                <a:latin typeface="Neo Sans Cyr" panose="020B0503000000000004" pitchFamily="34" charset="0"/>
                <a:ea typeface="Times New Roman" panose="02020603050405020304" pitchFamily="18" charset="0"/>
              </a:rPr>
              <a:t>но понимать»</a:t>
            </a:r>
            <a:endParaRPr lang="ru-RU" sz="3600" b="1" dirty="0">
              <a:solidFill>
                <a:schemeClr val="bg1"/>
              </a:solidFill>
              <a:latin typeface="Neo Sans Cyr" panose="020B05030000000000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4335" y="892538"/>
            <a:ext cx="7736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181818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Как вы понимаете данную фразу?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4055" y="3835362"/>
            <a:ext cx="6883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181818"/>
                </a:solidFill>
                <a:effectLst/>
                <a:latin typeface="Neo Sans Cyr" panose="020B0503000000000004" pitchFamily="34" charset="0"/>
                <a:ea typeface="Times New Roman" panose="02020603050405020304" pitchFamily="18" charset="0"/>
              </a:rPr>
              <a:t>нидерландский философ Б. Спиноз</a:t>
            </a:r>
            <a:endParaRPr lang="ru-RU" sz="3200" dirty="0">
              <a:latin typeface="Neo Sans Cyr" panose="020B05030000000000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24055" y="4758145"/>
            <a:ext cx="8840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81818"/>
                </a:solidFill>
                <a:latin typeface="Neo Sans Cyr" panose="020B0503000000000004" pitchFamily="34" charset="0"/>
                <a:ea typeface="Times New Roman" panose="02020603050405020304" pitchFamily="18" charset="0"/>
              </a:rPr>
              <a:t>Л</a:t>
            </a:r>
            <a:r>
              <a:rPr lang="ru-RU" sz="3200" dirty="0" smtClean="0">
                <a:solidFill>
                  <a:srgbClr val="181818"/>
                </a:solidFill>
                <a:effectLst/>
                <a:latin typeface="Neo Sans Cyr" panose="020B0503000000000004" pitchFamily="34" charset="0"/>
                <a:ea typeface="Times New Roman" panose="02020603050405020304" pitchFamily="18" charset="0"/>
              </a:rPr>
              <a:t>юбое искусство имеет право на существование, и его нельзя ни запрещать, ни очернять, ни скрывать</a:t>
            </a:r>
            <a:endParaRPr lang="ru-RU" sz="3200" dirty="0">
              <a:latin typeface="Neo Sans Cyr" panose="020B0503000000000004" pitchFamily="34" charset="0"/>
            </a:endParaRPr>
          </a:p>
        </p:txBody>
      </p:sp>
      <p:pic>
        <p:nvPicPr>
          <p:cNvPr id="5" name="Карандаш" descr="https://img2.freepng.ru/20180406/tdq/kisspng-colored-pencil-clip-art-nice-5ac82ad72ca8f8.9085668615230676071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939" y="1772530"/>
            <a:ext cx="2536356" cy="24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18 0.23102 C -0.57318 0.28171 -0.53047 0.32315 -0.47786 0.32315 C -0.41615 0.32315 -0.39362 0.27709 -0.38411 0.24931 L -0.37461 0.21227 C -0.3651 0.18449 -0.34141 0.13889 -0.27135 0.13889 C -0.22682 0.13889 -0.17578 0.17986 -0.17578 0.23102 C -0.17578 0.28171 -0.22682 0.32315 -0.27135 0.32315 C -0.34141 0.32315 -0.3651 0.27709 -0.37461 0.24931 L -0.38411 0.21227 C -0.39362 0.18449 -0.41615 0.13889 -0.47786 0.13889 C -0.53047 0.13889 -0.57318 0.17986 -0.57318 0.23102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30" y="393405"/>
            <a:ext cx="2970229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Neo Sans Cyr" panose="020B0503000000000004" pitchFamily="34" charset="0"/>
              </a:rPr>
              <a:t>Задание</a:t>
            </a:r>
            <a:endParaRPr lang="ru-RU" b="1" dirty="0">
              <a:solidFill>
                <a:srgbClr val="FF0000"/>
              </a:solidFill>
              <a:latin typeface="Neo Sans Cyr" panose="020B0503000000000004" pitchFamily="34" charset="0"/>
            </a:endParaRPr>
          </a:p>
        </p:txBody>
      </p:sp>
      <p:pic>
        <p:nvPicPr>
          <p:cNvPr id="8196" name="Picture 4" descr="https://paper-land.ru/wp-content/uploads/e/c/c/ecc0c35d8846f217316b7b1d43a8bb6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r="3785" b="7416"/>
          <a:stretch/>
        </p:blipFill>
        <p:spPr bwMode="auto">
          <a:xfrm>
            <a:off x="6484877" y="393405"/>
            <a:ext cx="5347267" cy="3553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200" name="Picture 8" descr="http://neurographic.pro100mir.ru/wp-content/uploads/2017/05/04-11-2017-%D0%BE%D1%82%D0%BD%D0%BE%D1%88%D0%B5%D0%BD%D0%B8%D1%8F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3" y="2383277"/>
            <a:ext cx="5589458" cy="3954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90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jrografika-s-chego-nac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54" y="107385"/>
            <a:ext cx="9271229" cy="67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148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Neo Sans Cyr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Даня Антропова</dc:creator>
  <cp:lastModifiedBy>Даня Антропова</cp:lastModifiedBy>
  <cp:revision>19</cp:revision>
  <dcterms:created xsi:type="dcterms:W3CDTF">2022-03-26T19:14:46Z</dcterms:created>
  <dcterms:modified xsi:type="dcterms:W3CDTF">2022-03-30T16:27:08Z</dcterms:modified>
</cp:coreProperties>
</file>