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80" r:id="rId9"/>
    <p:sldId id="262" r:id="rId10"/>
    <p:sldId id="269" r:id="rId11"/>
    <p:sldId id="264" r:id="rId12"/>
    <p:sldId id="266" r:id="rId13"/>
    <p:sldId id="270" r:id="rId14"/>
    <p:sldId id="268" r:id="rId15"/>
    <p:sldId id="278" r:id="rId16"/>
    <p:sldId id="271" r:id="rId17"/>
    <p:sldId id="273" r:id="rId18"/>
    <p:sldId id="274" r:id="rId19"/>
    <p:sldId id="272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27E8F-509A-495A-9B80-A92822BA019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6A3B0-3098-4305-9267-4D07E4138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5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6A3B0-3098-4305-9267-4D07E413800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1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EC4B71-9B93-4EC7-8BB5-ADA6ED780975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BAADAF-54AF-41E0-8FE5-876E4D7506C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9898"/>
            <a:ext cx="8515672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Вспомните о их научной деятельности и зашифруйте правильные ответы: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32048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Аристотель, Гиппократ, К.Гален, </a:t>
            </a:r>
          </a:p>
          <a:p>
            <a:r>
              <a:rPr lang="ru-RU" sz="4400" b="1" dirty="0" smtClean="0"/>
              <a:t>Леонардо да Винчи, А. Везалий, К. Гарвей, Р. Декарт, </a:t>
            </a:r>
            <a:r>
              <a:rPr lang="ru-RU" sz="4400" b="1" dirty="0" smtClean="0"/>
              <a:t>Н.И. </a:t>
            </a:r>
            <a:r>
              <a:rPr lang="ru-RU" sz="4400" b="1" smtClean="0"/>
              <a:t>Пирогов,</a:t>
            </a:r>
            <a:r>
              <a:rPr lang="ru-RU" sz="4400" b="1" dirty="0"/>
              <a:t> </a:t>
            </a:r>
            <a:r>
              <a:rPr lang="ru-RU" sz="4400" b="1" smtClean="0"/>
              <a:t>И.М</a:t>
            </a:r>
            <a:r>
              <a:rPr lang="ru-RU" sz="4400" b="1" dirty="0" smtClean="0"/>
              <a:t>. Сеченов, И.П. Павлов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Эмбриологические доказательства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Сходство развития зародышей человека и животных:</a:t>
            </a:r>
          </a:p>
          <a:p>
            <a:pPr marL="596646" indent="-514350">
              <a:buAutoNum type="arabicPeriod"/>
            </a:pPr>
            <a:r>
              <a:rPr lang="ru-RU" dirty="0" smtClean="0"/>
              <a:t>Развитие начинается с одной оплодотворенной клетки;</a:t>
            </a:r>
          </a:p>
          <a:p>
            <a:pPr marL="596646" indent="-514350">
              <a:buAutoNum type="arabicPeriod"/>
            </a:pPr>
            <a:r>
              <a:rPr lang="ru-RU" dirty="0" smtClean="0"/>
              <a:t>На определенном этапе у зародыша человека закладываются жаберные щели;</a:t>
            </a:r>
          </a:p>
          <a:p>
            <a:pPr marL="596646" indent="-514350">
              <a:buAutoNum type="arabicPeriod"/>
            </a:pPr>
            <a:r>
              <a:rPr lang="ru-RU" dirty="0" smtClean="0"/>
              <a:t>Развит хвостовой отдел позвоночника;</a:t>
            </a:r>
          </a:p>
          <a:p>
            <a:pPr marL="596646" indent="-514350">
              <a:buAutoNum type="arabicPeriod"/>
            </a:pPr>
            <a:r>
              <a:rPr lang="ru-RU" dirty="0" smtClean="0"/>
              <a:t>Мозг месячного эмбриона имеет сходство с мозгом рыбы, а семимесячного — с мозгом обезьяны и др.      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1336192" cy="54586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900igr.net/datai/biologija/Evoljutsija-i-ejo-dokazatelstva/0005-006-Dannye-embriologi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5250929" cy="6502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Палеонтологические доказательства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Находки ископаемых остатков предков человека, сходство их строения с современным человеком и человекообразными обезьянами — свидетельство их родства, а также развития предков человека и современных человекообразных обезьян по разным направлениям: по пути все большего формирования человеческих черт у предков человека и узкой специализации человекообразных обезьян к жизни в определенных условиях, к определенному образу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://images.newsukraine.com.ua/news/2010/4/9/obnaruzheny-ostanki-samogo-drevnego-predka-cheloveka/real/01_obnaruzheny-ostanki-samogo-drevnego-predka-chelov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5000625" cy="3238501"/>
          </a:xfrm>
          <a:prstGeom prst="rect">
            <a:avLst/>
          </a:prstGeom>
          <a:noFill/>
        </p:spPr>
      </p:pic>
      <p:pic>
        <p:nvPicPr>
          <p:cNvPr id="26628" name="Picture 4" descr="http://www.nashdaugavpils.lv/siteimages/a/30/ee/8e832527c25acc04bfa5612c81ddc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84984"/>
            <a:ext cx="5076056" cy="337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Сравнительно-анатомические доказательства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Человек имеет все признаки класса млекопитающих и относится к этому классу, сходное строение всех систем органов, имеет диафрагму, млечные железы, ушные раковины и др.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mame-pro.com/wp-content/uploads/2011/11/1907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4258444" cy="3406755"/>
          </a:xfrm>
          <a:prstGeom prst="rect">
            <a:avLst/>
          </a:prstGeom>
          <a:noFill/>
        </p:spPr>
      </p:pic>
      <p:pic>
        <p:nvPicPr>
          <p:cNvPr id="5" name="Picture 4" descr="http://www.vitaminov.net/pics/6303359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9584" y="980728"/>
            <a:ext cx="3744416" cy="4553315"/>
          </a:xfrm>
          <a:prstGeom prst="rect">
            <a:avLst/>
          </a:prstGeom>
          <a:noFill/>
        </p:spPr>
      </p:pic>
      <p:pic>
        <p:nvPicPr>
          <p:cNvPr id="6" name="Picture 6" descr="http://kroliki66.ru/uploads/posts/2013-07/1372778249_22891_1_649x43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284984"/>
            <a:ext cx="5101605" cy="3387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221825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Рудиментарные органы </a:t>
            </a:r>
            <a:r>
              <a:rPr lang="ru-RU" sz="3600" dirty="0" smtClean="0"/>
              <a:t>-  </a:t>
            </a:r>
            <a:r>
              <a:rPr lang="ru-RU" sz="3600" dirty="0" err="1" smtClean="0"/>
              <a:t>органы</a:t>
            </a:r>
            <a:r>
              <a:rPr lang="ru-RU" sz="3600" dirty="0" smtClean="0"/>
              <a:t>, утратившие своё основное значение в процессе эволюционного развития организма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636912"/>
            <a:ext cx="8106104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Наличие у человека рудиментов (развитых у млекопитающих, но атрофированных у человека органов): копчика, аппендикса, остатка третьего века (всего около 90 рудиментов) — доказательство родства человека с животными.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Gray1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2311524" cy="6020469"/>
          </a:xfrm>
          <a:prstGeom prst="rect">
            <a:avLst/>
          </a:prstGeom>
          <a:noFill/>
        </p:spPr>
      </p:pic>
      <p:pic>
        <p:nvPicPr>
          <p:cNvPr id="31748" name="Picture 4" descr="http://upload.wikimedia.org/wikipedia/commons/thumb/a/ad/Gray536.png/220px-Gray53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60648"/>
            <a:ext cx="4320480" cy="3397469"/>
          </a:xfrm>
          <a:prstGeom prst="rect">
            <a:avLst/>
          </a:prstGeom>
          <a:noFill/>
        </p:spPr>
      </p:pic>
      <p:pic>
        <p:nvPicPr>
          <p:cNvPr id="31750" name="Picture 6" descr="http://upload.wikimedia.org/wikipedia/commons/thumb/5/5f/%D0%97%D1%83%D0%B1%D1%8B_%D0%BC%D1%83%D0%B4%D1%80%D0%BE%D1%81%D1%82%D0%B8.png/300px-%D0%97%D1%83%D0%B1%D1%8B_%D0%BC%D1%83%D0%B4%D1%80%D0%BE%D1%81%D1%82%D0%B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861048"/>
            <a:ext cx="3649588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1988840"/>
            <a:ext cx="3065544" cy="508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Глаз с </a:t>
            </a:r>
            <a:r>
              <a:rPr lang="ru-RU" dirty="0" err="1" smtClean="0"/>
              <a:t>эпикантусом</a:t>
            </a:r>
            <a:endParaRPr lang="ru-RU" dirty="0"/>
          </a:p>
        </p:txBody>
      </p:sp>
      <p:pic>
        <p:nvPicPr>
          <p:cNvPr id="32770" name="Picture 2" descr="http://upload.wikimedia.org/wikipedia/commons/thumb/7/71/Menschliches_auge.jpg/220px-Menschliches_au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505231" cy="3378926"/>
          </a:xfrm>
          <a:prstGeom prst="rect">
            <a:avLst/>
          </a:prstGeom>
          <a:noFill/>
        </p:spPr>
      </p:pic>
      <p:pic>
        <p:nvPicPr>
          <p:cNvPr id="32772" name="Picture 4" descr="http://upload.wikimedia.org/wikipedia/ru/a/a5/%D0%93%D0%BB%D0%B0%D0%B7_%D1%81_%D1%8D%D0%BF%D0%B8%D0%BA%D0%B0%D0%BD%D1%82%D1%83%D1%81%D0%BE%D0%BC_%28%D0%BF%D1%80%D0%B0%D0%B2%D1%8B%D0%B9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212976"/>
            <a:ext cx="4573519" cy="29922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393305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Глаз без </a:t>
            </a:r>
            <a:r>
              <a:rPr lang="ru-RU" sz="3600" dirty="0" err="1" smtClean="0"/>
              <a:t>эпикантуса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Случаи рождения детей с признаками млекопитающих животных — атавизмы (возврат к предкам): с густым волосяным покровом тела, с большим числом сосков, с удлиненным хвостовым отделом позвоночника — доказательство происхождения человека от животных.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7498080" cy="266429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Систематическое положение человека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900igr.net/datai/biologija/Proiskhozhdenie-cheloveka-ot-zhivotnykh/0017-013-V.-Atavizm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32656"/>
            <a:ext cx="7616172" cy="3118693"/>
          </a:xfrm>
          <a:prstGeom prst="rect">
            <a:avLst/>
          </a:prstGeom>
          <a:noFill/>
        </p:spPr>
      </p:pic>
      <p:pic>
        <p:nvPicPr>
          <p:cNvPr id="33796" name="Picture 4" descr="http://beai.ru/uploads/posts/2010-06/1298250298_Atavizm_zlaya_shutka_prirody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068960"/>
            <a:ext cx="4929094" cy="3598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Закрепление изученного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Можно ли считать современных человекообразных обезьян предками человека?</a:t>
            </a:r>
          </a:p>
          <a:p>
            <a:pPr>
              <a:buFontTx/>
              <a:buChar char="-"/>
            </a:pPr>
            <a:r>
              <a:rPr lang="ru-RU" dirty="0" smtClean="0"/>
              <a:t>От кого, по вашему мнению, унаследованы основные черты человеческого тела:</a:t>
            </a:r>
          </a:p>
          <a:p>
            <a:pPr>
              <a:buNone/>
            </a:pPr>
            <a:r>
              <a:rPr lang="ru-RU" dirty="0" smtClean="0"/>
              <a:t>	а) костный скелет, б) пятипалые конечности, в) легочное дыхание, г) дифференцированная зубная система, молочные железы, </a:t>
            </a:r>
            <a:r>
              <a:rPr lang="ru-RU" dirty="0" err="1" smtClean="0"/>
              <a:t>теплокровность</a:t>
            </a:r>
            <a:r>
              <a:rPr lang="ru-RU" dirty="0" smtClean="0"/>
              <a:t>, </a:t>
            </a:r>
            <a:r>
              <a:rPr lang="ru-RU" dirty="0" err="1" smtClean="0"/>
              <a:t>д</a:t>
            </a:r>
            <a:r>
              <a:rPr lang="ru-RU" dirty="0" smtClean="0"/>
              <a:t>) плацента, живорождение.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mtClean="0"/>
              <a:t>Параграф 2 </a:t>
            </a:r>
            <a:r>
              <a:rPr lang="ru-RU" dirty="0" smtClean="0"/>
              <a:t>(пересказ)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Систематика </a:t>
            </a:r>
            <a:r>
              <a:rPr lang="ru-RU" dirty="0" smtClean="0"/>
              <a:t>– это раздел биологии, задачей которого является описание и обозначение всех существующих и вымерших организмов, а также их классификация по таксонам (группировкам, систематическим группам) различного ранга.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://drdobrov.com/images/stories/kartinki/ktomi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168"/>
            <a:ext cx="9144000" cy="6610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Место человека в системе органического мира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077544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Царство – Животные (</a:t>
            </a:r>
            <a:r>
              <a:rPr lang="en-US" sz="2800" i="1" dirty="0" err="1" smtClean="0"/>
              <a:t>Animalia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П</a:t>
            </a:r>
            <a:r>
              <a:rPr lang="en-US" sz="2800" dirty="0" smtClean="0"/>
              <a:t>/</a:t>
            </a:r>
            <a:r>
              <a:rPr lang="ru-RU" sz="2800" dirty="0" smtClean="0"/>
              <a:t>царство – Многоклеточные животные (</a:t>
            </a:r>
            <a:r>
              <a:rPr lang="en-US" sz="2800" i="1" dirty="0" err="1" smtClean="0"/>
              <a:t>Metazoa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Тип – Хордовые (</a:t>
            </a:r>
            <a:r>
              <a:rPr lang="en-US" sz="2800" i="1" dirty="0" err="1" smtClean="0"/>
              <a:t>Chordata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П</a:t>
            </a:r>
            <a:r>
              <a:rPr lang="en-US" sz="2800" dirty="0" smtClean="0"/>
              <a:t>/</a:t>
            </a:r>
            <a:r>
              <a:rPr lang="ru-RU" sz="2800" dirty="0" smtClean="0"/>
              <a:t>тип – Черепные, или Позвоночные (</a:t>
            </a:r>
            <a:r>
              <a:rPr lang="en-US" sz="2800" i="1" dirty="0" smtClean="0"/>
              <a:t>Vertebrata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Класс – Млекопитающие, или Звери (</a:t>
            </a:r>
            <a:r>
              <a:rPr lang="en-US" sz="2800" i="1" dirty="0" err="1" smtClean="0"/>
              <a:t>Mammalia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Отряд – Приматы (</a:t>
            </a:r>
            <a:r>
              <a:rPr lang="en-US" sz="2800" i="1" dirty="0" smtClean="0"/>
              <a:t>Primates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Семейство – Гоминиды (</a:t>
            </a:r>
            <a:r>
              <a:rPr lang="en-US" sz="2800" i="1" dirty="0" err="1" smtClean="0"/>
              <a:t>Hominidae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Род – Человек (</a:t>
            </a:r>
            <a:r>
              <a:rPr lang="en-US" sz="2800" i="1" dirty="0" smtClean="0"/>
              <a:t>Homo</a:t>
            </a:r>
            <a:r>
              <a:rPr lang="en-US" sz="2800" dirty="0" smtClean="0"/>
              <a:t>)</a:t>
            </a:r>
          </a:p>
          <a:p>
            <a:r>
              <a:rPr lang="ru-RU" sz="2800" dirty="0" smtClean="0"/>
              <a:t>Вид – Человек разумный (</a:t>
            </a:r>
            <a:r>
              <a:rPr lang="en-US" sz="2800" i="1" dirty="0" smtClean="0"/>
              <a:t>Homo sapiens</a:t>
            </a:r>
            <a:r>
              <a:rPr lang="en-US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620688"/>
            <a:ext cx="7962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Выпишите признаки, которые указывают на принадлежность человека к типу </a:t>
            </a:r>
            <a:r>
              <a:rPr lang="ru-RU" sz="4400" b="1" dirty="0" smtClean="0"/>
              <a:t>хордовые,</a:t>
            </a:r>
            <a:r>
              <a:rPr lang="ru-RU" sz="4400" dirty="0" smtClean="0"/>
              <a:t> подтипу </a:t>
            </a:r>
            <a:r>
              <a:rPr lang="ru-RU" sz="4400" b="1" dirty="0" smtClean="0"/>
              <a:t>позвоночных</a:t>
            </a:r>
            <a:r>
              <a:rPr lang="ru-RU" sz="4400" dirty="0" smtClean="0"/>
              <a:t>, классу </a:t>
            </a:r>
            <a:r>
              <a:rPr lang="ru-RU" sz="4400" b="1" dirty="0" smtClean="0"/>
              <a:t>млекопитающих</a:t>
            </a:r>
            <a:r>
              <a:rPr lang="ru-RU" sz="4400" dirty="0" smtClean="0"/>
              <a:t> и отряду </a:t>
            </a:r>
            <a:r>
              <a:rPr lang="ru-RU" sz="4400" b="1" dirty="0" smtClean="0"/>
              <a:t>приматов.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Различия в строении человека и человекообразных обезьян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1" y="1447800"/>
          <a:ext cx="8322888" cy="4998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74296"/>
                <a:gridCol w="2774296"/>
                <a:gridCol w="2774296"/>
              </a:tblGrid>
              <a:tr h="508077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Часть</a:t>
                      </a:r>
                      <a:r>
                        <a:rPr lang="ru-RU" sz="2800" baseline="0" dirty="0" smtClean="0"/>
                        <a:t> тела</a:t>
                      </a:r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dirty="0" smtClean="0"/>
                        <a:t>Морфологические</a:t>
                      </a:r>
                      <a:r>
                        <a:rPr lang="ru-RU" sz="2800" baseline="0" dirty="0" smtClean="0"/>
                        <a:t> признаки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69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Человек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Человекооб-е</a:t>
                      </a:r>
                      <a:r>
                        <a:rPr lang="ru-RU" sz="2800" baseline="0" dirty="0" smtClean="0"/>
                        <a:t> обезьяны</a:t>
                      </a:r>
                      <a:endParaRPr lang="ru-RU" sz="2800" dirty="0"/>
                    </a:p>
                  </a:txBody>
                  <a:tcPr/>
                </a:tc>
              </a:tr>
              <a:tr h="50807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Головной мозг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50807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Лицо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50807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Позвоночник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50807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Таз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</a:tr>
              <a:tr h="50807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Передняя конечность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</a:txBody>
                  <a:tcPr/>
                </a:tc>
              </a:tr>
              <a:tr h="50807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Стопа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9" y="64792"/>
            <a:ext cx="9090471" cy="6817853"/>
          </a:xfrm>
        </p:spPr>
      </p:pic>
    </p:spTree>
    <p:extLst>
      <p:ext uri="{BB962C8B-B14F-4D97-AF65-F5344CB8AC3E}">
        <p14:creationId xmlns:p14="http://schemas.microsoft.com/office/powerpoint/2010/main" val="127191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Доказательства эволюции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Эмбриологические</a:t>
            </a:r>
          </a:p>
          <a:p>
            <a:endParaRPr lang="ru-RU" sz="4400" dirty="0" smtClean="0"/>
          </a:p>
          <a:p>
            <a:r>
              <a:rPr lang="ru-RU" sz="4400" dirty="0" smtClean="0"/>
              <a:t>Палеонтологические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Сравнительно-анатомические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263</TotalTime>
  <Words>195</Words>
  <Application>Microsoft Office PowerPoint</Application>
  <PresentationFormat>Экран (4:3)</PresentationFormat>
  <Paragraphs>55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Calibri</vt:lpstr>
      <vt:lpstr>Corbel</vt:lpstr>
      <vt:lpstr>Gill Sans MT</vt:lpstr>
      <vt:lpstr>Verdana</vt:lpstr>
      <vt:lpstr>Wingdings 2</vt:lpstr>
      <vt:lpstr>Солнцестояние</vt:lpstr>
      <vt:lpstr>Вспомните о их научной деятельности и зашифруйте правильные ответы:</vt:lpstr>
      <vt:lpstr>Систематическое положение человека</vt:lpstr>
      <vt:lpstr>Презентация PowerPoint</vt:lpstr>
      <vt:lpstr>Презентация PowerPoint</vt:lpstr>
      <vt:lpstr>Место человека в системе органического мира</vt:lpstr>
      <vt:lpstr>Презентация PowerPoint</vt:lpstr>
      <vt:lpstr>Различия в строении человека и человекообразных обезьян</vt:lpstr>
      <vt:lpstr>Презентация PowerPoint</vt:lpstr>
      <vt:lpstr>Доказательства эволюции человека</vt:lpstr>
      <vt:lpstr>Эмбриологические доказательства</vt:lpstr>
      <vt:lpstr>Презентация PowerPoint</vt:lpstr>
      <vt:lpstr>Палеонтологические доказательства</vt:lpstr>
      <vt:lpstr>Презентация PowerPoint</vt:lpstr>
      <vt:lpstr>Сравнительно-анатомические доказательства</vt:lpstr>
      <vt:lpstr>Презентация PowerPoint</vt:lpstr>
      <vt:lpstr>Рудиментарные органы -  органы, утратившие своё основное значение в процессе эволюционного развития организма</vt:lpstr>
      <vt:lpstr>Презентация PowerPoint</vt:lpstr>
      <vt:lpstr>Глаз с эпикантусом</vt:lpstr>
      <vt:lpstr>Презентация PowerPoint</vt:lpstr>
      <vt:lpstr>Презентация PowerPoint</vt:lpstr>
      <vt:lpstr>Закрепление изученного материала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Вспомните о их научной деятельности и зашифруйте правильные ответы:</dc:title>
  <dc:creator>1</dc:creator>
  <cp:lastModifiedBy>Марина Данченко</cp:lastModifiedBy>
  <cp:revision>24</cp:revision>
  <dcterms:created xsi:type="dcterms:W3CDTF">2013-09-09T04:14:45Z</dcterms:created>
  <dcterms:modified xsi:type="dcterms:W3CDTF">2022-09-07T16:38:06Z</dcterms:modified>
</cp:coreProperties>
</file>