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6" r:id="rId3"/>
    <p:sldId id="297" r:id="rId4"/>
    <p:sldId id="299" r:id="rId5"/>
    <p:sldId id="298" r:id="rId6"/>
    <p:sldId id="300" r:id="rId7"/>
    <p:sldId id="302" r:id="rId8"/>
    <p:sldId id="313" r:id="rId9"/>
    <p:sldId id="303" r:id="rId10"/>
    <p:sldId id="301" r:id="rId11"/>
    <p:sldId id="304" r:id="rId12"/>
    <p:sldId id="305" r:id="rId13"/>
    <p:sldId id="309" r:id="rId14"/>
    <p:sldId id="314" r:id="rId15"/>
    <p:sldId id="310" r:id="rId16"/>
    <p:sldId id="312" r:id="rId17"/>
    <p:sldId id="311" r:id="rId18"/>
    <p:sldId id="308" r:id="rId19"/>
    <p:sldId id="307" r:id="rId20"/>
    <p:sldId id="29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45649E3-5DE6-4CEB-B6EE-8CFCAC234871}">
          <p14:sldIdLst>
            <p14:sldId id="256"/>
            <p14:sldId id="296"/>
            <p14:sldId id="297"/>
            <p14:sldId id="299"/>
            <p14:sldId id="298"/>
            <p14:sldId id="300"/>
            <p14:sldId id="302"/>
            <p14:sldId id="313"/>
            <p14:sldId id="303"/>
            <p14:sldId id="301"/>
            <p14:sldId id="304"/>
            <p14:sldId id="305"/>
            <p14:sldId id="309"/>
            <p14:sldId id="314"/>
            <p14:sldId id="310"/>
            <p14:sldId id="312"/>
            <p14:sldId id="311"/>
          </p14:sldIdLst>
        </p14:section>
        <p14:section name="Раздел без заголовка" id="{AD7B447A-88E5-4D2D-8194-2F93AD117BE3}">
          <p14:sldIdLst>
            <p14:sldId id="308"/>
            <p14:sldId id="307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6" autoAdjust="0"/>
    <p:restoredTop sz="94662" autoAdjust="0"/>
  </p:normalViewPr>
  <p:slideViewPr>
    <p:cSldViewPr>
      <p:cViewPr varScale="1">
        <p:scale>
          <a:sx n="80" d="100"/>
          <a:sy n="80" d="100"/>
        </p:scale>
        <p:origin x="151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9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23DC8-15B8-4A1D-8900-26753D1E635E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6BA82-5B0B-4C6A-843B-26A65EC9B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02.11.2023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02.11.2023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02.11.2023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02.11.2023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02.11.2023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02.11.2023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02.11.2023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02.11.2023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02.11.2023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02.11.2023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02.11.2023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02.11.2023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971600" y="3284984"/>
            <a:ext cx="7862119" cy="2808311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«</a:t>
            </a: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Семинар – практикум для педагогов</a:t>
            </a:r>
            <a:r>
              <a:rPr lang="ru-RU" dirty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Тема: </a:t>
            </a:r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«Удивительный </a:t>
            </a:r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песок</a:t>
            </a:r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b="1" i="1" dirty="0" smtClean="0">
              <a:latin typeface="Monotype Corsiva" pitchFamily="66" charset="0"/>
              <a:ea typeface="Gungsuh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85728"/>
            <a:ext cx="7400925" cy="178595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Подготовила: </a:t>
            </a:r>
            <a:r>
              <a:rPr lang="ru-RU" sz="2000" b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воспитатнль</a:t>
            </a:r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МБДОУ д/с №5 «Берёзка»,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000" b="1" dirty="0" err="1" smtClean="0">
                <a:solidFill>
                  <a:srgbClr val="002060"/>
                </a:solidFill>
                <a:latin typeface="Monotype Corsiva" pitchFamily="66" charset="0"/>
              </a:rPr>
              <a:t>Афонькина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 Л.В.</a:t>
            </a:r>
            <a:endParaRPr lang="ru-RU" sz="2000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800" b="1" dirty="0" smtClean="0"/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Противопоказания </a:t>
            </a:r>
            <a:r>
              <a:rPr lang="ru-RU" sz="2000" b="1" dirty="0">
                <a:solidFill>
                  <a:schemeClr val="accent2"/>
                </a:solidFill>
              </a:rPr>
              <a:t>к использованию песочной терапии</a:t>
            </a:r>
            <a:endParaRPr lang="ru-RU" sz="2000" dirty="0">
              <a:solidFill>
                <a:schemeClr val="accent2"/>
              </a:solidFill>
            </a:endParaRPr>
          </a:p>
          <a:p>
            <a:pPr lvl="0" eaLnBrk="0" hangingPunct="0"/>
            <a:r>
              <a:rPr lang="ru-RU" sz="2000" dirty="0">
                <a:solidFill>
                  <a:schemeClr val="accent2"/>
                </a:solidFill>
              </a:rPr>
              <a:t>Эпилепсия</a:t>
            </a:r>
          </a:p>
          <a:p>
            <a:pPr lvl="0" eaLnBrk="0" hangingPunct="0"/>
            <a:r>
              <a:rPr lang="ru-RU" sz="2000" dirty="0">
                <a:solidFill>
                  <a:schemeClr val="accent2"/>
                </a:solidFill>
              </a:rPr>
              <a:t>Невроз навязчивых состояний.</a:t>
            </a:r>
          </a:p>
          <a:p>
            <a:pPr lvl="0" eaLnBrk="0" hangingPunct="0"/>
            <a:r>
              <a:rPr lang="ru-RU" sz="2000" dirty="0">
                <a:solidFill>
                  <a:schemeClr val="accent2"/>
                </a:solidFill>
              </a:rPr>
              <a:t>Аллергия на пыль и мелкие частицы.</a:t>
            </a:r>
          </a:p>
          <a:p>
            <a:pPr lvl="0" eaLnBrk="0" hangingPunct="0"/>
            <a:r>
              <a:rPr lang="ru-RU" sz="2000" dirty="0">
                <a:solidFill>
                  <a:schemeClr val="accent2"/>
                </a:solidFill>
              </a:rPr>
              <a:t>Легочные заболевания.</a:t>
            </a:r>
          </a:p>
          <a:p>
            <a:r>
              <a:rPr lang="ru-RU" sz="2000" dirty="0" smtClean="0">
                <a:solidFill>
                  <a:schemeClr val="accent2"/>
                </a:solidFill>
              </a:rPr>
              <a:t>Кожные заболевания и порезы на руках</a:t>
            </a:r>
            <a:endParaRPr lang="ru-RU" sz="2000" dirty="0">
              <a:solidFill>
                <a:schemeClr val="accent2"/>
              </a:solidFill>
            </a:endParaRPr>
          </a:p>
        </p:txBody>
      </p:sp>
      <p:pic>
        <p:nvPicPr>
          <p:cNvPr id="4" name="Picture 3" descr="Ð¿ÐµÑÐ¾ÑÐ½Ð°Ñ ÑÐµÑÐ°Ð¿Ð¸Ñ - ÑÐ°Ð·Ð²Ð¸Ð²Ð°ÑÑÐ¸Ð¹ Ð´ÐµÑÑÐºÐ¸Ð¹ ÑÐ°Ð´ ÐÐ½Ð³ÐµÐ»Ð¾ÑÐµÐ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048" y="4149080"/>
            <a:ext cx="3594688" cy="2322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3334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800" b="1" dirty="0" smtClean="0">
              <a:solidFill>
                <a:schemeClr val="accent2"/>
              </a:solidFill>
            </a:endParaRPr>
          </a:p>
          <a:p>
            <a:endParaRPr lang="ru-RU" sz="18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О </a:t>
            </a:r>
            <a:r>
              <a:rPr lang="ru-RU" sz="2000" b="1" dirty="0">
                <a:solidFill>
                  <a:schemeClr val="accent2"/>
                </a:solidFill>
              </a:rPr>
              <a:t>песочнице и песке: </a:t>
            </a:r>
            <a:r>
              <a:rPr lang="ru-RU" sz="2000" dirty="0">
                <a:solidFill>
                  <a:schemeClr val="accent2"/>
                </a:solidFill>
              </a:rPr>
              <a:t>песочница для песочной терапии может быть деревянной или пластиковой. Главное, чтобы у нее были довольно высокие бортики (чтобы песок не высыпался) и дно, окрашенное в голубой цвет. Оно будет символизировать небо или воду, что облегчает процесс игры и создания своей собственной картины. </a:t>
            </a:r>
          </a:p>
          <a:p>
            <a:endParaRPr lang="ru-RU" dirty="0"/>
          </a:p>
        </p:txBody>
      </p:sp>
      <p:pic>
        <p:nvPicPr>
          <p:cNvPr id="5" name="Рисунок 4" descr="C:\Users\Admin\Desktop\pester1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1820" y="4077072"/>
            <a:ext cx="3240360" cy="2447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5119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1800" b="1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Правилами </a:t>
            </a:r>
            <a:r>
              <a:rPr lang="ru-RU" sz="2000" b="1" dirty="0">
                <a:solidFill>
                  <a:schemeClr val="accent2"/>
                </a:solidFill>
              </a:rPr>
              <a:t>поведения в </a:t>
            </a:r>
            <a:r>
              <a:rPr lang="ru-RU" sz="2000" b="1" dirty="0" smtClean="0">
                <a:solidFill>
                  <a:schemeClr val="accent2"/>
                </a:solidFill>
              </a:rPr>
              <a:t>песочнице</a:t>
            </a:r>
            <a:endParaRPr lang="ru-RU" sz="20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accent2"/>
                </a:solidFill>
              </a:rPr>
              <a:t>Мы знакомим ребёнка с правилами поведения в песочнице (чем младше дети, тем короче правила). т.к. часть песка обычно при игре высыпается из песочницы, нужно обратить внимание на этот факт</a:t>
            </a:r>
            <a:r>
              <a:rPr lang="ru-RU" sz="2000" dirty="0" smtClean="0">
                <a:solidFill>
                  <a:schemeClr val="accent2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2"/>
                </a:solidFill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chemeClr val="accent2"/>
                </a:solidFill>
              </a:rPr>
              <a:t>1</a:t>
            </a:r>
            <a:r>
              <a:rPr lang="ru-RU" sz="2000" dirty="0">
                <a:solidFill>
                  <a:schemeClr val="accent2"/>
                </a:solidFill>
              </a:rPr>
              <a:t>. Береги песчинки – не выбрасывай их из песочницы. Если случайно песок всыпался, покажи это взрослому, и он поможет вернуться им обратно домой. Нельзя выбрасывать песок из песочницы.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2"/>
                </a:solidFill>
              </a:rPr>
              <a:t>2. Песчинки очень не любят, когда их берут в рот, или бросаются ими в других детей. Нельзя брать песок в рот и бросать его в других людей.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2"/>
                </a:solidFill>
              </a:rPr>
              <a:t>3. Девочка –Песчинка любит, когда у детей чистые ручки и носики. Поиграл с песком – помой ручки и покажи чистые ладошки зеркалу.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323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Способы и приёмы рисования песком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pic>
        <p:nvPicPr>
          <p:cNvPr id="4" name="Picture 4" descr="https://user32265.clients-cdnnow.ru/originalStorage/dc/41/58/91/dc4158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349" y="1700808"/>
            <a:ext cx="2374732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 descr="https://ozgdou75.edumsko.ru/uploads/2000/1759/section/353252/65921/577fa12151499pesochn_ruka.jpg?15112679135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826" y="1797164"/>
            <a:ext cx="2272872" cy="1510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0" descr="http://milada56.ru/assets/cache/phpthumbof/assets_images_71fe8190697dd422f916a2cb460_36659_p0.jpg.bee75a1955803c3802945836e79f77ce.png"/>
          <p:cNvPicPr>
            <a:picLocks noChangeAspect="1" noChangeArrowheads="1"/>
          </p:cNvPicPr>
          <p:nvPr/>
        </p:nvPicPr>
        <p:blipFill>
          <a:blip r:embed="rId4" cstate="print"/>
          <a:srcRect t="13785"/>
          <a:stretch>
            <a:fillRect/>
          </a:stretch>
        </p:blipFill>
        <p:spPr bwMode="auto">
          <a:xfrm>
            <a:off x="111349" y="3524622"/>
            <a:ext cx="2538182" cy="1641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C:\Users\аеор\Documents\Bluetooth\inbox\Micromax_Q379_IMG_20180328_1038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7835" y="3393405"/>
            <a:ext cx="2529617" cy="1897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http://sad37.novoch-deti.ru/wp-content/uploads/2013/02/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5108" y="1700808"/>
            <a:ext cx="2113214" cy="1579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аеор\Documents\Bluetooth\inbox\Micromax_Q379_IMG_20180326_1041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3093" y="5016073"/>
            <a:ext cx="2364057" cy="1773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аеор\Documents\Bluetooth\inbox\Micromax_Q379_IMG_20180328_10312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4323" y="5273824"/>
            <a:ext cx="2112234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Хозяин\Desktop\песочная терапия\IMG_482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835" y="5342708"/>
            <a:ext cx="2944538" cy="144640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Хозяин\Desktop\песочная терапия\photos0-800x600.jpe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70"/>
          <a:stretch/>
        </p:blipFill>
        <p:spPr bwMode="auto">
          <a:xfrm>
            <a:off x="6327526" y="3393405"/>
            <a:ext cx="2544454" cy="162266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731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000" b="1" dirty="0" smtClean="0">
              <a:solidFill>
                <a:schemeClr val="accent2"/>
              </a:solidFill>
            </a:endParaRPr>
          </a:p>
          <a:p>
            <a:endParaRPr lang="ru-RU" sz="2000" b="1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2"/>
                </a:solidFill>
              </a:rPr>
              <a:t>Игры с кинетическим песком</a:t>
            </a:r>
          </a:p>
          <a:p>
            <a:r>
              <a:rPr lang="ru-RU" sz="2000" b="1" dirty="0" smtClean="0">
                <a:solidFill>
                  <a:schemeClr val="accent2"/>
                </a:solidFill>
              </a:rPr>
              <a:t>«</a:t>
            </a:r>
            <a:r>
              <a:rPr lang="ru-RU" sz="2000" b="1" dirty="0">
                <a:solidFill>
                  <a:schemeClr val="accent2"/>
                </a:solidFill>
              </a:rPr>
              <a:t>Кнопочки» (концентрация внимания, аккуратность). </a:t>
            </a:r>
            <a:endParaRPr lang="ru-RU" sz="20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accent2"/>
                </a:solidFill>
              </a:rPr>
              <a:t>С </a:t>
            </a:r>
            <a:r>
              <a:rPr lang="ru-RU" sz="2000" dirty="0" smtClean="0">
                <a:solidFill>
                  <a:schemeClr val="accent2"/>
                </a:solidFill>
              </a:rPr>
              <a:t>помощью </a:t>
            </a:r>
            <a:r>
              <a:rPr lang="ru-RU" sz="2000" dirty="0">
                <a:solidFill>
                  <a:schemeClr val="accent2"/>
                </a:solidFill>
              </a:rPr>
              <a:t>отпечатков конструктора </a:t>
            </a:r>
            <a:r>
              <a:rPr lang="ru-RU" sz="2000" dirty="0" err="1">
                <a:solidFill>
                  <a:schemeClr val="accent2"/>
                </a:solidFill>
              </a:rPr>
              <a:t>Лего</a:t>
            </a:r>
            <a:r>
              <a:rPr lang="ru-RU" sz="2000" dirty="0">
                <a:solidFill>
                  <a:schemeClr val="accent2"/>
                </a:solidFill>
              </a:rPr>
              <a:t> делают клавиатуру и нажимают на каждую кнопочку, вдавливая её.</a:t>
            </a:r>
          </a:p>
          <a:p>
            <a:r>
              <a:rPr lang="ru-RU" sz="2000" b="1" dirty="0">
                <a:solidFill>
                  <a:schemeClr val="accent2"/>
                </a:solidFill>
              </a:rPr>
              <a:t>«Учим буквы»</a:t>
            </a:r>
            <a:r>
              <a:rPr lang="ru-RU" sz="2000" dirty="0">
                <a:solidFill>
                  <a:schemeClr val="accent2"/>
                </a:solidFill>
              </a:rPr>
              <a:t> (лепим буквы с помощью трафаретов)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778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000" b="1" dirty="0" smtClean="0"/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Игра </a:t>
            </a:r>
            <a:r>
              <a:rPr lang="ru-RU" sz="2000" b="1" dirty="0">
                <a:solidFill>
                  <a:schemeClr val="accent2"/>
                </a:solidFill>
              </a:rPr>
              <a:t>«Победитель злости»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endParaRPr lang="ru-RU" sz="20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2"/>
                </a:solidFill>
              </a:rPr>
              <a:t>(</a:t>
            </a:r>
            <a:r>
              <a:rPr lang="ru-RU" sz="2000" dirty="0">
                <a:solidFill>
                  <a:schemeClr val="accent2"/>
                </a:solidFill>
              </a:rPr>
              <a:t>игру можно проводить с кинетическим и мокрым песком) может научить ребенка безболезненно для его самолюбия справляться с гневом, не испытывая страха перед наказанием за деструктивное поведение. </a:t>
            </a:r>
          </a:p>
          <a:p>
            <a:endParaRPr lang="ru-RU" dirty="0"/>
          </a:p>
        </p:txBody>
      </p:sp>
      <p:pic>
        <p:nvPicPr>
          <p:cNvPr id="4" name="Picture 2" descr="C:\Users\римма\Desktop\Children picture 784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44429"/>
            <a:ext cx="3997166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268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sz="2000" b="1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Игры с кварцевым песком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Игра </a:t>
            </a:r>
            <a:r>
              <a:rPr lang="ru-RU" sz="2000" b="1" dirty="0">
                <a:solidFill>
                  <a:schemeClr val="accent2"/>
                </a:solidFill>
              </a:rPr>
              <a:t>«Волшебный </a:t>
            </a:r>
            <a:r>
              <a:rPr lang="ru-RU" sz="2000" b="1" dirty="0" err="1" smtClean="0">
                <a:solidFill>
                  <a:schemeClr val="accent2"/>
                </a:solidFill>
              </a:rPr>
              <a:t>секретик</a:t>
            </a:r>
            <a:r>
              <a:rPr lang="ru-RU" sz="2000" b="1" dirty="0" smtClean="0">
                <a:solidFill>
                  <a:schemeClr val="accent2"/>
                </a:solidFill>
              </a:rPr>
              <a:t>»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2"/>
                </a:solidFill>
              </a:rPr>
              <a:t>Что спрятано в песке? В песке прячутся любые игрушки, при этом тайник помечается, задача ребенка - откапать «</a:t>
            </a:r>
            <a:r>
              <a:rPr lang="ru-RU" sz="2000" dirty="0" err="1">
                <a:solidFill>
                  <a:schemeClr val="accent2"/>
                </a:solidFill>
              </a:rPr>
              <a:t>секретик</a:t>
            </a:r>
            <a:r>
              <a:rPr lang="ru-RU" sz="2000" dirty="0">
                <a:solidFill>
                  <a:schemeClr val="accent2"/>
                </a:solidFill>
              </a:rPr>
              <a:t>», а потом сделать похожий</a:t>
            </a:r>
            <a:r>
              <a:rPr lang="ru-RU" sz="1800" dirty="0">
                <a:solidFill>
                  <a:schemeClr val="accent2"/>
                </a:solidFill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4" name="Picture 2" descr="C:\Users\аеор\Documents\Bluetooth\inbox\Micromax_Q379_IMG_20180328_103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429000"/>
            <a:ext cx="3456384" cy="2592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8028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800" b="1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Игра «Песочный театр»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Песочница </a:t>
            </a:r>
            <a:r>
              <a: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или поднос с песком используется как основа для кукольного настольного театра, где используются мелкие персонажи-игрушки. Это удобный способ инсценировать сказку, т. к. песок позволяет передать разные ландшафты. Важно предоставить детям возможность самим передвигать фигурки, проговаривать фразы из сказки.</a:t>
            </a:r>
          </a:p>
          <a:p>
            <a:pPr marL="0" indent="0">
              <a:buNone/>
            </a:pPr>
            <a:endParaRPr lang="ru-RU" sz="1800" b="1" dirty="0">
              <a:solidFill>
                <a:schemeClr val="accent2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C:\Users\аеор\Documents\Bluetooth\inbox\Micromax_Q379_IMG_20180316_101921.jpg"/>
          <p:cNvPicPr>
            <a:picLocks noChangeAspect="1" noChangeArrowheads="1"/>
          </p:cNvPicPr>
          <p:nvPr/>
        </p:nvPicPr>
        <p:blipFill>
          <a:blip r:embed="rId2" cstate="print"/>
          <a:srcRect b="14979"/>
          <a:stretch>
            <a:fillRect/>
          </a:stretch>
        </p:blipFill>
        <p:spPr bwMode="auto">
          <a:xfrm>
            <a:off x="2483768" y="4077072"/>
            <a:ext cx="3848880" cy="2454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6226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000" b="1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Заключительная часть (рефлексия и обратная связь)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-</a:t>
            </a:r>
            <a:r>
              <a:rPr lang="ru-RU" sz="2000" dirty="0" smtClean="0">
                <a:solidFill>
                  <a:schemeClr val="accent2"/>
                </a:solidFill>
              </a:rPr>
              <a:t>Что вам дал семинар-практикум?</a:t>
            </a:r>
            <a:br>
              <a:rPr lang="ru-RU" sz="2000" dirty="0" smtClean="0">
                <a:solidFill>
                  <a:schemeClr val="accent2"/>
                </a:solidFill>
              </a:rPr>
            </a:br>
            <a:r>
              <a:rPr lang="ru-RU" sz="2000" dirty="0" smtClean="0">
                <a:solidFill>
                  <a:schemeClr val="accent2"/>
                </a:solidFill>
              </a:rPr>
              <a:t>-Произошли ли у вас какие-либо изменения?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2"/>
                </a:solidFill>
              </a:rPr>
              <a:t>Педагоги фиксируют этот момент пиктограммой или рисунком в песочнице (по желанию).</a:t>
            </a:r>
            <a:endParaRPr lang="ru-RU" sz="2000" dirty="0">
              <a:solidFill>
                <a:schemeClr val="accent2"/>
              </a:solidFill>
            </a:endParaRPr>
          </a:p>
        </p:txBody>
      </p:sp>
      <p:pic>
        <p:nvPicPr>
          <p:cNvPr id="4" name="Picture 2" descr="https://schoolscompared.com/wp-content/uploads/2018/06/Holida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2746" y="3717032"/>
            <a:ext cx="4158507" cy="28077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2119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18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Игры </a:t>
            </a:r>
            <a:r>
              <a:rPr lang="ru-RU" sz="2000" b="1" dirty="0">
                <a:solidFill>
                  <a:schemeClr val="accent2"/>
                </a:solidFill>
              </a:rPr>
              <a:t>с песком </a:t>
            </a:r>
            <a:r>
              <a:rPr lang="ru-RU" sz="2000" dirty="0">
                <a:solidFill>
                  <a:schemeClr val="accent2"/>
                </a:solidFill>
              </a:rPr>
              <a:t>имеют большое значение для поддержания психического здоровья ребёнка, развития его познавательных процессов, влияют на становление всех сторон личности ребёнка, формируют гуманное, искреннее отношение к людям и всему живому. И станут незаменимыми помощниками для чрезмерно эмоциональных, </a:t>
            </a:r>
            <a:r>
              <a:rPr lang="ru-RU" sz="2000" dirty="0" err="1">
                <a:solidFill>
                  <a:schemeClr val="accent2"/>
                </a:solidFill>
              </a:rPr>
              <a:t>гиперактивных</a:t>
            </a:r>
            <a:r>
              <a:rPr lang="ru-RU" sz="2000" dirty="0">
                <a:solidFill>
                  <a:schemeClr val="accent2"/>
                </a:solidFill>
              </a:rPr>
              <a:t> и беспокойных детей.</a:t>
            </a:r>
            <a:br>
              <a:rPr lang="ru-RU" sz="2000" dirty="0">
                <a:solidFill>
                  <a:schemeClr val="accent2"/>
                </a:solidFill>
              </a:rPr>
            </a:br>
            <a:r>
              <a:rPr lang="ru-RU" sz="2000" dirty="0">
                <a:solidFill>
                  <a:schemeClr val="accent2"/>
                </a:solidFill>
              </a:rPr>
              <a:t>Каждый ребёнок, рождаясь на этот свет уже безгранично талантлив. Ему нужно только дать возможность раскрыть свой талант, свои уникальные способности. </a:t>
            </a:r>
            <a:endParaRPr lang="ru-RU" sz="20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Детство </a:t>
            </a:r>
            <a:r>
              <a:rPr lang="ru-RU" sz="2000" b="1" dirty="0">
                <a:solidFill>
                  <a:schemeClr val="accent2"/>
                </a:solidFill>
              </a:rPr>
              <a:t>– </a:t>
            </a:r>
            <a:r>
              <a:rPr lang="ru-RU" sz="2000" dirty="0">
                <a:solidFill>
                  <a:schemeClr val="accent2"/>
                </a:solidFill>
              </a:rPr>
              <a:t>это лучшее время для развития способностей и раскрытия талантов, а рисование песком – это уникальный новый вид искусства, который проявляет многогранность каждого ребёнка. Посмотрите в глаза рисующему песком ребёнку, и вы увидите в них восторг, радость и счастье!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003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Цель</a:t>
            </a:r>
            <a:r>
              <a:rPr lang="ru-RU" sz="2000" b="1" dirty="0">
                <a:solidFill>
                  <a:schemeClr val="accent2"/>
                </a:solidFill>
              </a:rPr>
              <a:t>:</a:t>
            </a:r>
            <a:r>
              <a:rPr lang="ru-RU" sz="2000" dirty="0">
                <a:solidFill>
                  <a:schemeClr val="accent2"/>
                </a:solidFill>
              </a:rPr>
              <a:t> познакомить педагогов с системой работы по использованию песочной терапии в образовательном пространстве </a:t>
            </a:r>
            <a:r>
              <a:rPr lang="ru-RU" sz="2000" dirty="0" smtClean="0">
                <a:solidFill>
                  <a:schemeClr val="accent2"/>
                </a:solidFill>
              </a:rPr>
              <a:t>ДОУ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2"/>
                </a:solidFill>
              </a:rPr>
              <a:t>Задачи:</a:t>
            </a:r>
            <a:r>
              <a:rPr lang="ru-RU" sz="2000" dirty="0">
                <a:solidFill>
                  <a:schemeClr val="accent2"/>
                </a:solidFill>
              </a:rPr>
              <a:t/>
            </a:r>
            <a:br>
              <a:rPr lang="ru-RU" sz="2000" dirty="0">
                <a:solidFill>
                  <a:schemeClr val="accent2"/>
                </a:solidFill>
              </a:rPr>
            </a:br>
            <a:r>
              <a:rPr lang="ru-RU" sz="2000" dirty="0">
                <a:solidFill>
                  <a:schemeClr val="accent2"/>
                </a:solidFill>
              </a:rPr>
              <a:t>1.Создание позитивного настроя на работу, доверительной и деловой атмосферы.</a:t>
            </a:r>
            <a:br>
              <a:rPr lang="ru-RU" sz="2000" dirty="0">
                <a:solidFill>
                  <a:schemeClr val="accent2"/>
                </a:solidFill>
              </a:rPr>
            </a:br>
            <a:r>
              <a:rPr lang="ru-RU" sz="2000" dirty="0">
                <a:solidFill>
                  <a:schemeClr val="accent2"/>
                </a:solidFill>
              </a:rPr>
              <a:t>2.Обогащение педагогических знаний и умений воспитателей в области применения нетрадиционных форм обучения детей.</a:t>
            </a:r>
            <a:br>
              <a:rPr lang="ru-RU" sz="2000" dirty="0">
                <a:solidFill>
                  <a:schemeClr val="accent2"/>
                </a:solidFill>
              </a:rPr>
            </a:br>
            <a:r>
              <a:rPr lang="ru-RU" sz="2000" dirty="0">
                <a:solidFill>
                  <a:schemeClr val="accent2"/>
                </a:solidFill>
              </a:rPr>
              <a:t>3.Формирование у педагогов нового взгляда на ребёнка как на субъект воспитания с его потребностями и переживаниями, как на партнёра по совместной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5853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971600" y="3284984"/>
            <a:ext cx="7862119" cy="2808311"/>
          </a:xfrm>
        </p:spPr>
        <p:txBody>
          <a:bodyPr/>
          <a:lstStyle/>
          <a:p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Спасибо за внимание!</a:t>
            </a:r>
            <a:endParaRPr lang="ru-RU" sz="4800" b="1" i="1" dirty="0" smtClean="0">
              <a:latin typeface="Monotype Corsiva" pitchFamily="66" charset="0"/>
              <a:ea typeface="Gungsuh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800" b="1" dirty="0" smtClean="0"/>
          </a:p>
          <a:p>
            <a:pPr marL="0" indent="0">
              <a:buNone/>
            </a:pPr>
            <a:endParaRPr lang="ru-RU" sz="20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ru-RU" sz="20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Оборудование</a:t>
            </a:r>
            <a:r>
              <a:rPr lang="ru-RU" sz="2000" b="1" dirty="0">
                <a:solidFill>
                  <a:schemeClr val="accent2"/>
                </a:solidFill>
              </a:rPr>
              <a:t>:</a:t>
            </a:r>
            <a:r>
              <a:rPr lang="ru-RU" sz="2000" dirty="0">
                <a:solidFill>
                  <a:schemeClr val="accent2"/>
                </a:solidFill>
              </a:rPr>
              <a:t/>
            </a:r>
            <a:br>
              <a:rPr lang="ru-RU" sz="2000" dirty="0">
                <a:solidFill>
                  <a:schemeClr val="accent2"/>
                </a:solidFill>
              </a:rPr>
            </a:br>
            <a:r>
              <a:rPr lang="ru-RU" sz="2000" dirty="0">
                <a:solidFill>
                  <a:schemeClr val="accent2"/>
                </a:solidFill>
              </a:rPr>
              <a:t>-Песочные подносы; контейнер с кинетическим песком; кварцевый песок; пластмассовая песочница.</a:t>
            </a:r>
            <a:br>
              <a:rPr lang="ru-RU" sz="2000" dirty="0">
                <a:solidFill>
                  <a:schemeClr val="accent2"/>
                </a:solidFill>
              </a:rPr>
            </a:br>
            <a:r>
              <a:rPr lang="ru-RU" sz="2000" dirty="0">
                <a:solidFill>
                  <a:schemeClr val="accent2"/>
                </a:solidFill>
              </a:rPr>
              <a:t>-Разнообразный игровой, природный и бросовый материал.</a:t>
            </a:r>
            <a:br>
              <a:rPr lang="ru-RU" sz="2000" dirty="0">
                <a:solidFill>
                  <a:schemeClr val="accent2"/>
                </a:solidFill>
              </a:rPr>
            </a:br>
            <a:r>
              <a:rPr lang="ru-RU" sz="2000" dirty="0">
                <a:solidFill>
                  <a:schemeClr val="accent2"/>
                </a:solidFill>
              </a:rPr>
              <a:t>-Девочка Песчинка,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2"/>
                </a:solidFill>
              </a:rPr>
              <a:t>- палочки для рисования, кисточки, трубочки.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2"/>
                </a:solidFill>
              </a:rPr>
              <a:t>-Круги-пиктограммы по количеству участников.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72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Теоретическая часть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2"/>
                </a:solidFill>
              </a:rPr>
              <a:t>Песочная терапия помогает высказать то, на что не хватает слов. При помощи песка, воды и фигурок внутренний образ, часто скрытый в подсознании, становится зримым во внешнем творении.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2" descr="C:\Users\Хозяин\Desktop\песочная терапия\b257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24966"/>
            <a:ext cx="4104456" cy="2603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921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endParaRPr lang="ru-RU" b="1" dirty="0" smtClean="0"/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Вводная часть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accent2"/>
                </a:solidFill>
              </a:rPr>
              <a:t>Упражнение «Рисунок на спине</a:t>
            </a:r>
            <a:r>
              <a:rPr lang="ru-RU" sz="2000" dirty="0" smtClean="0">
                <a:solidFill>
                  <a:schemeClr val="accent2"/>
                </a:solidFill>
              </a:rPr>
              <a:t>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C:\Users\Хозяин\Desktop\песочная терапия\s--hand_25147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22077" y="2774667"/>
            <a:ext cx="3551874" cy="3996444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45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История </a:t>
            </a:r>
            <a:r>
              <a:rPr lang="ru-RU" sz="2000" b="1" dirty="0">
                <a:solidFill>
                  <a:schemeClr val="accent2"/>
                </a:solidFill>
              </a:rPr>
              <a:t>создания песочной терапии</a:t>
            </a:r>
            <a:endParaRPr lang="ru-RU" sz="20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2"/>
                </a:solidFill>
              </a:rPr>
              <a:t>    В </a:t>
            </a:r>
            <a:r>
              <a:rPr lang="ru-RU" sz="2000" dirty="0">
                <a:solidFill>
                  <a:schemeClr val="accent2"/>
                </a:solidFill>
              </a:rPr>
              <a:t>20-х годах XX века английский педиатр </a:t>
            </a:r>
            <a:r>
              <a:rPr lang="ru-RU" sz="2000" b="1" dirty="0">
                <a:solidFill>
                  <a:schemeClr val="accent2"/>
                </a:solidFill>
              </a:rPr>
              <a:t>Маргарет </a:t>
            </a:r>
            <a:r>
              <a:rPr lang="ru-RU" sz="2000" b="1" dirty="0" err="1">
                <a:solidFill>
                  <a:schemeClr val="accent2"/>
                </a:solidFill>
              </a:rPr>
              <a:t>Ловенфельд</a:t>
            </a:r>
            <a:r>
              <a:rPr lang="ru-RU" sz="2000" b="1" dirty="0">
                <a:solidFill>
                  <a:schemeClr val="accent2"/>
                </a:solidFill>
              </a:rPr>
              <a:t> </a:t>
            </a:r>
            <a:r>
              <a:rPr lang="ru-RU" sz="2000" dirty="0">
                <a:solidFill>
                  <a:schemeClr val="accent2"/>
                </a:solidFill>
              </a:rPr>
              <a:t>впервые </a:t>
            </a:r>
            <a:r>
              <a:rPr lang="ru-RU" sz="2000" dirty="0" smtClean="0">
                <a:solidFill>
                  <a:schemeClr val="accent2"/>
                </a:solidFill>
              </a:rPr>
              <a:t>описала </a:t>
            </a:r>
            <a:r>
              <a:rPr lang="ru-RU" sz="2000" dirty="0">
                <a:solidFill>
                  <a:schemeClr val="accent2"/>
                </a:solidFill>
              </a:rPr>
              <a:t>игру с песком как методику </a:t>
            </a:r>
            <a:r>
              <a:rPr lang="ru-RU" sz="2000" dirty="0" smtClean="0">
                <a:solidFill>
                  <a:schemeClr val="accent2"/>
                </a:solidFill>
              </a:rPr>
              <a:t>консультирования (техника </a:t>
            </a:r>
            <a:r>
              <a:rPr lang="ru-RU" sz="2000" dirty="0">
                <a:solidFill>
                  <a:schemeClr val="accent2"/>
                </a:solidFill>
              </a:rPr>
              <a:t>«Построение мира</a:t>
            </a:r>
            <a:r>
              <a:rPr lang="ru-RU" sz="2000" dirty="0" smtClean="0">
                <a:solidFill>
                  <a:schemeClr val="accent2"/>
                </a:solidFill>
              </a:rPr>
              <a:t>»)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Детский </a:t>
            </a:r>
            <a:r>
              <a:rPr lang="ru-RU" sz="2000" b="1" dirty="0">
                <a:solidFill>
                  <a:schemeClr val="accent2"/>
                </a:solidFill>
              </a:rPr>
              <a:t>психотерапевт Доре </a:t>
            </a:r>
            <a:r>
              <a:rPr lang="ru-RU" sz="2000" b="1" dirty="0" err="1">
                <a:solidFill>
                  <a:schemeClr val="accent2"/>
                </a:solidFill>
              </a:rPr>
              <a:t>Калфф</a:t>
            </a:r>
            <a:r>
              <a:rPr lang="ru-RU" sz="2000" b="1" dirty="0">
                <a:solidFill>
                  <a:schemeClr val="accent2"/>
                </a:solidFill>
              </a:rPr>
              <a:t/>
            </a:r>
            <a:br>
              <a:rPr lang="ru-RU" sz="2000" b="1" dirty="0">
                <a:solidFill>
                  <a:schemeClr val="accent2"/>
                </a:solidFill>
              </a:rPr>
            </a:br>
            <a:r>
              <a:rPr lang="ru-RU" sz="2000" dirty="0" smtClean="0">
                <a:solidFill>
                  <a:schemeClr val="accent2"/>
                </a:solidFill>
              </a:rPr>
              <a:t>       </a:t>
            </a:r>
            <a:r>
              <a:rPr lang="ru-RU" sz="2000" b="1" dirty="0" smtClean="0">
                <a:solidFill>
                  <a:schemeClr val="accent2"/>
                </a:solidFill>
              </a:rPr>
              <a:t>«</a:t>
            </a:r>
            <a:r>
              <a:rPr lang="ru-RU" sz="2000" dirty="0">
                <a:solidFill>
                  <a:schemeClr val="accent2"/>
                </a:solidFill>
              </a:rPr>
              <a:t>Картина на песке может быть понята как трехмерное изображение какого-либо аспекта душевного состояния. Неосознанная проблема разыгрывается в песочнице, подобно драме, конфликт переносится из внутреннего мира во внешний и делается зримым</a:t>
            </a:r>
            <a:r>
              <a:rPr lang="ru-RU" sz="2000" b="1" dirty="0" smtClean="0">
                <a:solidFill>
                  <a:schemeClr val="accent2"/>
                </a:solidFill>
              </a:rPr>
              <a:t>»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2"/>
                </a:solidFill>
              </a:rPr>
              <a:t>        </a:t>
            </a:r>
            <a:r>
              <a:rPr lang="ru-RU" sz="2000" b="1" dirty="0" smtClean="0">
                <a:solidFill>
                  <a:schemeClr val="accent2"/>
                </a:solidFill>
              </a:rPr>
              <a:t>Карл </a:t>
            </a:r>
            <a:r>
              <a:rPr lang="ru-RU" sz="2000" b="1" dirty="0">
                <a:solidFill>
                  <a:schemeClr val="accent2"/>
                </a:solidFill>
              </a:rPr>
              <a:t>Густав Юнг </a:t>
            </a:r>
            <a:r>
              <a:rPr lang="ru-RU" sz="2000" dirty="0">
                <a:solidFill>
                  <a:schemeClr val="accent2"/>
                </a:solidFill>
              </a:rPr>
              <a:t>– основатель песочной терапии,</a:t>
            </a:r>
            <a:r>
              <a:rPr lang="ru-RU" sz="2000" u="sng" dirty="0">
                <a:solidFill>
                  <a:schemeClr val="accent2"/>
                </a:solidFill>
              </a:rPr>
              <a:t> </a:t>
            </a:r>
            <a:r>
              <a:rPr lang="ru-RU" sz="2000" dirty="0">
                <a:solidFill>
                  <a:schemeClr val="accent2"/>
                </a:solidFill>
              </a:rPr>
              <a:t>говорил: «Процесс «игры в песок» высвобождает заблокированную энергию и активизирует возможности </a:t>
            </a:r>
            <a:r>
              <a:rPr lang="ru-RU" sz="2000" dirty="0" err="1">
                <a:solidFill>
                  <a:schemeClr val="accent2"/>
                </a:solidFill>
              </a:rPr>
              <a:t>самоисцеления</a:t>
            </a:r>
            <a:r>
              <a:rPr lang="ru-RU" sz="2000" dirty="0">
                <a:solidFill>
                  <a:schemeClr val="accent2"/>
                </a:solidFill>
              </a:rPr>
              <a:t>, заложенные в человеческой психике</a:t>
            </a:r>
            <a:r>
              <a:rPr lang="ru-RU" sz="2000" dirty="0" smtClean="0">
                <a:solidFill>
                  <a:schemeClr val="accent2"/>
                </a:solidFill>
              </a:rPr>
              <a:t>»</a:t>
            </a:r>
            <a:endParaRPr lang="ru-RU" sz="20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743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800" b="1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Как </a:t>
            </a:r>
            <a:r>
              <a:rPr lang="ru-RU" sz="2000" b="1" dirty="0">
                <a:solidFill>
                  <a:schemeClr val="accent2"/>
                </a:solidFill>
              </a:rPr>
              <a:t>работает песочная терапия</a:t>
            </a:r>
            <a:endParaRPr lang="ru-RU" sz="20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accent2"/>
                </a:solidFill>
              </a:rPr>
              <a:t>Для песочной терапии используется множество разнообразных фигурок – люди, животные, растения, транспорт, здания и мосты, кубики, реальные и сказочные персонажи, красивые и ужасные, из естественных материалов и созданные человеком – все, что может пригодиться для сотворения своего мира.</a:t>
            </a:r>
            <a:br>
              <a:rPr lang="ru-RU" sz="2000" dirty="0">
                <a:solidFill>
                  <a:schemeClr val="accent2"/>
                </a:solidFill>
              </a:rPr>
            </a:br>
            <a:r>
              <a:rPr lang="ru-RU" sz="2000" dirty="0" smtClean="0">
                <a:solidFill>
                  <a:schemeClr val="accent2"/>
                </a:solidFill>
              </a:rPr>
              <a:t> </a:t>
            </a:r>
            <a:r>
              <a:rPr lang="ru-RU" sz="2000" dirty="0">
                <a:solidFill>
                  <a:schemeClr val="accent2"/>
                </a:solidFill>
              </a:rPr>
              <a:t>«Фантазия - мать всех возможностей, где подобно всем противоположностям внутренний и внешний миры соединяются вместе</a:t>
            </a:r>
            <a:r>
              <a:rPr lang="ru-RU" sz="2000" dirty="0" smtClean="0">
                <a:solidFill>
                  <a:schemeClr val="accent2"/>
                </a:solidFill>
              </a:rPr>
              <a:t>»</a:t>
            </a:r>
          </a:p>
          <a:p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4" name="Picture 1" descr="C:\Users\компьютор ДС10\Downloads\IMG_20190619_091611_resized_20190619_091717717.jpg"/>
          <p:cNvPicPr>
            <a:picLocks noChangeAspect="1" noChangeArrowheads="1"/>
          </p:cNvPicPr>
          <p:nvPr/>
        </p:nvPicPr>
        <p:blipFill>
          <a:blip r:embed="rId2" cstate="print"/>
          <a:srcRect l="3998" r="13446" b="4361"/>
          <a:stretch>
            <a:fillRect/>
          </a:stretch>
        </p:blipFill>
        <p:spPr bwMode="auto">
          <a:xfrm rot="-5400000">
            <a:off x="5382266" y="4562950"/>
            <a:ext cx="2206235" cy="2242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Хозяин\Desktop\песочная терапия\100_87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653136"/>
            <a:ext cx="2779738" cy="185332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651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accent2"/>
                </a:solidFill>
              </a:rPr>
              <a:t>Особенности проведения песочной терапии для детей</a:t>
            </a:r>
            <a:r>
              <a:rPr lang="ru-RU" dirty="0">
                <a:solidFill>
                  <a:schemeClr val="accent2"/>
                </a:solidFill>
              </a:rPr>
              <a:t/>
            </a:r>
            <a:br>
              <a:rPr lang="ru-RU" dirty="0">
                <a:solidFill>
                  <a:schemeClr val="accent2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8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2"/>
                </a:solidFill>
              </a:rPr>
              <a:t>В </a:t>
            </a:r>
            <a:r>
              <a:rPr lang="ru-RU" sz="1600" dirty="0">
                <a:solidFill>
                  <a:schemeClr val="accent2"/>
                </a:solidFill>
              </a:rPr>
              <a:t>процессе песочной терапии дети проходят три стадии: хаос, борьба и разрешение конфликта</a:t>
            </a:r>
          </a:p>
          <a:p>
            <a:pPr fontAlgn="t"/>
            <a:r>
              <a:rPr lang="ru-RU" sz="1600" b="1" dirty="0">
                <a:solidFill>
                  <a:schemeClr val="accent2"/>
                </a:solidFill>
              </a:rPr>
              <a:t>Хаос</a:t>
            </a:r>
            <a:endParaRPr lang="ru-RU" sz="1600" dirty="0">
              <a:solidFill>
                <a:schemeClr val="accent2"/>
              </a:solidFill>
            </a:endParaRPr>
          </a:p>
          <a:p>
            <a:pPr marL="0" indent="0" fontAlgn="t">
              <a:buNone/>
            </a:pPr>
            <a:r>
              <a:rPr lang="ru-RU" sz="1600" dirty="0">
                <a:solidFill>
                  <a:schemeClr val="accent2"/>
                </a:solidFill>
              </a:rPr>
              <a:t>Ребенок хватает разные игрушки, беспорядочно расставляет их на песке или перемешивает с песком. На этой стадии ребенок проживает свои эмоции и постепенно справляется с ними. А многократное проигрывание психотравмирующей ситуации в итоге меняет само отношение к ней.</a:t>
            </a:r>
            <a:br>
              <a:rPr lang="ru-RU" sz="1600" dirty="0">
                <a:solidFill>
                  <a:schemeClr val="accent2"/>
                </a:solidFill>
              </a:rPr>
            </a:br>
            <a:r>
              <a:rPr lang="ru-RU" sz="1600" dirty="0">
                <a:solidFill>
                  <a:schemeClr val="accent2"/>
                </a:solidFill>
              </a:rPr>
              <a:t>Обычно стадия длится на протяжении нескольких занятий. С каждым разом количество используемых фигурок будет уменьшаться и их размещение в песочнице будет все более упорядоченным.</a:t>
            </a:r>
          </a:p>
          <a:p>
            <a:pPr fontAlgn="t"/>
            <a:r>
              <a:rPr lang="ru-RU" sz="1600" b="1" dirty="0" smtClean="0">
                <a:solidFill>
                  <a:schemeClr val="accent2"/>
                </a:solidFill>
              </a:rPr>
              <a:t>Борьба</a:t>
            </a:r>
            <a:endParaRPr lang="ru-RU" sz="1600" dirty="0">
              <a:solidFill>
                <a:schemeClr val="accent2"/>
              </a:solidFill>
            </a:endParaRPr>
          </a:p>
          <a:p>
            <a:pPr marL="0" indent="0" fontAlgn="t">
              <a:buNone/>
            </a:pPr>
            <a:r>
              <a:rPr lang="ru-RU" sz="1600" dirty="0">
                <a:solidFill>
                  <a:schemeClr val="accent2"/>
                </a:solidFill>
              </a:rPr>
              <a:t>Происходит бессознательный перенос на песочное поле внутренних конфликтов, тревог, обид, сложных ситуаций, агрессии. Существа в песочнице убивают друг друга, идет тяжелое противоборство. Однако через некоторое время может появиться герой, который наведет порядок, восстановит мир и справедливость.</a:t>
            </a:r>
          </a:p>
          <a:p>
            <a:pPr fontAlgn="t"/>
            <a:r>
              <a:rPr lang="ru-RU" sz="1600" b="1" dirty="0" smtClean="0">
                <a:solidFill>
                  <a:schemeClr val="accent2"/>
                </a:solidFill>
              </a:rPr>
              <a:t>Разрешение </a:t>
            </a:r>
            <a:r>
              <a:rPr lang="ru-RU" sz="1600" b="1" dirty="0">
                <a:solidFill>
                  <a:schemeClr val="accent2"/>
                </a:solidFill>
              </a:rPr>
              <a:t>конфликта</a:t>
            </a:r>
            <a:endParaRPr lang="ru-RU" sz="1600" dirty="0">
              <a:solidFill>
                <a:schemeClr val="accent2"/>
              </a:solidFill>
            </a:endParaRPr>
          </a:p>
          <a:p>
            <a:pPr marL="0" indent="0" fontAlgn="t">
              <a:buNone/>
            </a:pPr>
            <a:r>
              <a:rPr lang="ru-RU" sz="1600" dirty="0">
                <a:solidFill>
                  <a:schemeClr val="accent2"/>
                </a:solidFill>
              </a:rPr>
              <a:t>Ребенок начинает выстраивать осмысленные формы, придерживается сюжета, ведет себя естественно и спокойно</a:t>
            </a:r>
            <a:r>
              <a:rPr lang="ru-RU" sz="16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6252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800" b="1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2"/>
                </a:solidFill>
              </a:rPr>
              <a:t>Польза </a:t>
            </a:r>
            <a:r>
              <a:rPr lang="ru-RU" sz="2000" b="1" dirty="0">
                <a:solidFill>
                  <a:schemeClr val="accent2"/>
                </a:solidFill>
              </a:rPr>
              <a:t>песочной терапии для </a:t>
            </a:r>
            <a:r>
              <a:rPr lang="ru-RU" sz="2000" b="1" dirty="0" smtClean="0">
                <a:solidFill>
                  <a:schemeClr val="accent2"/>
                </a:solidFill>
              </a:rPr>
              <a:t>детей</a:t>
            </a:r>
          </a:p>
          <a:p>
            <a:r>
              <a:rPr lang="ru-RU" sz="2000" dirty="0">
                <a:solidFill>
                  <a:schemeClr val="accent2"/>
                </a:solidFill>
              </a:rPr>
              <a:t>-Невротические нарушения: повышенная тревожность, </a:t>
            </a:r>
            <a:r>
              <a:rPr lang="ru-RU" sz="2000" dirty="0" err="1">
                <a:solidFill>
                  <a:schemeClr val="accent2"/>
                </a:solidFill>
              </a:rPr>
              <a:t>энурез</a:t>
            </a:r>
            <a:r>
              <a:rPr lang="ru-RU" sz="2000" dirty="0">
                <a:solidFill>
                  <a:schemeClr val="accent2"/>
                </a:solidFill>
              </a:rPr>
              <a:t>, тики, заикания </a:t>
            </a:r>
          </a:p>
          <a:p>
            <a:r>
              <a:rPr lang="ru-RU" sz="2000" dirty="0">
                <a:solidFill>
                  <a:schemeClr val="accent2"/>
                </a:solidFill>
              </a:rPr>
              <a:t>-СДВГ</a:t>
            </a:r>
          </a:p>
          <a:p>
            <a:r>
              <a:rPr lang="ru-RU" sz="2000" dirty="0">
                <a:solidFill>
                  <a:schemeClr val="accent2"/>
                </a:solidFill>
              </a:rPr>
              <a:t>-Фобии, страхи, тревожность, панические состояния</a:t>
            </a:r>
          </a:p>
          <a:p>
            <a:r>
              <a:rPr lang="ru-RU" sz="2000" dirty="0">
                <a:solidFill>
                  <a:schemeClr val="accent2"/>
                </a:solidFill>
              </a:rPr>
              <a:t>-Кризисные ситуации (утрата, разлука, развод родителей, рождение сестры или брата)</a:t>
            </a:r>
          </a:p>
          <a:p>
            <a:r>
              <a:rPr lang="ru-RU" sz="2000" dirty="0">
                <a:solidFill>
                  <a:schemeClr val="accent2"/>
                </a:solidFill>
              </a:rPr>
              <a:t>-Нежелание рассказывать о себе</a:t>
            </a:r>
          </a:p>
          <a:p>
            <a:r>
              <a:rPr lang="ru-RU" sz="2000" dirty="0">
                <a:solidFill>
                  <a:schemeClr val="accent2"/>
                </a:solidFill>
              </a:rPr>
              <a:t>-Конфликтная ситуация со сверстниками</a:t>
            </a:r>
          </a:p>
          <a:p>
            <a:r>
              <a:rPr lang="ru-RU" sz="2000" dirty="0">
                <a:solidFill>
                  <a:schemeClr val="accent2"/>
                </a:solidFill>
              </a:rPr>
              <a:t>-Замкнутость, подавленность, низкая самооценка, застенчивость</a:t>
            </a:r>
          </a:p>
          <a:p>
            <a:r>
              <a:rPr lang="ru-RU" sz="2000" dirty="0">
                <a:solidFill>
                  <a:schemeClr val="accent2"/>
                </a:solidFill>
              </a:rPr>
              <a:t>-Различные межличностные и </a:t>
            </a:r>
            <a:r>
              <a:rPr lang="ru-RU" sz="2000" dirty="0" err="1">
                <a:solidFill>
                  <a:schemeClr val="accent2"/>
                </a:solidFill>
              </a:rPr>
              <a:t>внутриличностные</a:t>
            </a:r>
            <a:r>
              <a:rPr lang="ru-RU" sz="2000" dirty="0">
                <a:solidFill>
                  <a:schemeClr val="accent2"/>
                </a:solidFill>
              </a:rPr>
              <a:t> конфликты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653439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1612</TotalTime>
  <Words>588</Words>
  <Application>Microsoft Office PowerPoint</Application>
  <PresentationFormat>Экран (4:3)</PresentationFormat>
  <Paragraphs>87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Gungsuh</vt:lpstr>
      <vt:lpstr>Monotype Corsiva</vt:lpstr>
      <vt:lpstr>Times New Roman</vt:lpstr>
      <vt:lpstr>Шаблон 2</vt:lpstr>
      <vt:lpstr>«Семинар – практикум для педагогов Тема: «Удивительный песок»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проведения песочной терапии для детей </vt:lpstr>
      <vt:lpstr>Презентация PowerPoint</vt:lpstr>
      <vt:lpstr>Презентация PowerPoint</vt:lpstr>
      <vt:lpstr>Презентация PowerPoint</vt:lpstr>
      <vt:lpstr>Презентация PowerPoint</vt:lpstr>
      <vt:lpstr>Способы и приёмы рисования песком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Песочная терапия в детском саду «Волшебный мир песка»</dc:title>
  <dc:creator>Хозяин</dc:creator>
  <cp:lastModifiedBy>User</cp:lastModifiedBy>
  <cp:revision>118</cp:revision>
  <dcterms:created xsi:type="dcterms:W3CDTF">2015-02-11T16:19:21Z</dcterms:created>
  <dcterms:modified xsi:type="dcterms:W3CDTF">2023-11-02T10:46:50Z</dcterms:modified>
</cp:coreProperties>
</file>