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8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0" r:id="rId26"/>
    <p:sldId id="281" r:id="rId27"/>
    <p:sldId id="283" r:id="rId28"/>
    <p:sldId id="28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60DB3-40F2-404B-892D-9A9BDFCC458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008C-1710-4CE1-B7B9-453DE007B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6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2008C-1710-4CE1-B7B9-453DE007B2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1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2008C-1710-4CE1-B7B9-453DE007B26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3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2008C-1710-4CE1-B7B9-453DE007B26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87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2008C-1710-4CE1-B7B9-453DE007B26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6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645024"/>
            <a:ext cx="8708504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ОГЭ по </a:t>
            </a:r>
            <a:b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химии 2023</a:t>
            </a:r>
            <a:b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Офлайн – интенсив «Эксперимент ОГЭ по химии: как решать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задания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23,24»</a:t>
            </a:r>
            <a:r>
              <a:rPr lang="uk-UA" sz="4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48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sz="4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392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Индивидуальные комплекты-реактивы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Набор реактивов, входящий в индивидуальный комплект участника ОГЭ по химии, состоит из </a:t>
            </a:r>
            <a:r>
              <a:rPr lang="ru-RU" sz="2600" b="1" dirty="0">
                <a:solidFill>
                  <a:prstClr val="black"/>
                </a:solidFill>
                <a:latin typeface="Calibri" panose="020F0502020204030204" pitchFamily="34" charset="0"/>
              </a:rPr>
              <a:t>шести реактивов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, перечисленных в условии задания 23, поэтому зависит от выполняемого экзаменуемым варианта КИМ.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620397"/>
            <a:ext cx="4680520" cy="31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Инструктаж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Перед началом экзаменационной работы или перед началом выполнения задания 24 специалист по проведению инструктажа и обеспечению лабораторных работ проводит инструктаж </a:t>
            </a: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участника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(-</a:t>
            </a:r>
            <a:r>
              <a:rPr lang="ru-RU" sz="2600" dirty="0" err="1">
                <a:solidFill>
                  <a:prstClr val="black"/>
                </a:solidFill>
                <a:latin typeface="Calibri" panose="020F0502020204030204" pitchFamily="34" charset="0"/>
              </a:rPr>
              <a:t>ов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) экзамена по технике безопасности при обращении с лабораторным оборудованием и реактивами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под подпись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каждого участника экзамена.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8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Инструкция к заданиям 23 и 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Прочитайте текст и выполните задания 23 и 24.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Для ответа на задание 23 используйте БЛАНК ОТВЕТОВ № 2. Запишите сначала номер задания (23), а затем развёрнутый ответ к нему. Ответ записывайте чётко и разборчиво.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Задание 24 выполняйте только под наблюдением экспертов. При выполнении задания 24 или сразу после выполнения можно делать записи в черновике, после чего нужно вернуться к выполнению других заданий экзаменационной работы до момента окончания экзамена.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Инструкция к заданию 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Ознакомьтесь с инструкцией по выполнению задания 24, прилагаемой к заданиям КИМ.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Сообщите организатору в аудитории о своей готовности приступить к выполнению задания 24.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Подготовьте лабораторное оборудование, необходимое для проведения эксперимента.</a:t>
            </a:r>
          </a:p>
        </p:txBody>
      </p:sp>
    </p:spTree>
    <p:extLst>
      <p:ext uri="{BB962C8B-B14F-4D97-AF65-F5344CB8AC3E}">
        <p14:creationId xmlns:p14="http://schemas.microsoft.com/office/powerpoint/2010/main" val="24900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23" y="3326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Оценивание заданий 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1844824"/>
            <a:ext cx="8229600" cy="4525963"/>
          </a:xfrm>
        </p:spPr>
        <p:txBody>
          <a:bodyPr/>
          <a:lstStyle/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Проверка выполнения  задания 23  части 2 осуществляется  предметной комиссией.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При  оценивании  каждого  из  заданий  эксперт  на  основе      сравнения ответа  выпускника  с  образцом  ответа,  приведённым  в  критериях  оценивания, выявляет  в  ответе  экзаменуемого 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элементы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 каждый  из  которых  оценивается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1 баллом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Максимальная  оценка  за  верно  выполненное  задание:  </a:t>
            </a: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за задание </a:t>
            </a:r>
            <a:r>
              <a:rPr lang="ru-RU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23 – 4 балла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Оценивание выполнения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задания 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осуществляется непосредственно при выполнении участником экзамена задания в аудитории двумя членами предметной комиссии (экспертами), оценивающими выполнение лабораторных работ, независимо друг от друга.</a:t>
            </a: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Максимальный балл за выполнение </a:t>
            </a: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задания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24 – 2 балла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баллы вносятся в отдельную ведомость и не доводятся до сведения участника ЕГЭ в день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005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Задание 23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531" y="184482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</a:t>
            </a:r>
            <a:r>
              <a:rPr lang="ru-RU" sz="2800" dirty="0"/>
              <a:t>Дан раствор сульфата железа (II), а также набор следующих реактивов: оксид меди (II), соляная кислота, растворы хлорида бария, гидроксида калия, серной кислоты.</a:t>
            </a:r>
          </a:p>
          <a:p>
            <a:pPr marL="0" indent="0" algn="just">
              <a:buNone/>
            </a:pPr>
            <a:r>
              <a:rPr lang="ru-RU" sz="2800" dirty="0"/>
              <a:t>   Запишите молекулярные уравнения двух реакций, которые характеризуют химические свойства сульфата железа (II), и укажите признаки их протекания. Используйте только вещества из приведенного выше перечня.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/>
              <a:t>Алгоритм выполнения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1. Заданное вещество — </a:t>
            </a:r>
            <a:r>
              <a:rPr lang="ru-RU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сульфат железа (II) </a:t>
            </a: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— состоит из катиона </a:t>
            </a:r>
            <a:r>
              <a:rPr lang="ru-RU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b="1" baseline="300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и аниона </a:t>
            </a:r>
            <a:r>
              <a:rPr lang="ru-RU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b="1" baseline="-250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baseline="300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ru-RU" b="1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Запишем их и все формулы реактивов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виде таблицы: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24735"/>
              </p:ext>
            </p:extLst>
          </p:nvPr>
        </p:nvGraphicFramePr>
        <p:xfrm>
          <a:off x="971600" y="3675757"/>
          <a:ext cx="7283151" cy="25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8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79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01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7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88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9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3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+mj-lt"/>
                        </a:rPr>
                        <a:t>CuO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+mj-lt"/>
                        </a:rPr>
                        <a:t>HCl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BaCl</a:t>
                      </a:r>
                      <a:r>
                        <a:rPr lang="ru-RU" sz="3200" baseline="-25000" dirty="0">
                          <a:effectLst/>
                          <a:latin typeface="+mj-lt"/>
                        </a:rPr>
                        <a:t>2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KOH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H</a:t>
                      </a:r>
                      <a:r>
                        <a:rPr lang="ru-RU" sz="32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ru-RU" sz="3200" dirty="0">
                          <a:effectLst/>
                          <a:latin typeface="+mj-lt"/>
                        </a:rPr>
                        <a:t>SO</a:t>
                      </a:r>
                      <a:r>
                        <a:rPr lang="ru-RU" sz="3200" baseline="-25000" dirty="0">
                          <a:effectLst/>
                          <a:latin typeface="+mj-lt"/>
                        </a:rPr>
                        <a:t>4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+mj-lt"/>
                        </a:rPr>
                        <a:t>Fe</a:t>
                      </a:r>
                      <a:r>
                        <a:rPr lang="ru-RU" sz="3200" baseline="30000">
                          <a:effectLst/>
                          <a:latin typeface="+mj-lt"/>
                        </a:rPr>
                        <a:t>2+</a:t>
                      </a:r>
                      <a:endParaRPr lang="ru-RU" sz="3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j-lt"/>
                        </a:rPr>
                        <a:t>SO</a:t>
                      </a:r>
                      <a:r>
                        <a:rPr lang="ru-RU" sz="3200" baseline="-25000" dirty="0">
                          <a:effectLst/>
                          <a:latin typeface="+mj-lt"/>
                        </a:rPr>
                        <a:t>4</a:t>
                      </a:r>
                      <a:r>
                        <a:rPr lang="ru-RU" sz="3200" baseline="30000" dirty="0">
                          <a:effectLst/>
                          <a:latin typeface="+mj-lt"/>
                        </a:rPr>
                        <a:t>2–</a:t>
                      </a:r>
                      <a:endParaRPr lang="ru-RU" sz="3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3200" dirty="0">
                        <a:effectLst/>
                        <a:latin typeface="+mj-lt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2. Пользуясь таблицей растворимости, находим </a:t>
            </a:r>
            <a:r>
              <a:rPr lang="ru-RU" b="1" dirty="0"/>
              <a:t>нерастворимые</a:t>
            </a:r>
            <a:r>
              <a:rPr lang="ru-RU" dirty="0"/>
              <a:t> вещества. </a:t>
            </a:r>
            <a:br>
              <a:rPr lang="ru-RU" dirty="0"/>
            </a:br>
            <a:r>
              <a:rPr lang="ru-RU" dirty="0"/>
              <a:t>Отмечаем это в таблице.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550850"/>
              </p:ext>
            </p:extLst>
          </p:nvPr>
        </p:nvGraphicFramePr>
        <p:xfrm>
          <a:off x="323528" y="3212976"/>
          <a:ext cx="8496944" cy="2736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7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0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7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02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32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800" dirty="0">
                        <a:effectLst/>
                        <a:latin typeface="+mj-lt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CuO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HCl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BaCl</a:t>
                      </a:r>
                      <a:r>
                        <a:rPr lang="ru-RU" sz="2800" baseline="-25000">
                          <a:effectLst/>
                          <a:latin typeface="+mj-lt"/>
                        </a:rPr>
                        <a:t>2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KOH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H</a:t>
                      </a:r>
                      <a:r>
                        <a:rPr lang="ru-RU" sz="2800" baseline="-25000">
                          <a:effectLst/>
                          <a:latin typeface="+mj-lt"/>
                        </a:rPr>
                        <a:t>2</a:t>
                      </a:r>
                      <a:r>
                        <a:rPr lang="ru-RU" sz="2800">
                          <a:effectLst/>
                          <a:latin typeface="+mj-lt"/>
                        </a:rPr>
                        <a:t>SO</a:t>
                      </a:r>
                      <a:r>
                        <a:rPr lang="ru-RU" sz="2800" baseline="-25000">
                          <a:effectLst/>
                          <a:latin typeface="+mj-lt"/>
                        </a:rPr>
                        <a:t>4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j-lt"/>
                        </a:rPr>
                        <a:t>Fe</a:t>
                      </a:r>
                      <a:r>
                        <a:rPr lang="ru-RU" sz="2800" baseline="30000" dirty="0">
                          <a:effectLst/>
                          <a:latin typeface="+mj-lt"/>
                        </a:rPr>
                        <a:t>2+</a:t>
                      </a:r>
                      <a:endParaRPr lang="ru-RU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Fe(OH)</a:t>
                      </a:r>
                      <a:r>
                        <a:rPr lang="ru-RU" sz="2800" baseline="-250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+mj-lt"/>
                        </a:rPr>
                        <a:t>SO</a:t>
                      </a:r>
                      <a:r>
                        <a:rPr lang="ru-RU" sz="2800" baseline="-25000">
                          <a:effectLst/>
                          <a:latin typeface="+mj-lt"/>
                        </a:rPr>
                        <a:t>4</a:t>
                      </a:r>
                      <a:r>
                        <a:rPr lang="ru-RU" sz="2800" baseline="30000">
                          <a:effectLst/>
                          <a:latin typeface="+mj-lt"/>
                        </a:rPr>
                        <a:t>2–</a:t>
                      </a:r>
                      <a:endParaRPr lang="ru-RU" sz="2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BaSO</a:t>
                      </a:r>
                      <a:r>
                        <a:rPr lang="ru-RU" sz="2800" baseline="-2500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—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59" marR="7559" marT="7559" marB="7559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3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3.Записываем уравнения </a:t>
            </a:r>
            <a:br>
              <a:rPr lang="ru-RU" sz="49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rgbClr val="21252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химических реакций: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8229600" cy="288032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+ 2KOH = </a:t>
            </a:r>
            <a:r>
              <a:rPr lang="ru-RU" sz="4000" b="1" dirty="0" err="1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↓ + K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rgbClr val="21252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FeSO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BaCl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= FeCl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+ BaSO</a:t>
            </a:r>
            <a:r>
              <a:rPr lang="ru-RU" sz="4000" b="1" baseline="-25000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4000" b="1" dirty="0">
              <a:solidFill>
                <a:srgbClr val="21252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i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 эту запись вы получите </a:t>
            </a:r>
            <a:r>
              <a:rPr lang="ru-RU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балла.</a:t>
            </a:r>
            <a:endParaRPr lang="ru-RU" sz="2800" i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</a:rPr>
              <a:t>Сегодня 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будет позитив,</a:t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dirty="0">
                <a:solidFill>
                  <a:srgbClr val="0070C0"/>
                </a:solidFill>
                <a:latin typeface="+mn-lt"/>
              </a:rPr>
              <a:t>Проведём мы </a:t>
            </a:r>
            <a:r>
              <a:rPr lang="ru-RU" dirty="0" err="1">
                <a:solidFill>
                  <a:srgbClr val="0070C0"/>
                </a:solidFill>
                <a:latin typeface="+mn-lt"/>
              </a:rPr>
              <a:t>интенсив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!</a:t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dirty="0" err="1">
                <a:solidFill>
                  <a:srgbClr val="0070C0"/>
                </a:solidFill>
                <a:latin typeface="+mn-lt"/>
              </a:rPr>
              <a:t>Интенсив</a:t>
            </a:r>
            <a:r>
              <a:rPr lang="ru-RU" dirty="0">
                <a:solidFill>
                  <a:srgbClr val="0070C0"/>
                </a:solidFill>
                <a:latin typeface="+mn-lt"/>
              </a:rPr>
              <a:t> начать готовы,</a:t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dirty="0">
                <a:solidFill>
                  <a:srgbClr val="0070C0"/>
                </a:solidFill>
                <a:latin typeface="+mn-lt"/>
              </a:rPr>
              <a:t>Будем слушать, отвечать</a:t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dirty="0">
                <a:solidFill>
                  <a:srgbClr val="0070C0"/>
                </a:solidFill>
                <a:latin typeface="+mn-lt"/>
              </a:rPr>
              <a:t>И друг другу помогать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592398"/>
            <a:ext cx="3888432" cy="2781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26" y="3592397"/>
            <a:ext cx="4325336" cy="27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r>
              <a:rPr lang="ru-RU" dirty="0"/>
              <a:t>4.Укажите цвет осадка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85799"/>
            <a:ext cx="8229600" cy="254725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   Осадки металлов, находящихся в ряду активности </a:t>
            </a:r>
            <a:r>
              <a:rPr lang="ru-RU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до хрома</a:t>
            </a:r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, имеют </a:t>
            </a:r>
            <a:r>
              <a:rPr lang="ru-RU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белый</a:t>
            </a:r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 цвет, как и </a:t>
            </a:r>
            <a:r>
              <a:rPr lang="ru-RU" dirty="0" err="1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AgCl</a:t>
            </a:r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Осадки металлов </a:t>
            </a:r>
            <a:r>
              <a:rPr lang="ru-RU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после хрома </a:t>
            </a:r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включительно — </a:t>
            </a:r>
            <a:r>
              <a:rPr lang="ru-RU" b="1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цветные.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219092"/>
              </p:ext>
            </p:extLst>
          </p:nvPr>
        </p:nvGraphicFramePr>
        <p:xfrm>
          <a:off x="344217" y="3717032"/>
          <a:ext cx="8568951" cy="2979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79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6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7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32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58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Белые осадки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Желтые осадки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Голубой осадок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Черные осадки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Бурый осадок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Зеленый осадок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4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BaSO</a:t>
                      </a:r>
                      <a:r>
                        <a:rPr lang="en-US" sz="2000" baseline="-25000" dirty="0">
                          <a:effectLst/>
                        </a:rPr>
                        <a:t>4</a:t>
                      </a:r>
                      <a:r>
                        <a:rPr lang="en-US" sz="2000" dirty="0">
                          <a:effectLst/>
                        </a:rPr>
                        <a:t> CaCO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AgCl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ZnS</a:t>
                      </a:r>
                      <a:r>
                        <a:rPr lang="en-US" sz="2000" dirty="0">
                          <a:effectLst/>
                        </a:rPr>
                        <a:t> Mg(OH)</a:t>
                      </a:r>
                      <a:r>
                        <a:rPr lang="en-US" sz="2000" baseline="-25000" dirty="0">
                          <a:effectLst/>
                        </a:rPr>
                        <a:t>2</a:t>
                      </a:r>
                      <a:endParaRPr lang="ru-RU" sz="2000" baseline="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Al(OH)</a:t>
                      </a:r>
                      <a:r>
                        <a:rPr lang="en-US" sz="2000" baseline="-25000" dirty="0">
                          <a:effectLst/>
                        </a:rPr>
                        <a:t>3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AgBr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AgI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PbI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PO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Cu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(OH)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CuS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PbS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Ag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effectLst/>
                        </a:rPr>
                        <a:t>Fe(OH)</a:t>
                      </a:r>
                      <a:r>
                        <a:rPr lang="ru-RU" sz="2000" baseline="-25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bg1"/>
                          </a:solidFill>
                          <a:effectLst/>
                        </a:rPr>
                        <a:t>Fe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(OH)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 FeCO</a:t>
                      </a:r>
                      <a:r>
                        <a:rPr lang="ru-RU" sz="2000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74" marR="7374" marT="7374" marB="7374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Помните!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  <a:t> Если не знаете цвет осадка – </a:t>
            </a:r>
            <a:b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  <a:t>вы можете выполнить эксперимент,</a:t>
            </a:r>
            <a:b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  <a:t>  затем вернуться к работе и записать признак,</a:t>
            </a:r>
            <a:b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212529"/>
                </a:solidFill>
                <a:ea typeface="Times New Roman" panose="02020603050405020304" pitchFamily="18" charset="0"/>
              </a:rPr>
              <a:t>какой увидели в пробирке.</a:t>
            </a: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r>
              <a:rPr lang="ru-RU" sz="3100" i="1" dirty="0">
                <a:solidFill>
                  <a:srgbClr val="212529"/>
                </a:solidFill>
                <a:ea typeface="Times New Roman" panose="02020603050405020304" pitchFamily="18" charset="0"/>
              </a:rPr>
              <a:t>Если верно записаны цвета осадков- </a:t>
            </a:r>
            <a:br>
              <a:rPr lang="ru-RU" sz="3100" i="1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r>
              <a:rPr lang="ru-RU" sz="3100" i="1" dirty="0">
                <a:solidFill>
                  <a:srgbClr val="212529"/>
                </a:solidFill>
                <a:ea typeface="Times New Roman" panose="02020603050405020304" pitchFamily="18" charset="0"/>
              </a:rPr>
              <a:t>получаете </a:t>
            </a:r>
            <a:r>
              <a:rPr lang="ru-RU" sz="3100" i="1" dirty="0">
                <a:solidFill>
                  <a:srgbClr val="FF0000"/>
                </a:solidFill>
                <a:ea typeface="Times New Roman" panose="02020603050405020304" pitchFamily="18" charset="0"/>
              </a:rPr>
              <a:t>2 балла</a:t>
            </a:r>
            <a:r>
              <a:rPr lang="ru-RU" dirty="0">
                <a:solidFill>
                  <a:srgbClr val="212529"/>
                </a:solidFill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12529"/>
                </a:solidFill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859212" y="11491542"/>
            <a:ext cx="693710" cy="11373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212529"/>
                </a:solidFill>
                <a:latin typeface="+mj-lt"/>
                <a:ea typeface="Times New Roman" panose="02020603050405020304" pitchFamily="18" charset="0"/>
              </a:rPr>
              <a:t>   </a:t>
            </a:r>
            <a:endParaRPr lang="ru-RU" dirty="0">
              <a:latin typeface="+mj-lt"/>
            </a:endParaRPr>
          </a:p>
        </p:txBody>
      </p:sp>
      <p:pic>
        <p:nvPicPr>
          <p:cNvPr id="6150" name="Picture 6" descr="https://kartinkin.net/uploads/posts/2022-02/1645820715_37-kartinkin-net-p-laboratoriya-kartinki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73624"/>
            <a:ext cx="50741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Критерии оценивания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задания 24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628800"/>
            <a:ext cx="7339208" cy="50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Практическая часть</a:t>
            </a:r>
          </a:p>
        </p:txBody>
      </p:sp>
      <p:pic>
        <p:nvPicPr>
          <p:cNvPr id="1026" name="Picture 2" descr="http://profposuda.ru/offers_images_new/22612/22612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82" y="1600200"/>
            <a:ext cx="680623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Задание для 1 группы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  <a:tabLst>
                <a:tab pos="5937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Дан  раствор  сульфата  магния,  а  также  набор  следующих  реактивов:  цинк; соляная  кислота;  растворы  гидроксида  натрия,  хлорида  бария  и  нитрата натрия. 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  <a:tabLst>
                <a:tab pos="593725" algn="l"/>
              </a:tabLst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Используя  только  реактивы  из  приведённого  перечня,  запишите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молекулярные уравнения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двух реакций, которые характеризуют химические свойства сульфата магния, и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укажите признаки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их протекания.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500" dirty="0">
                <a:solidFill>
                  <a:srgbClr val="0070C0"/>
                </a:solidFill>
              </a:rPr>
              <a:t>Критерии оценивания </a:t>
            </a:r>
            <a:br>
              <a:rPr lang="ru-RU" sz="4500" dirty="0">
                <a:solidFill>
                  <a:srgbClr val="0070C0"/>
                </a:solidFill>
              </a:rPr>
            </a:br>
            <a:r>
              <a:rPr lang="ru-RU" sz="4500" dirty="0">
                <a:solidFill>
                  <a:srgbClr val="0070C0"/>
                </a:solidFill>
              </a:rPr>
              <a:t>задания 23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556792"/>
            <a:ext cx="7123503" cy="509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Рефлексия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Лестница успеха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https://gym1519.mskobr.ru/files/2022/news/lestnitsa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/>
          <a:stretch/>
        </p:blipFill>
        <p:spPr bwMode="auto">
          <a:xfrm>
            <a:off x="755576" y="1700808"/>
            <a:ext cx="8208912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9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За отличную работу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Вам «Спасибо» говорю,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За прекрасный результат</a:t>
            </a: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70C0"/>
                </a:solidFill>
              </a:rPr>
              <a:t>От души благодарю!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uroki-risovanie.ru/wp-content/uploads/2022/11/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3.guns.ru/forums/icons/forum_pictures/020420/20420227_135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6489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5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Структура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Работа состоит из двух частей  (24 задания)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Часть  1 </a:t>
            </a:r>
          </a:p>
          <a:p>
            <a:pPr marL="0" lvl="0" indent="0">
              <a:lnSpc>
                <a:spcPct val="120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содержит  19  заданий  с  кратким  ответом,  подразумевающих самостоятельное  формулирование  и  запись  ответа  в  виде  цифры  или последовательности цифр.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Часть 2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содержит 5 заданий: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3 задания подразумевают запись развёрнутого ответа;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2 задания предполагают выполнение реального химического эксперимента и оформление его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Продолжительность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0" algn="ctr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На выполнение работы по химии отводится </a:t>
            </a:r>
          </a:p>
          <a:p>
            <a:pPr marL="274320" lvl="0" indent="0" algn="ctr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180 минут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(3 часа)</a:t>
            </a:r>
          </a:p>
          <a:p>
            <a:pPr marL="274320" lvl="0" indent="449580" algn="just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Рекомендуемое  время  на  выполнение  заданий  </a:t>
            </a:r>
            <a:r>
              <a:rPr lang="ru-RU" sz="2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части  1 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–  88  минут;</a:t>
            </a:r>
          </a:p>
          <a:p>
            <a:pPr marL="274320" lvl="0" indent="449580" algn="just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 на выполнение заданий </a:t>
            </a:r>
            <a:r>
              <a:rPr lang="ru-RU" sz="2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части 2 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– 92 минуты , которые включают </a:t>
            </a:r>
            <a:r>
              <a:rPr lang="ru-RU" sz="2600" b="1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32 минуты, отводимые на выполнение заданий 23 и 24.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1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Практическая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/>
          <a:srcRect t="52792" r="2986"/>
          <a:stretch/>
        </p:blipFill>
        <p:spPr>
          <a:xfrm>
            <a:off x="323528" y="1600200"/>
            <a:ext cx="8242010" cy="51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Выполнение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практической части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  <a:tabLst>
                <a:tab pos="593725" algn="l"/>
              </a:tabLs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приступайте  к  выполнению  заданий  23  и  24  после  выполнения  всех предыдущих заданий; </a:t>
            </a:r>
          </a:p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  <a:tabLst>
                <a:tab pos="593725" algn="l"/>
              </a:tabLs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прочитайте текст и выполните задания 23 и 24;</a:t>
            </a:r>
          </a:p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  <a:tabLst>
                <a:tab pos="593725" algn="l"/>
              </a:tabLs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для ответа на задание 23 используйте БЛАНК ОТВЕТОВ № 2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None/>
              <a:tabLst>
                <a:tab pos="593725" algn="l"/>
              </a:tabLs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(запишите  сначала номер задания (23), а затем развёрнутый ответ к нему, ответ записывайте чётко и разборчиво); </a:t>
            </a:r>
          </a:p>
          <a:p>
            <a:pPr marL="274320" lvl="0" indent="-274320">
              <a:lnSpc>
                <a:spcPct val="115000"/>
              </a:lnSpc>
              <a:spcAft>
                <a:spcPts val="1000"/>
              </a:spcAft>
              <a:buClr>
                <a:srgbClr val="0BD0D9"/>
              </a:buClr>
              <a:buSzPct val="95000"/>
              <a:buFont typeface="Wingdings 2"/>
              <a:buChar char=""/>
              <a:tabLst>
                <a:tab pos="593725" algn="l"/>
              </a:tabLst>
            </a:pP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/>
                <a:cs typeface="Times New Roman"/>
              </a:rPr>
              <a:t>задание 24 выполняйте только под наблюдением эксперта-экзаменатора.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9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Выполнение задания 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539" y="2060848"/>
            <a:ext cx="8229600" cy="4525963"/>
          </a:xfrm>
        </p:spPr>
        <p:txBody>
          <a:bodyPr/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 К выполнению задания 24 участник может приступать после выполнения задания 23 и не ранее, чем через 30 минут после начала экзамена.</a:t>
            </a:r>
          </a:p>
          <a:p>
            <a:pPr marL="0" lvl="0" indent="0" algn="just">
              <a:buClr>
                <a:srgbClr val="0BD0D9"/>
              </a:buClr>
              <a:buSzPct val="95000"/>
              <a:buNone/>
            </a:pPr>
            <a:endParaRPr lang="ru-RU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  <a:r>
              <a:rPr lang="ru-RU" sz="2600" dirty="0">
                <a:solidFill>
                  <a:prstClr val="black"/>
                </a:solidFill>
                <a:latin typeface="Calibri" panose="020F0502020204030204" pitchFamily="34" charset="0"/>
              </a:rPr>
              <a:t> После выполнения задания 24 экзаменуемый имеет право продолжать выполнение других заданий экзаменационной работы до окончания экзамена.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2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Условия проведения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Для выполнения химического эксперимента, предусмотренного заданиями 23 и 24, каждому участнику экзамена предлагается индивидуальный комплект, состоящий из определённого набора оборудования и реактивов.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</a:rPr>
              <a:t>При выполнении задания 24 участник экзамена может использовать записи в черновике с ответом на задание 23, а также делать записи в черновике, которые впоследствии вправе использовать при выполнении других заданий экзаменационной работы.</a:t>
            </a:r>
          </a:p>
          <a:p>
            <a:pPr marL="274320" lvl="0" indent="-274320" algn="just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</a:rPr>
              <a:t>Надписи на склянках с веществами, выдаваемых экзаменуемому для проведения реакций, должны полностью соответствовать перечню реактивов, который указан в условии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4393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Индивидуальные комплекты-оборудование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7" y="2420889"/>
            <a:ext cx="855844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887</Words>
  <Application>Microsoft Office PowerPoint</Application>
  <PresentationFormat>Экран (4:3)</PresentationFormat>
  <Paragraphs>131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Тема Office</vt:lpstr>
      <vt:lpstr>Специальное оформление</vt:lpstr>
      <vt:lpstr>ОГЭ по  химии 2023  Офлайн – интенсив «Эксперимент ОГЭ по химии: как решать задания 23,24» </vt:lpstr>
      <vt:lpstr>Сегодня будет позитив, Проведём мы интенсив! Интенсив начать готовы, Будем слушать, отвечать И друг другу помогать!  </vt:lpstr>
      <vt:lpstr>Структура работы</vt:lpstr>
      <vt:lpstr>Продолжительность экзамена</vt:lpstr>
      <vt:lpstr>Практическая часть</vt:lpstr>
      <vt:lpstr>Выполнение  практической части</vt:lpstr>
      <vt:lpstr>Выполнение задания 24</vt:lpstr>
      <vt:lpstr>Условия проведения работы</vt:lpstr>
      <vt:lpstr>Индивидуальные комплекты-оборудование</vt:lpstr>
      <vt:lpstr>Индивидуальные комплекты-реактивы</vt:lpstr>
      <vt:lpstr>Инструктаж</vt:lpstr>
      <vt:lpstr>Инструкция к заданиям 23 и 24</vt:lpstr>
      <vt:lpstr>Инструкция к заданию 24</vt:lpstr>
      <vt:lpstr>Оценивание заданий 23</vt:lpstr>
      <vt:lpstr>Оценивание выполнения  задания 24</vt:lpstr>
      <vt:lpstr>Задание 23</vt:lpstr>
      <vt:lpstr>Алгоритм выполнения задания</vt:lpstr>
      <vt:lpstr> 2. Пользуясь таблицей растворимости, находим нерастворимые вещества.  Отмечаем это в таблице.</vt:lpstr>
      <vt:lpstr>3.Записываем уравнения  химических реакций: </vt:lpstr>
      <vt:lpstr>4.Укажите цвет осадка</vt:lpstr>
      <vt:lpstr>Помните!  Если не знаете цвет осадка –  вы можете выполнить эксперимент,   затем вернуться к работе и записать признак, какой увидели в пробирке.  Если верно записаны цвета осадков-  получаете 2 балла </vt:lpstr>
      <vt:lpstr>Критерии оценивания  задания 24</vt:lpstr>
      <vt:lpstr>Практическая часть</vt:lpstr>
      <vt:lpstr>Задание для 1 группы</vt:lpstr>
      <vt:lpstr>Критерии оценивания  задания 23</vt:lpstr>
      <vt:lpstr>Рефлексия Лестница успеха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Admin</cp:lastModifiedBy>
  <cp:revision>51</cp:revision>
  <dcterms:created xsi:type="dcterms:W3CDTF">2009-01-08T12:15:48Z</dcterms:created>
  <dcterms:modified xsi:type="dcterms:W3CDTF">2023-02-20T09:57:39Z</dcterms:modified>
</cp:coreProperties>
</file>