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67" r:id="rId6"/>
    <p:sldId id="270" r:id="rId7"/>
    <p:sldId id="25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5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нарядный головной убор, шлем&#10;&#10;Автоматически созданное описание">
            <a:extLst>
              <a:ext uri="{FF2B5EF4-FFF2-40B4-BE49-F238E27FC236}">
                <a16:creationId xmlns:a16="http://schemas.microsoft.com/office/drawing/2014/main" id="{6F5C648A-CB9F-46D3-B226-DEB73ED843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2000" y="-54980"/>
            <a:ext cx="16422800" cy="6967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AF2AF-094F-4BC5-A17A-D07DC1A66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240" y="1152843"/>
            <a:ext cx="75946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2A5F0B-1F25-4DEF-A62B-F1F00450B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6240" y="3632518"/>
            <a:ext cx="75946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E3438-2E88-44DF-94FC-E0789115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C06A3371-E1AB-49ED-93E9-409F1401A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24151-1257-4D83-B9A6-3BF87837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87881-B8BC-4743-88AC-FF87CA1DB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fld id="{E346498A-11D8-456B-BC4C-0884507F7C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99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6F0E-3426-4DC5-A2EC-AEF5C92B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DD563-8428-444A-A4F9-0237F9000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EC86D-4851-4FD0-8BD6-F29D26990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BA6CFF-EADA-4A54-99F1-65F616D83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E07F8C-E86A-446A-AF5C-F38D45D7E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74331-B9A3-427E-9471-4BE585EB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86A812-3E47-4E9F-9B14-669E4201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2E56D3-5F85-40C5-A3B5-CBC658FC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4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08172-9265-448A-9E26-F03A78CE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57C420-4BBB-472D-A7B7-5B5AEC04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32DE8-5E98-4D1F-B9C7-1A7014E8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E4718D-3D4A-454A-B147-49099F62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BFFD3D-8F22-435B-8D32-F3070ED23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4AE842-6F2D-4AFB-BD1B-35BBE3094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759DF-A63E-4339-96BE-9F75B934D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5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66F0-A338-496A-A6BA-327B2F61D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35964-C008-4A97-9078-254C2A727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8A2F8-B327-459F-A453-79C61B801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521C5-9A9B-4565-994A-9B3A3A0E5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E2640-69F6-4D90-B63E-D2B2DA9A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C9C88-45E1-4B3F-ADB1-0013C7500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13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6B224-8561-4743-BE1F-A983C052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493F2-3175-457C-977D-8FC59BB4D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0DA42-352D-4CB0-A903-ACC0E75FF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4B718-7E13-4259-97B8-3215FE3E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78432-CA76-4C72-B1A9-54BF96F5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48D1A-D14C-4F4D-99E9-CE91AE46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5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C677-1890-43A2-8034-8C176EAD1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AE55B-7B6F-4208-B151-3B720DF15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86F4E-706E-4843-8189-9DA05B0B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FCDC3-C409-44AC-B8BD-008EFFBF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3F69-DA0A-4A50-A475-6442520C0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01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7F2F9B-5DD1-401F-B78D-5A5A9B0F1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AFA5C-AE18-4D9C-9C96-3BC42C651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8DFE6-94AD-46B5-ADDF-6D6CF5BF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F80CA-9619-4DA8-AECD-01CAF2E75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6015F-724E-4D24-BDBB-DDB96D43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арядный головной убор, шлем&#10;&#10;Автоматически созданное описание">
            <a:extLst>
              <a:ext uri="{FF2B5EF4-FFF2-40B4-BE49-F238E27FC236}">
                <a16:creationId xmlns:a16="http://schemas.microsoft.com/office/drawing/2014/main" id="{1593B857-0E47-4952-A5AC-B9056CFDE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20400" y="0"/>
            <a:ext cx="16422800" cy="6967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63482-3435-4F68-998D-1887D5F3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365125"/>
            <a:ext cx="900684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D338-52F2-4792-B686-4EA05E14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1825625"/>
            <a:ext cx="900684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EF78-8A36-445A-8ADB-0E18E5D3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6A3371-E1AB-49ED-93E9-409F1401A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7E11-4F57-40E0-8DD9-69416DD7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67A8-B509-4EC1-B00B-3DAD5079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46498A-11D8-456B-BC4C-0884507F7C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нарядный головной убор, шлем&#10;&#10;Автоматически созданное описание">
            <a:extLst>
              <a:ext uri="{FF2B5EF4-FFF2-40B4-BE49-F238E27FC236}">
                <a16:creationId xmlns:a16="http://schemas.microsoft.com/office/drawing/2014/main" id="{1593B857-0E47-4952-A5AC-B9056CFDE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230669" y="-1209956"/>
            <a:ext cx="19422669" cy="8240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63482-3435-4F68-998D-1887D5F3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D338-52F2-4792-B686-4EA05E14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EF78-8A36-445A-8ADB-0E18E5D3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6A3371-E1AB-49ED-93E9-409F1401A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7E11-4F57-40E0-8DD9-69416DD7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67A8-B509-4EC1-B00B-3DAD5079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46498A-11D8-456B-BC4C-0884507F7C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1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A251-EC32-4440-A088-AEBA79ACC2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Диаграмма 6">
            <a:extLst>
              <a:ext uri="{FF2B5EF4-FFF2-40B4-BE49-F238E27FC236}">
                <a16:creationId xmlns:a16="http://schemas.microsoft.com/office/drawing/2014/main" id="{3EED84C0-DC76-467A-8909-6E681997FF3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863725"/>
            <a:ext cx="10515600" cy="3668713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F23C033-D2D4-4A6B-9865-5CD4EBD204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5483" y="4797245"/>
            <a:ext cx="4275722" cy="286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3482-3435-4F68-998D-1887D5F3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B9373629-C41F-40B5-A939-71136EBC6E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18878" y="2199171"/>
            <a:ext cx="2841769" cy="29515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Рисунок 8">
            <a:extLst>
              <a:ext uri="{FF2B5EF4-FFF2-40B4-BE49-F238E27FC236}">
                <a16:creationId xmlns:a16="http://schemas.microsoft.com/office/drawing/2014/main" id="{725D7E49-6A31-4603-953D-547A354ADC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73135" y="2199171"/>
            <a:ext cx="2841769" cy="2951564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8">
            <a:extLst>
              <a:ext uri="{FF2B5EF4-FFF2-40B4-BE49-F238E27FC236}">
                <a16:creationId xmlns:a16="http://schemas.microsoft.com/office/drawing/2014/main" id="{D95E16ED-1623-4D22-9849-5EB1142383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64621" y="2199171"/>
            <a:ext cx="2841769" cy="2951564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7D99726B-A0A8-4FF4-93B0-9FB5EA6569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64621" y="5342380"/>
            <a:ext cx="2841769" cy="82232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:a16="http://schemas.microsoft.com/office/drawing/2014/main" id="{E27F40EA-DC21-4536-918B-8106B09124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09840" y="5342380"/>
            <a:ext cx="2841769" cy="82232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E24A0ACA-0144-47B5-AE91-99BB308C03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5059" y="5342380"/>
            <a:ext cx="2841769" cy="82232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3803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7AB53-D484-46BA-B7EE-30337BCA7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7200" y="365125"/>
            <a:ext cx="5816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475F72DF-844B-490E-AE71-CD708F83F5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99000" cy="702627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4CBE13-B28B-44BC-959C-34BF4741C9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990725"/>
            <a:ext cx="5257800" cy="822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Текст 8">
            <a:extLst>
              <a:ext uri="{FF2B5EF4-FFF2-40B4-BE49-F238E27FC236}">
                <a16:creationId xmlns:a16="http://schemas.microsoft.com/office/drawing/2014/main" id="{78D16706-F40E-46EA-B1CA-9E72249C6E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3201193"/>
            <a:ext cx="5257800" cy="822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C77C2058-EF51-426C-B9C0-9BD4C94056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4411663"/>
            <a:ext cx="5257800" cy="822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id="{6A637832-8CDB-47C6-88B5-994ACB3929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0" y="5622133"/>
            <a:ext cx="5257800" cy="8223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68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93B857-0E47-4952-A5AC-B9056CFDE1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3384" y="2008676"/>
            <a:ext cx="7268308" cy="4849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C63482-3435-4F68-998D-1887D5F3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BD338-52F2-4792-B686-4EA05E14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4" y="1825626"/>
            <a:ext cx="4554415" cy="132556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1EF78-8A36-445A-8ADB-0E18E5D3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06A3371-E1AB-49ED-93E9-409F1401A3A0}" type="datetimeFigureOut">
              <a:rPr lang="ru-RU" smtClean="0"/>
              <a:pPr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87E11-4F57-40E0-8DD9-69416DD79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567A8-B509-4EC1-B00B-3DAD50794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46498A-11D8-456B-BC4C-0884507F7C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388587-7D68-4137-96BA-F65D0B1CB02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99384" y="3344498"/>
            <a:ext cx="4554415" cy="132556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B6CEBD-304E-4819-8960-5A9D98A2335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99383" y="4863370"/>
            <a:ext cx="4554415" cy="132556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24187E1-EB49-4C26-A953-27B09A9CC8D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38202" y="1858104"/>
            <a:ext cx="5257798" cy="739996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98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A8130-21E9-4E59-9D86-C46FFC0BD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B4A1C-77D4-4C84-A735-3356C856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4E57D-3EED-444E-9EBA-93BDCA67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D0158-BB63-40C9-96FC-5F0A095B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EB7E-9A5F-43AD-9354-B3D2E75B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87A1-E9E9-47A0-AA78-24218A58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0D73E-1C5C-4546-8584-9F4E1A6BA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F0679-06C2-4724-A9CA-6F2366B5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22747-C5F7-4372-9550-913FE56BB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09BE0-D979-4DBE-B70F-C8AD8763F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3D423-C982-487D-A936-39833EDE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1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4A31F-3982-4542-8262-AB40F9F1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1E5E5-1B45-40EE-ABF1-F4AD56392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2B540-8F86-4EF7-B5C8-D33F35478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A3371-E1AB-49ED-93E9-409F1401A3A0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AD2C3-8CE5-4C22-8D1A-9C00DD869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E4FD0-2F87-47A2-86F0-578F621A9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6498A-11D8-456B-BC4C-0884507F7C6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8"/>
            <a:extLst>
              <a:ext uri="{FF2B5EF4-FFF2-40B4-BE49-F238E27FC236}">
                <a16:creationId xmlns:a16="http://schemas.microsoft.com/office/drawing/2014/main" id="{9620018D-EB39-4D5F-8574-94045B479BE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7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4" r:id="rId4"/>
    <p:sldLayoutId id="2147483663" r:id="rId5"/>
    <p:sldLayoutId id="2147483662" r:id="rId6"/>
    <p:sldLayoutId id="214748366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C8742-F0C2-429E-A77C-E4804E4153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7400" y="2235200"/>
            <a:ext cx="75946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sz="4400" dirty="0"/>
            </a:br>
            <a:r>
              <a:rPr lang="ru-RU" sz="4400" i="1" dirty="0"/>
              <a:t>Мастер- класс</a:t>
            </a:r>
            <a:br>
              <a:rPr lang="ru-RU" sz="4400" dirty="0"/>
            </a:br>
            <a:r>
              <a:rPr lang="ru-RU" sz="4400" dirty="0"/>
              <a:t>по теме «Формирование глобальных компетенций на уроках истории с использованием исторических источников»</a:t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8F6F7761-8CB8-40CB-975D-20B3F304F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3780" y="4641473"/>
            <a:ext cx="7594600" cy="165576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 Подготовила:</a:t>
            </a:r>
          </a:p>
          <a:p>
            <a:pPr algn="r"/>
            <a:r>
              <a:rPr lang="ru-RU" dirty="0"/>
              <a:t> учитель истории и обществознания</a:t>
            </a:r>
          </a:p>
          <a:p>
            <a:pPr algn="r"/>
            <a:r>
              <a:rPr lang="ru-RU" dirty="0"/>
              <a:t>       </a:t>
            </a:r>
            <a:r>
              <a:rPr lang="ru-RU" dirty="0" err="1"/>
              <a:t>Файрушина</a:t>
            </a:r>
            <a:r>
              <a:rPr lang="ru-RU" dirty="0"/>
              <a:t> К.В. </a:t>
            </a:r>
          </a:p>
          <a:p>
            <a:r>
              <a:rPr lang="ru-RU" dirty="0"/>
              <a:t> 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9158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8A43D-DF71-4605-8F1B-F94A9D28F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81CB9-D312-4890-96BD-D6F04DC2B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Цель мастер класса: продемонстрировать использование заданий на уроках истории  по формированию глобальных компетенций у обучающихся  с использованием исторических источников.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2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7FD1C-C03E-431B-A995-D612CAB71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D2F85-9D8B-4CC4-92A1-E897D4F7B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Определению глобальной компетентности в международном исследовании качества образования PISA соответствуют четыре направления формирования и оценки «глобальных компетенций»:</a:t>
            </a:r>
            <a:br>
              <a:rPr lang="ru-RU" dirty="0"/>
            </a:br>
            <a:r>
              <a:rPr lang="ru-RU" dirty="0"/>
              <a:t>1. Изучение вопросов местного, глобального и межкультурного значения;</a:t>
            </a:r>
            <a:br>
              <a:rPr lang="ru-RU" dirty="0"/>
            </a:br>
            <a:r>
              <a:rPr lang="ru-RU" dirty="0"/>
              <a:t>2. Понимание и оценка точки зрения и мировоззрения других;</a:t>
            </a:r>
            <a:br>
              <a:rPr lang="ru-RU" dirty="0"/>
            </a:br>
            <a:r>
              <a:rPr lang="ru-RU" dirty="0"/>
              <a:t>3. Участие в открытом, адекватном и эффективном межкультурном взаимодействии;</a:t>
            </a:r>
            <a:br>
              <a:rPr lang="ru-RU" dirty="0"/>
            </a:br>
            <a:r>
              <a:rPr lang="ru-RU" dirty="0"/>
              <a:t>4. Содействие коллективному благополучию и устойчивому развитию.</a:t>
            </a:r>
          </a:p>
        </p:txBody>
      </p:sp>
    </p:spTree>
    <p:extLst>
      <p:ext uri="{BB962C8B-B14F-4D97-AF65-F5344CB8AC3E}">
        <p14:creationId xmlns:p14="http://schemas.microsoft.com/office/powerpoint/2010/main" val="41659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2558C-0F5D-4F8C-B008-AEF6C0845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7E777D-05A9-42B5-9AD5-A5B3DA55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Истори́ческие</a:t>
            </a:r>
            <a:r>
              <a:rPr lang="ru-RU" dirty="0"/>
              <a:t> </a:t>
            </a:r>
            <a:r>
              <a:rPr lang="ru-RU" dirty="0" err="1"/>
              <a:t>исто́чники</a:t>
            </a:r>
            <a:r>
              <a:rPr lang="ru-RU" dirty="0"/>
              <a:t> — весь комплекс документов и предметов материальной культуры, непосредственно отразивших исторический процесс и запечатлевших отдельные факты и свершившиеся события, на основании которых воссоздаётся представление о той или иной исторической эпохе, выдвигаются гипотезы о причинах или последствиях, повлёкших за собой те или иные исторические события</a:t>
            </a:r>
          </a:p>
        </p:txBody>
      </p:sp>
    </p:spTree>
    <p:extLst>
      <p:ext uri="{BB962C8B-B14F-4D97-AF65-F5344CB8AC3E}">
        <p14:creationId xmlns:p14="http://schemas.microsoft.com/office/powerpoint/2010/main" val="351659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A4993-27A7-4FC9-88CC-920BE0F4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Платформы с интерактивными заданиями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CF776-5DED-4AB2-8971-286340109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Online</a:t>
            </a:r>
            <a:r>
              <a:rPr lang="ru-RU" dirty="0"/>
              <a:t> </a:t>
            </a:r>
            <a:r>
              <a:rPr lang="ru-RU" dirty="0" err="1"/>
              <a:t>Test</a:t>
            </a:r>
            <a:r>
              <a:rPr lang="ru-RU" dirty="0"/>
              <a:t> </a:t>
            </a:r>
            <a:r>
              <a:rPr lang="ru-RU" dirty="0" err="1"/>
              <a:t>Pad</a:t>
            </a:r>
            <a:r>
              <a:rPr lang="ru-RU" dirty="0"/>
              <a:t> </a:t>
            </a:r>
          </a:p>
          <a:p>
            <a:r>
              <a:rPr lang="ru-RU" dirty="0"/>
              <a:t>РЭШ</a:t>
            </a:r>
          </a:p>
          <a:p>
            <a:r>
              <a:rPr lang="en-US" dirty="0"/>
              <a:t>wordwall.net</a:t>
            </a:r>
            <a:endParaRPr lang="ru-RU" dirty="0"/>
          </a:p>
          <a:p>
            <a:r>
              <a:rPr lang="ru-RU" dirty="0" err="1"/>
              <a:t>Якласс</a:t>
            </a:r>
            <a:endParaRPr lang="ru-RU" dirty="0"/>
          </a:p>
          <a:p>
            <a:r>
              <a:rPr lang="ru-RU" dirty="0"/>
              <a:t>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5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B31E9-E498-44AD-A994-2E4930823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Открытый микрофон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9CE68-AB42-4E69-8191-26E23502D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На основе использованных на уроке исторических источников учащимся предлагается следующее задание(ПРИМЕР):</a:t>
            </a:r>
          </a:p>
          <a:p>
            <a:pPr marL="0" indent="0">
              <a:buNone/>
            </a:pPr>
            <a:r>
              <a:rPr lang="ru-RU" dirty="0"/>
              <a:t> Представьте, что вы являетесь  респондентом социального ролика, и вам задают вопрос «Опричнина- это процесс, повлиявший на экономическое положение Московского царства?» (передать микрофон участникам «Открытый микрофон»). Приведите не менее 2 аргументов, что Ваша точка зрения правильная. (В основном дети отвечают, что в период опричнины пришли в упадок Новгород, Псков, Москва)</a:t>
            </a:r>
          </a:p>
        </p:txBody>
      </p:sp>
    </p:spTree>
    <p:extLst>
      <p:ext uri="{BB962C8B-B14F-4D97-AF65-F5344CB8AC3E}">
        <p14:creationId xmlns:p14="http://schemas.microsoft.com/office/powerpoint/2010/main" val="307341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C813-C462-4E0B-89B3-2BE1734B1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РЕСУРСЫ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D1BB0-8C51-435B-9515-501548F3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Бесплатные шаблоны с сайта </a:t>
            </a:r>
            <a:r>
              <a:rPr lang="en-US" sz="2800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presentation-creation.ru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траж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278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  Мастер- класс по теме «Формирование глобальных компетенций на уроках истории с использованием исторических источников» </vt:lpstr>
      <vt:lpstr>Презентация PowerPoint</vt:lpstr>
      <vt:lpstr>Презентация PowerPoint</vt:lpstr>
      <vt:lpstr>Презентация PowerPoint</vt:lpstr>
      <vt:lpstr>Платформы с интерактивными заданиями</vt:lpstr>
      <vt:lpstr>Открытый микрофон</vt:lpstr>
      <vt:lpstr>РЕСУРСЫ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Obstinate</dc:creator>
  <cp:lastModifiedBy>Лицей №1</cp:lastModifiedBy>
  <cp:revision>10</cp:revision>
  <dcterms:created xsi:type="dcterms:W3CDTF">2021-12-04T11:10:54Z</dcterms:created>
  <dcterms:modified xsi:type="dcterms:W3CDTF">2024-02-07T14:27:08Z</dcterms:modified>
</cp:coreProperties>
</file>