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7"/>
  </p:notesMasterIdLst>
  <p:sldIdLst>
    <p:sldId id="259" r:id="rId2"/>
    <p:sldId id="271" r:id="rId3"/>
    <p:sldId id="292" r:id="rId4"/>
    <p:sldId id="308" r:id="rId5"/>
    <p:sldId id="284" r:id="rId6"/>
    <p:sldId id="267" r:id="rId7"/>
    <p:sldId id="305" r:id="rId8"/>
    <p:sldId id="283" r:id="rId9"/>
    <p:sldId id="287" r:id="rId10"/>
    <p:sldId id="294" r:id="rId11"/>
    <p:sldId id="296" r:id="rId12"/>
    <p:sldId id="302" r:id="rId13"/>
    <p:sldId id="290" r:id="rId14"/>
    <p:sldId id="306" r:id="rId15"/>
    <p:sldId id="307" r:id="rId16"/>
  </p:sldIdLst>
  <p:sldSz cx="9906000" cy="6858000" type="A4"/>
  <p:notesSz cx="6858000" cy="9144000"/>
  <p:defaultTextStyle>
    <a:defPPr>
      <a:defRPr lang="en-US"/>
    </a:defPPr>
    <a:lvl1pPr marL="0" algn="l" defTabSz="914269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5" algn="l" defTabSz="914269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9" algn="l" defTabSz="914269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04" algn="l" defTabSz="914269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39" algn="l" defTabSz="914269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74" algn="l" defTabSz="914269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09" algn="l" defTabSz="914269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44" algn="l" defTabSz="914269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78" algn="l" defTabSz="914269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92"/>
    <a:srgbClr val="005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57" autoAdjust="0"/>
    <p:restoredTop sz="94660"/>
  </p:normalViewPr>
  <p:slideViewPr>
    <p:cSldViewPr>
      <p:cViewPr>
        <p:scale>
          <a:sx n="70" d="100"/>
          <a:sy n="70" d="100"/>
        </p:scale>
        <p:origin x="-1266" y="-10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3277B-0C7B-4CAC-ACE5-51994A8AB92A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58A70-9896-4CE6-9467-8214A0ADA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007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58A70-9896-4CE6-9467-8214A0ADA8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47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1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50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9" y="3132294"/>
            <a:ext cx="7773297" cy="1793167"/>
          </a:xfrm>
          <a:effectLst/>
        </p:spPr>
        <p:txBody>
          <a:bodyPr>
            <a:noAutofit/>
          </a:bodyPr>
          <a:lstStyle>
            <a:lvl1pPr marL="639989" indent="-457135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40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8" y="731524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1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50"/>
            <a:ext cx="6463888" cy="2423347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1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2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4" indent="0">
              <a:buNone/>
              <a:defRPr sz="1600" b="1"/>
            </a:lvl6pPr>
            <a:lvl7pPr marL="2742809" indent="0">
              <a:buNone/>
              <a:defRPr sz="1600" b="1"/>
            </a:lvl7pPr>
            <a:lvl8pPr marL="3199944" indent="0">
              <a:buNone/>
              <a:defRPr sz="1600" b="1"/>
            </a:lvl8pPr>
            <a:lvl9pPr marL="365707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2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4" indent="0">
              <a:buNone/>
              <a:defRPr sz="1600" b="1"/>
            </a:lvl6pPr>
            <a:lvl7pPr marL="2742809" indent="0">
              <a:buNone/>
              <a:defRPr sz="1600" b="1"/>
            </a:lvl7pPr>
            <a:lvl8pPr marL="3199944" indent="0">
              <a:buNone/>
              <a:defRPr sz="1600" b="1"/>
            </a:lvl8pPr>
            <a:lvl9pPr marL="3657078" indent="0">
              <a:buNone/>
              <a:defRPr sz="1600" b="1"/>
            </a:lvl9pPr>
          </a:lstStyle>
          <a:p>
            <a:pPr marL="0" lvl="0" indent="0" algn="ctr" defTabSz="914269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6" y="2209803"/>
            <a:ext cx="3939092" cy="1258493"/>
          </a:xfrm>
          <a:effectLst/>
        </p:spPr>
        <p:txBody>
          <a:bodyPr anchor="b">
            <a:noAutofit/>
          </a:bodyPr>
          <a:lstStyle>
            <a:lvl1pPr marL="228567" indent="-228567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4" y="731520"/>
            <a:ext cx="4351842" cy="4894732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20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69" indent="0">
              <a:buNone/>
              <a:defRPr sz="10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4" indent="0">
              <a:buNone/>
              <a:defRPr sz="900"/>
            </a:lvl6pPr>
            <a:lvl7pPr marL="2742809" indent="0">
              <a:buNone/>
              <a:defRPr sz="900"/>
            </a:lvl7pPr>
            <a:lvl8pPr marL="3199944" indent="0">
              <a:buNone/>
              <a:defRPr sz="900"/>
            </a:lvl8pPr>
            <a:lvl9pPr marL="365707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1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3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135" indent="0">
              <a:buNone/>
              <a:defRPr sz="2800"/>
            </a:lvl2pPr>
            <a:lvl3pPr marL="914269" indent="0">
              <a:buNone/>
              <a:defRPr sz="2400"/>
            </a:lvl3pPr>
            <a:lvl4pPr marL="1371404" indent="0">
              <a:buNone/>
              <a:defRPr sz="2000"/>
            </a:lvl4pPr>
            <a:lvl5pPr marL="1828539" indent="0">
              <a:buNone/>
              <a:defRPr sz="2000"/>
            </a:lvl5pPr>
            <a:lvl6pPr marL="2285674" indent="0">
              <a:buNone/>
              <a:defRPr sz="2000"/>
            </a:lvl6pPr>
            <a:lvl7pPr marL="2742809" indent="0">
              <a:buNone/>
              <a:defRPr sz="2000"/>
            </a:lvl7pPr>
            <a:lvl8pPr marL="3199944" indent="0">
              <a:buNone/>
              <a:defRPr sz="2000"/>
            </a:lvl8pPr>
            <a:lvl9pPr marL="3657078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5" y="1010487"/>
            <a:ext cx="4001957" cy="2163020"/>
          </a:xfrm>
        </p:spPr>
        <p:txBody>
          <a:bodyPr anchor="b"/>
          <a:lstStyle>
            <a:lvl1pPr marL="182854" indent="-182854">
              <a:buFont typeface="Georgia" pitchFamily="18" charset="0"/>
              <a:buChar char="*"/>
              <a:defRPr sz="1600"/>
            </a:lvl1pPr>
            <a:lvl2pPr marL="457135" indent="0">
              <a:buNone/>
              <a:defRPr sz="1200"/>
            </a:lvl2pPr>
            <a:lvl3pPr marL="914269" indent="0">
              <a:buNone/>
              <a:defRPr sz="10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4" indent="0">
              <a:buNone/>
              <a:defRPr sz="900"/>
            </a:lvl6pPr>
            <a:lvl7pPr marL="2742809" indent="0">
              <a:buNone/>
              <a:defRPr sz="900"/>
            </a:lvl7pPr>
            <a:lvl8pPr marL="3199944" indent="0">
              <a:buNone/>
              <a:defRPr sz="900"/>
            </a:lvl8pPr>
            <a:lvl9pPr marL="365707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5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1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6" y="4372169"/>
            <a:ext cx="7055220" cy="1143000"/>
          </a:xfrm>
          <a:prstGeom prst="rect">
            <a:avLst/>
          </a:prstGeom>
          <a:effectLst/>
        </p:spPr>
        <p:txBody>
          <a:bodyPr vert="horz" lIns="91427" tIns="45713" rIns="91427" bIns="4571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3"/>
            <a:ext cx="272415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5" y="6172203"/>
            <a:ext cx="3632201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3"/>
            <a:ext cx="19812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19994" indent="-319994" algn="r" defTabSz="914269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567" indent="-182854" algn="l" defTabSz="914269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562" indent="-182854" algn="l" defTabSz="914269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842" indent="-182854" algn="l" defTabSz="914269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123" indent="-182854" algn="l" defTabSz="914269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690" indent="-182854" algn="l" defTabSz="914269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3971" indent="-182854" algn="l" defTabSz="914269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679" indent="-182854" algn="l" defTabSz="914269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5674" indent="-182854" algn="l" defTabSz="914269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383" indent="-182854" algn="l" defTabSz="914269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8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7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wmf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011924b1673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981200" y="8709"/>
            <a:ext cx="5118100" cy="114300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</a:rPr>
              <a:t>Игра-путешествие </a:t>
            </a:r>
            <a:br>
              <a:rPr lang="ru-RU" b="1" dirty="0" smtClean="0">
                <a:latin typeface="Times New Roman" pitchFamily="18" charset="0"/>
              </a:rPr>
            </a:br>
            <a:endParaRPr lang="ru-RU" b="1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495300" y="5013329"/>
            <a:ext cx="8915400" cy="1112839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ru-RU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dirty="0"/>
              <a:t>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06700" y="5638800"/>
            <a:ext cx="4953000" cy="369332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endParaRPr lang="ru-RU" dirty="0"/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2773680" y="4837918"/>
            <a:ext cx="4986020" cy="1143000"/>
          </a:xfrm>
          <a:prstGeom prst="rect">
            <a:avLst/>
          </a:prstGeom>
          <a:effectLst/>
        </p:spPr>
        <p:txBody>
          <a:bodyPr vert="horz" lIns="91427" tIns="45713" rIns="91427" bIns="45713" rtlCol="0" anchor="t" anchorCtr="0">
            <a:normAutofit fontScale="90000" lnSpcReduction="20000"/>
          </a:bodyPr>
          <a:lstStyle>
            <a:lvl1pPr marL="319994" indent="-319994" algn="r" defTabSz="914269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ru-RU" dirty="0" smtClean="0">
                <a:latin typeface="Times New Roman" pitchFamily="18" charset="0"/>
              </a:rPr>
              <a:t> </a:t>
            </a:r>
            <a:br>
              <a:rPr lang="ru-RU" dirty="0" smtClean="0">
                <a:latin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</a:rPr>
              <a:t>«</a:t>
            </a:r>
            <a:r>
              <a:rPr lang="ru-RU" dirty="0" smtClean="0">
                <a:solidFill>
                  <a:srgbClr val="0070C0"/>
                </a:solidFill>
              </a:rPr>
              <a:t>Дорогою добра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6" name="Picture 4" descr="9048ce686a9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906000" cy="6856414"/>
          </a:xfrm>
          <a:prstGeom prst="rect">
            <a:avLst/>
          </a:prstGeom>
          <a:noFill/>
        </p:spPr>
      </p:pic>
      <p:pic>
        <p:nvPicPr>
          <p:cNvPr id="8" name="Picture 2" descr="E:\Рисунки ниро\ДИСК УЧИТЕЛЮ Начальных классов_2006\РИСУНКИ\Animated\j0219108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1216431">
            <a:off x="-289084" y="195632"/>
            <a:ext cx="4192315" cy="6372719"/>
          </a:xfrm>
          <a:prstGeom prst="rect">
            <a:avLst/>
          </a:prstGeom>
          <a:noFill/>
        </p:spPr>
      </p:pic>
      <p:pic>
        <p:nvPicPr>
          <p:cNvPr id="17" name="Picture 7" descr="E:\Рисунки ниро\ДИСК УЧИТЕЛЮ Начальных классов_2006\Анимированные рисунки по темам\Цветочные\3\anemone05.gi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" y="1"/>
            <a:ext cx="3518525" cy="2971800"/>
          </a:xfrm>
          <a:prstGeom prst="rect">
            <a:avLst/>
          </a:prstGeom>
          <a:noFill/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0" name="Picture 4" descr="5ce0f8209ff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"/>
            <a:ext cx="9906000" cy="6859588"/>
          </a:xfrm>
          <a:prstGeom prst="rect">
            <a:avLst/>
          </a:prstGeom>
          <a:noFill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4974145"/>
            <a:ext cx="1898650" cy="17314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21450" y="4750144"/>
            <a:ext cx="2311400" cy="21078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62400" y="5352389"/>
            <a:ext cx="1651000" cy="15056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16" descr="35044036065c5a5fa9a00c400791bfbc[1]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33551" y="6199189"/>
            <a:ext cx="667279" cy="658812"/>
          </a:xfrm>
          <a:prstGeom prst="rect">
            <a:avLst/>
          </a:prstGeom>
          <a:noFill/>
        </p:spPr>
      </p:pic>
      <p:pic>
        <p:nvPicPr>
          <p:cNvPr id="11" name="Picture 16" descr="35044036065c5a5fa9a00c400791bfbc[1]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861050" y="5945091"/>
            <a:ext cx="742950" cy="733523"/>
          </a:xfrm>
          <a:prstGeom prst="rect">
            <a:avLst/>
          </a:prstGeom>
          <a:noFill/>
        </p:spPr>
      </p:pic>
      <p:pic>
        <p:nvPicPr>
          <p:cNvPr id="12" name="Picture 16" descr="35044036065c5a5fa9a00c400791bfbc[1]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997950" y="5943601"/>
            <a:ext cx="744458" cy="735012"/>
          </a:xfrm>
          <a:prstGeom prst="rect">
            <a:avLst/>
          </a:prstGeom>
          <a:noFill/>
        </p:spPr>
      </p:pic>
      <p:pic>
        <p:nvPicPr>
          <p:cNvPr id="13" name="Picture 11" descr="dd815ff1bc83c7a75b44223d289ae69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641600" y="5755109"/>
            <a:ext cx="908050" cy="1102895"/>
          </a:xfrm>
          <a:prstGeom prst="rect">
            <a:avLst/>
          </a:prstGeom>
          <a:noFill/>
        </p:spPr>
      </p:pic>
      <p:pic>
        <p:nvPicPr>
          <p:cNvPr id="14" name="Picture 11" descr="dd815ff1bc83c7a75b44223d289ae69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550662" y="5105402"/>
            <a:ext cx="846963" cy="1028700"/>
          </a:xfrm>
          <a:prstGeom prst="rect">
            <a:avLst/>
          </a:prstGeom>
          <a:noFill/>
        </p:spPr>
      </p:pic>
      <p:pic>
        <p:nvPicPr>
          <p:cNvPr id="2050" name="Picture 2" descr="F:\b39.gif"/>
          <p:cNvPicPr>
            <a:picLocks noChangeAspect="1" noChangeArrowheads="1" noCrop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26155" y="4343404"/>
            <a:ext cx="1234700" cy="1152112"/>
          </a:xfrm>
          <a:prstGeom prst="rect">
            <a:avLst/>
          </a:prstGeom>
          <a:noFill/>
        </p:spPr>
      </p:pic>
      <p:pic>
        <p:nvPicPr>
          <p:cNvPr id="2051" name="Picture 3" descr="F:\b39.gif"/>
          <p:cNvPicPr>
            <a:picLocks noChangeAspect="1" noChangeArrowheads="1" noCrop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420100" y="4111491"/>
            <a:ext cx="1279525" cy="1193939"/>
          </a:xfrm>
          <a:prstGeom prst="rect">
            <a:avLst/>
          </a:prstGeom>
          <a:noFill/>
        </p:spPr>
      </p:pic>
      <p:pic>
        <p:nvPicPr>
          <p:cNvPr id="2052" name="Picture 4" descr="F:\b39.gif"/>
          <p:cNvPicPr>
            <a:picLocks noChangeAspect="1" noChangeArrowheads="1" noCrop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806700" y="4114801"/>
            <a:ext cx="1194312" cy="1114426"/>
          </a:xfrm>
          <a:prstGeom prst="rect">
            <a:avLst/>
          </a:prstGeom>
          <a:noFill/>
        </p:spPr>
      </p:pic>
      <p:pic>
        <p:nvPicPr>
          <p:cNvPr id="2053" name="Picture 5" descr="F:\b39.gif"/>
          <p:cNvPicPr>
            <a:picLocks noChangeAspect="1" noChangeArrowheads="1" noCrop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" y="4072976"/>
            <a:ext cx="1320800" cy="1232452"/>
          </a:xfrm>
          <a:prstGeom prst="rect">
            <a:avLst/>
          </a:prstGeom>
          <a:noFill/>
        </p:spPr>
      </p:pic>
      <p:pic>
        <p:nvPicPr>
          <p:cNvPr id="2054" name="Picture 6" descr="F:\b39.gif"/>
          <p:cNvPicPr>
            <a:picLocks noChangeAspect="1" noChangeArrowheads="1" noCrop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457700" y="4495802"/>
            <a:ext cx="1073150" cy="1001368"/>
          </a:xfrm>
          <a:prstGeom prst="rect">
            <a:avLst/>
          </a:prstGeom>
          <a:noFill/>
        </p:spPr>
      </p:pic>
      <p:pic>
        <p:nvPicPr>
          <p:cNvPr id="20" name="Picture 3" descr="F:\b39.gif"/>
          <p:cNvPicPr>
            <a:picLocks noChangeAspect="1" noChangeArrowheads="1" noCrop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651000" y="3733802"/>
            <a:ext cx="990600" cy="924340"/>
          </a:xfrm>
          <a:prstGeom prst="rect">
            <a:avLst/>
          </a:prstGeom>
          <a:noFill/>
        </p:spPr>
      </p:pic>
      <p:pic>
        <p:nvPicPr>
          <p:cNvPr id="21" name="Picture 3" descr="F:\b39.gif"/>
          <p:cNvPicPr>
            <a:picLocks noChangeAspect="1" noChangeArrowheads="1" noCrop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283200" y="3851829"/>
            <a:ext cx="908050" cy="847312"/>
          </a:xfrm>
          <a:prstGeom prst="rect">
            <a:avLst/>
          </a:prstGeom>
          <a:noFill/>
        </p:spPr>
      </p:pic>
      <p:pic>
        <p:nvPicPr>
          <p:cNvPr id="22" name="Picture 3" descr="F:\b39.gif"/>
          <p:cNvPicPr>
            <a:picLocks noChangeAspect="1" noChangeArrowheads="1" noCrop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346956" y="3733803"/>
            <a:ext cx="952875" cy="889139"/>
          </a:xfrm>
          <a:prstGeom prst="rect">
            <a:avLst/>
          </a:prstGeom>
          <a:noFill/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e661ebff1782"/>
          <p:cNvPicPr>
            <a:picLocks noChangeAspect="1" noChangeArrowheads="1"/>
          </p:cNvPicPr>
          <p:nvPr/>
        </p:nvPicPr>
        <p:blipFill>
          <a:blip r:embed="rId2" cstate="screen"/>
          <a:srcRect l="6253" t="9742" r="4820" b="10553"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71800" y="381000"/>
            <a:ext cx="693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ПЕРЕКРЁСТОК ДРУЖБЫ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52401"/>
            <a:ext cx="958236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068" y="1295400"/>
            <a:ext cx="9575800" cy="5105400"/>
          </a:xfrm>
        </p:spPr>
        <p:txBody>
          <a:bodyPr>
            <a:normAutofit fontScale="70000" lnSpcReduction="20000"/>
          </a:bodyPr>
          <a:lstStyle/>
          <a:p>
            <a:pPr marL="342851" indent="-34285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4000" b="1" dirty="0">
                <a:solidFill>
                  <a:schemeClr val="tx1"/>
                </a:solidFill>
              </a:rPr>
              <a:t>Не бойся предлагать свою </a:t>
            </a:r>
            <a:endParaRPr lang="ru-RU" sz="4000" b="1" dirty="0" smtClean="0">
              <a:solidFill>
                <a:schemeClr val="tx1"/>
              </a:solidFill>
            </a:endParaRPr>
          </a:p>
          <a:p>
            <a:pPr marL="342851" indent="-342851">
              <a:lnSpc>
                <a:spcPct val="120000"/>
              </a:lnSpc>
              <a:defRPr/>
            </a:pPr>
            <a:r>
              <a:rPr lang="ru-RU" sz="4000" b="1" dirty="0" smtClean="0">
                <a:solidFill>
                  <a:schemeClr val="tx1"/>
                </a:solidFill>
              </a:rPr>
              <a:t>    помощь </a:t>
            </a:r>
            <a:r>
              <a:rPr lang="ru-RU" sz="4000" b="1" dirty="0">
                <a:solidFill>
                  <a:schemeClr val="tx1"/>
                </a:solidFill>
              </a:rPr>
              <a:t>другим.</a:t>
            </a:r>
            <a:endParaRPr lang="ru-RU" sz="4000" dirty="0">
              <a:solidFill>
                <a:schemeClr val="tx1"/>
              </a:solidFill>
            </a:endParaRPr>
          </a:p>
          <a:p>
            <a:pPr marL="342851" indent="-34285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4000" b="1" dirty="0">
                <a:solidFill>
                  <a:schemeClr val="tx1"/>
                </a:solidFill>
              </a:rPr>
              <a:t>Не мешай окружающим тебя </a:t>
            </a:r>
            <a:endParaRPr lang="ru-RU" sz="4000" b="1" dirty="0" smtClean="0">
              <a:solidFill>
                <a:schemeClr val="tx1"/>
              </a:solidFill>
            </a:endParaRPr>
          </a:p>
          <a:p>
            <a:pPr marL="342851" indent="-342851">
              <a:lnSpc>
                <a:spcPct val="120000"/>
              </a:lnSpc>
              <a:defRPr/>
            </a:pPr>
            <a:r>
              <a:rPr lang="ru-RU" sz="4000" b="1" dirty="0" smtClean="0">
                <a:solidFill>
                  <a:schemeClr val="tx1"/>
                </a:solidFill>
              </a:rPr>
              <a:t>    людям </a:t>
            </a:r>
            <a:r>
              <a:rPr lang="ru-RU" sz="4000" b="1" dirty="0">
                <a:solidFill>
                  <a:schemeClr val="tx1"/>
                </a:solidFill>
              </a:rPr>
              <a:t>работать и отдыхать.</a:t>
            </a:r>
            <a:endParaRPr lang="ru-RU" sz="4000" dirty="0">
              <a:solidFill>
                <a:schemeClr val="tx1"/>
              </a:solidFill>
            </a:endParaRPr>
          </a:p>
          <a:p>
            <a:pPr marL="342851" indent="-34285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4000" b="1" dirty="0">
                <a:solidFill>
                  <a:schemeClr val="tx1"/>
                </a:solidFill>
              </a:rPr>
              <a:t>Будь вежливым, добрым, внимательным, </a:t>
            </a:r>
            <a:endParaRPr lang="ru-RU" sz="4000" b="1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ru-RU" sz="4000" b="1" dirty="0">
                <a:solidFill>
                  <a:schemeClr val="tx1"/>
                </a:solidFill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</a:rPr>
              <a:t>  уважай </a:t>
            </a:r>
            <a:r>
              <a:rPr lang="ru-RU" sz="4000" b="1" dirty="0">
                <a:solidFill>
                  <a:schemeClr val="tx1"/>
                </a:solidFill>
              </a:rPr>
              <a:t>старших.</a:t>
            </a:r>
          </a:p>
          <a:p>
            <a:pPr marL="342851" indent="-34285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ru-RU" sz="4000" b="1" dirty="0">
                <a:solidFill>
                  <a:schemeClr val="tx1"/>
                </a:solidFill>
              </a:rPr>
              <a:t>Будь терпим к другим людям, но никоим      </a:t>
            </a:r>
          </a:p>
          <a:p>
            <a:pPr marL="342851" indent="-342851">
              <a:lnSpc>
                <a:spcPct val="120000"/>
              </a:lnSpc>
              <a:defRPr/>
            </a:pPr>
            <a:r>
              <a:rPr lang="ru-RU" sz="4000" b="1" dirty="0">
                <a:solidFill>
                  <a:schemeClr val="tx1"/>
                </a:solidFill>
              </a:rPr>
              <a:t>    </a:t>
            </a:r>
            <a:r>
              <a:rPr lang="ru-RU" sz="4000" b="1" dirty="0" smtClean="0">
                <a:solidFill>
                  <a:schemeClr val="tx1"/>
                </a:solidFill>
              </a:rPr>
              <a:t>образом </a:t>
            </a:r>
            <a:r>
              <a:rPr lang="ru-RU" sz="4000" b="1" dirty="0">
                <a:solidFill>
                  <a:schemeClr val="tx1"/>
                </a:solidFill>
              </a:rPr>
              <a:t>не мирись с их </a:t>
            </a:r>
            <a:r>
              <a:rPr lang="ru-RU" sz="4000" b="1" dirty="0" smtClean="0">
                <a:solidFill>
                  <a:schemeClr val="tx1"/>
                </a:solidFill>
              </a:rPr>
              <a:t>неправильным</a:t>
            </a:r>
            <a:endParaRPr lang="ru-RU" sz="4000" b="1" dirty="0">
              <a:solidFill>
                <a:schemeClr val="tx1"/>
              </a:solidFill>
            </a:endParaRPr>
          </a:p>
          <a:p>
            <a:pPr marL="342851" indent="-342851">
              <a:lnSpc>
                <a:spcPct val="120000"/>
              </a:lnSpc>
              <a:defRPr/>
            </a:pPr>
            <a:r>
              <a:rPr lang="ru-RU" sz="4000" b="1" dirty="0">
                <a:solidFill>
                  <a:schemeClr val="tx1"/>
                </a:solidFill>
              </a:rPr>
              <a:t>    </a:t>
            </a:r>
            <a:r>
              <a:rPr lang="ru-RU" sz="4000" b="1" dirty="0" smtClean="0">
                <a:solidFill>
                  <a:schemeClr val="tx1"/>
                </a:solidFill>
              </a:rPr>
              <a:t>поведением</a:t>
            </a:r>
            <a:r>
              <a:rPr lang="ru-RU" sz="4000" b="1" dirty="0">
                <a:solidFill>
                  <a:schemeClr val="tx1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1" y="304804"/>
            <a:ext cx="8420100" cy="1470025"/>
          </a:xfrm>
        </p:spPr>
        <p:txBody>
          <a:bodyPr/>
          <a:lstStyle/>
          <a:p>
            <a:pPr marL="182854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Правила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6" name="Picture 2" descr="C:\Users\Asus\Desktop\11111111111111111\11111111111111111\mult9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6026150" y="304800"/>
            <a:ext cx="354965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251" y="304800"/>
            <a:ext cx="705522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Рефлексия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2" y="1222478"/>
            <a:ext cx="2818301" cy="258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1" y="3810001"/>
            <a:ext cx="27792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14750" y="1752601"/>
            <a:ext cx="4953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atin typeface="Times New Roman"/>
                <a:ea typeface="Times New Roman"/>
              </a:rPr>
              <a:t>Узнал(а) </a:t>
            </a:r>
            <a:r>
              <a:rPr lang="ru-RU" sz="2800" dirty="0">
                <a:latin typeface="Times New Roman"/>
                <a:ea typeface="Times New Roman"/>
              </a:rPr>
              <a:t>много нового и интересного, у </a:t>
            </a:r>
            <a:r>
              <a:rPr lang="ru-RU" sz="2800" dirty="0" smtClean="0">
                <a:latin typeface="Times New Roman"/>
                <a:ea typeface="Times New Roman"/>
              </a:rPr>
              <a:t>меня хорошее </a:t>
            </a:r>
            <a:r>
              <a:rPr lang="ru-RU" sz="2800" dirty="0">
                <a:latin typeface="Times New Roman"/>
                <a:ea typeface="Times New Roman"/>
              </a:rPr>
              <a:t>настроение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14751" y="4343401"/>
            <a:ext cx="4732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/>
                <a:ea typeface="Times New Roman"/>
              </a:rPr>
              <a:t>Я скучал(а) на занятии</a:t>
            </a:r>
            <a:r>
              <a:rPr lang="ru-RU" sz="2800" dirty="0">
                <a:latin typeface="Times New Roman"/>
                <a:ea typeface="Times New Roman"/>
              </a:rPr>
              <a:t> </a:t>
            </a:r>
            <a:r>
              <a:rPr lang="ru-RU" sz="2800" dirty="0" smtClean="0">
                <a:latin typeface="Times New Roman"/>
                <a:ea typeface="Times New Roman"/>
              </a:rPr>
              <a:t>мне было </a:t>
            </a:r>
            <a:r>
              <a:rPr lang="ru-RU" sz="2800" dirty="0">
                <a:latin typeface="Times New Roman"/>
                <a:ea typeface="Times New Roman"/>
              </a:rPr>
              <a:t>неинтересно </a:t>
            </a:r>
            <a:endParaRPr lang="ru-RU" sz="2800" dirty="0"/>
          </a:p>
        </p:txBody>
      </p:sp>
      <p:pic>
        <p:nvPicPr>
          <p:cNvPr id="6" name="detskaja-doroga-dobra-(megapesni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2953" y="5488910"/>
            <a:ext cx="660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08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6b435961c0a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6553"/>
            <a:ext cx="9906000" cy="68564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393" y="228600"/>
            <a:ext cx="5384986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Маршрут</a:t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путешествия </a:t>
            </a:r>
            <a:endParaRPr lang="ru-RU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 noCrop="1"/>
          </p:cNvPicPr>
          <p:nvPr>
            <p:ph sz="quarter" idx="13"/>
          </p:nvPr>
        </p:nvPicPr>
        <p:blipFill>
          <a:blip r:embed="rId3" cstate="screen">
            <a:lum bright="46000"/>
          </a:blip>
          <a:srcRect/>
          <a:stretch>
            <a:fillRect/>
          </a:stretch>
        </p:blipFill>
        <p:spPr bwMode="auto">
          <a:xfrm>
            <a:off x="2971806" y="3733800"/>
            <a:ext cx="273943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7650" y="4602615"/>
            <a:ext cx="3136900" cy="584761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ru-RU" sz="2800" b="1" dirty="0"/>
              <a:t>1.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Улыбка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986794"/>
            <a:ext cx="3384550" cy="584761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ru-RU" sz="2800" b="1" dirty="0"/>
              <a:t>2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.Дом доброты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4350" y="6248400"/>
            <a:ext cx="3117850" cy="584761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ru-RU" sz="2800" b="1" dirty="0"/>
              <a:t>3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.Море добра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56350" y="5638805"/>
            <a:ext cx="3549650" cy="1077204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ru-RU" sz="2800" b="1" dirty="0"/>
              <a:t>4.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Полянка 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волшебных слов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5400" y="4584419"/>
            <a:ext cx="4997450" cy="584761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ru-RU" sz="2800" b="1" dirty="0"/>
              <a:t>5.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Перекрёсток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Дружба</a:t>
            </a:r>
            <a:r>
              <a:rPr lang="ru-RU" sz="2800" b="1" dirty="0" smtClean="0"/>
              <a:t>                 </a:t>
            </a: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78500" y="3429000"/>
            <a:ext cx="3962400" cy="584761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ru-RU" sz="2800" b="1" dirty="0"/>
              <a:t>6.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Тропинка домой</a:t>
            </a:r>
          </a:p>
        </p:txBody>
      </p:sp>
      <p:cxnSp>
        <p:nvCxnSpPr>
          <p:cNvPr id="4" name="Скругленная соединительная линия 3"/>
          <p:cNvCxnSpPr/>
          <p:nvPr/>
        </p:nvCxnSpPr>
        <p:spPr>
          <a:xfrm rot="10800000" flipH="1" flipV="1">
            <a:off x="247650" y="5051679"/>
            <a:ext cx="412750" cy="977443"/>
          </a:xfrm>
          <a:prstGeom prst="curvedConnector4">
            <a:avLst>
              <a:gd name="adj1" fmla="val -60000"/>
              <a:gd name="adj2" fmla="val 63382"/>
            </a:avLst>
          </a:prstGeom>
          <a:ln w="5715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Выгнутая вниз стрелка 5"/>
          <p:cNvSpPr/>
          <p:nvPr/>
        </p:nvSpPr>
        <p:spPr>
          <a:xfrm>
            <a:off x="1651000" y="6510012"/>
            <a:ext cx="1403350" cy="261610"/>
          </a:xfrm>
          <a:prstGeom prst="curvedUpArrow">
            <a:avLst/>
          </a:prstGeom>
          <a:ln w="57150">
            <a:solidFill>
              <a:srgbClr val="005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5" name="Скругленная соединительная линия 14"/>
          <p:cNvCxnSpPr/>
          <p:nvPr/>
        </p:nvCxnSpPr>
        <p:spPr>
          <a:xfrm flipV="1">
            <a:off x="5575209" y="6039581"/>
            <a:ext cx="825500" cy="739612"/>
          </a:xfrm>
          <a:prstGeom prst="curvedConnector3">
            <a:avLst/>
          </a:prstGeom>
          <a:ln w="5715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Скругленная соединительная линия 16"/>
          <p:cNvCxnSpPr/>
          <p:nvPr/>
        </p:nvCxnSpPr>
        <p:spPr>
          <a:xfrm rot="10800000">
            <a:off x="5530850" y="5095222"/>
            <a:ext cx="825500" cy="695980"/>
          </a:xfrm>
          <a:prstGeom prst="curvedConnector3">
            <a:avLst/>
          </a:prstGeom>
          <a:ln w="5715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Скругленная соединительная линия 18"/>
          <p:cNvCxnSpPr/>
          <p:nvPr/>
        </p:nvCxnSpPr>
        <p:spPr>
          <a:xfrm flipV="1">
            <a:off x="5530855" y="4013761"/>
            <a:ext cx="1327147" cy="558241"/>
          </a:xfrm>
          <a:prstGeom prst="curvedConnector3">
            <a:avLst/>
          </a:prstGeom>
          <a:ln w="5715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Песни из мультфильмов - Если добрый ты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5150" y="2163763"/>
            <a:ext cx="660400" cy="609600"/>
          </a:xfrm>
        </p:spPr>
      </p:pic>
      <p:pic>
        <p:nvPicPr>
          <p:cNvPr id="10244" name="Picture 4" descr="c719c75fa47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9435" y="1"/>
            <a:ext cx="9906000" cy="6858000"/>
          </a:xfrm>
          <a:prstGeom prst="rect">
            <a:avLst/>
          </a:prstGeom>
          <a:noFill/>
        </p:spPr>
      </p:pic>
      <p:pic>
        <p:nvPicPr>
          <p:cNvPr id="6" name="Picture 4" descr="E:\Рисунки ниро\ДИСК УЧИТЕЛЮ Начальных классов_2006\РИСУНКИ\Anim\37r3.gif"/>
          <p:cNvPicPr>
            <a:picLocks noChangeAspect="1" noChangeArrowheads="1" noCrop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430212" y="1"/>
            <a:ext cx="3475788" cy="3048000"/>
          </a:xfrm>
          <a:prstGeom prst="rect">
            <a:avLst/>
          </a:prstGeom>
          <a:noFill/>
        </p:spPr>
      </p:pic>
      <p:pic>
        <p:nvPicPr>
          <p:cNvPr id="3" name="Песни из мультфильмов - Если добрый т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400" y="5778137"/>
            <a:ext cx="660400" cy="609600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5"/>
          <a:stretch/>
        </p:blipFill>
        <p:spPr bwMode="auto">
          <a:xfrm>
            <a:off x="0" y="0"/>
            <a:ext cx="9926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30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8d6a39e1aaf5"/>
          <p:cNvPicPr>
            <a:picLocks noChangeAspect="1" noChangeArrowheads="1"/>
          </p:cNvPicPr>
          <p:nvPr/>
        </p:nvPicPr>
        <p:blipFill>
          <a:blip r:embed="rId2" cstate="screen"/>
          <a:srcRect t="10092" b="7339"/>
          <a:stretch>
            <a:fillRect/>
          </a:stretch>
        </p:blipFill>
        <p:spPr bwMode="auto">
          <a:xfrm>
            <a:off x="-346537" y="0"/>
            <a:ext cx="10433977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12751" y="228604"/>
            <a:ext cx="4457700" cy="535517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Добропорядочный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5500" y="914403"/>
            <a:ext cx="4322262" cy="535517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Добросердечный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44677" y="1371603"/>
            <a:ext cx="4652209" cy="535517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Доброжелательный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2751" y="6172200"/>
            <a:ext cx="3387440" cy="535517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3600" b="1" dirty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Добродушный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6341821"/>
            <a:ext cx="3966124" cy="535517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3600" b="1" dirty="0">
                <a:solidFill>
                  <a:srgbClr val="0053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Добросовестный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1867659" y="152400"/>
            <a:ext cx="6629400" cy="792163"/>
          </a:xfrm>
          <a:prstGeom prst="rect">
            <a:avLst/>
          </a:prstGeom>
        </p:spPr>
        <p:txBody>
          <a:bodyPr wrap="none" lIns="91427" tIns="45713" rIns="91427" bIns="4571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8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Соедини пословицы</a:t>
            </a:r>
            <a:endParaRPr lang="ru-RU" sz="3600" kern="10" dirty="0">
              <a:ln w="12700">
                <a:solidFill>
                  <a:srgbClr val="CC99FF"/>
                </a:solidFill>
                <a:round/>
                <a:headEnd/>
                <a:tailEnd/>
              </a:ln>
              <a:solidFill>
                <a:srgbClr val="80000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96264" y="1720851"/>
            <a:ext cx="2517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7" tIns="45713" rIns="91427" bIns="45713">
            <a:spAutoFit/>
          </a:bodyPr>
          <a:lstStyle/>
          <a:p>
            <a:endParaRPr lang="ru-RU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65099" y="1327947"/>
            <a:ext cx="4251000" cy="576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3" rIns="91427" bIns="45713" anchor="ctr"/>
          <a:lstStyle/>
          <a:p>
            <a:pPr algn="ctr"/>
            <a:r>
              <a:rPr lang="ru-RU" sz="2200" b="1" dirty="0"/>
              <a:t>Доброе слово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65100" y="2133604"/>
            <a:ext cx="4251000" cy="576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3" rIns="91427" bIns="45713" anchor="ctr"/>
          <a:lstStyle/>
          <a:p>
            <a:pPr algn="ctr"/>
            <a:r>
              <a:rPr lang="ru-RU" sz="2200" b="1" dirty="0"/>
              <a:t>Не одежда красит человека</a:t>
            </a:r>
            <a:r>
              <a:rPr lang="ru-RU" sz="2000" b="1" dirty="0"/>
              <a:t>,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72174" y="2924973"/>
            <a:ext cx="4251000" cy="576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3" rIns="91427" bIns="45713" anchor="ctr"/>
          <a:lstStyle/>
          <a:p>
            <a:pPr algn="ctr"/>
            <a:r>
              <a:rPr lang="ru-RU" sz="2200" b="1" dirty="0" smtClean="0"/>
              <a:t>Злой плачет от зависти,</a:t>
            </a:r>
            <a:endParaRPr lang="ru-RU" sz="2200" b="1" dirty="0"/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172174" y="3698924"/>
            <a:ext cx="4251000" cy="576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3" rIns="91427" bIns="45713" anchor="ctr"/>
          <a:lstStyle/>
          <a:p>
            <a:pPr algn="ctr"/>
            <a:r>
              <a:rPr lang="ru-RU" sz="2200" b="1" dirty="0"/>
              <a:t>Не хвались серебром,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172174" y="4437066"/>
            <a:ext cx="4251000" cy="576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3" rIns="91427" bIns="45713" anchor="ctr"/>
          <a:lstStyle/>
          <a:p>
            <a:pPr algn="ctr"/>
            <a:r>
              <a:rPr lang="ru-RU" sz="2200" b="1" dirty="0"/>
              <a:t>Кто добро творит, 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88930" y="5213308"/>
            <a:ext cx="4251000" cy="576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3" rIns="91427" bIns="45713" anchor="ctr"/>
          <a:lstStyle/>
          <a:p>
            <a:pPr algn="ctr"/>
            <a:r>
              <a:rPr lang="ru-RU" sz="2200" b="1" dirty="0"/>
              <a:t>В ком добра нет, </a:t>
            </a: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188930" y="6021392"/>
            <a:ext cx="4251000" cy="576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3" rIns="91427" bIns="45713" anchor="ctr"/>
          <a:lstStyle/>
          <a:p>
            <a:pPr algn="ctr"/>
            <a:r>
              <a:rPr lang="ru-RU" sz="2200" b="1" dirty="0"/>
              <a:t>Не ищи красоты –  </a:t>
            </a: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6026150" y="6092829"/>
            <a:ext cx="3666596" cy="576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3" rIns="91427" bIns="45713" anchor="ctr"/>
          <a:lstStyle/>
          <a:p>
            <a:pPr algn="ctr"/>
            <a:r>
              <a:rPr lang="ru-RU" sz="2200" b="1" dirty="0"/>
              <a:t>а хвались добром.</a:t>
            </a: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6000205" y="5301461"/>
            <a:ext cx="3666596" cy="576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3" rIns="91427" bIns="45713" anchor="ctr"/>
          <a:lstStyle/>
          <a:p>
            <a:pPr algn="ctr"/>
            <a:r>
              <a:rPr lang="ru-RU" sz="2200" b="1" dirty="0"/>
              <a:t>ищи доброты.</a:t>
            </a: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6026150" y="4437066"/>
            <a:ext cx="3666596" cy="576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3" rIns="91427" bIns="45713" anchor="ctr"/>
          <a:lstStyle/>
          <a:p>
            <a:pPr algn="ctr"/>
            <a:r>
              <a:rPr lang="ru-RU" sz="2200" b="1" dirty="0"/>
              <a:t>а </a:t>
            </a:r>
            <a:r>
              <a:rPr lang="ru-RU" sz="2200" b="1" dirty="0" smtClean="0"/>
              <a:t>добрый от радости.</a:t>
            </a:r>
            <a:endParaRPr lang="ru-RU" sz="2200" b="1" dirty="0"/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6000205" y="3644904"/>
            <a:ext cx="3666596" cy="576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3" rIns="91427" bIns="45713" anchor="ctr"/>
          <a:lstStyle/>
          <a:p>
            <a:pPr algn="ctr"/>
            <a:r>
              <a:rPr lang="ru-RU" sz="2200" b="1" dirty="0"/>
              <a:t>в том и правды мало.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6000205" y="2852741"/>
            <a:ext cx="3666596" cy="576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3" rIns="91427" bIns="45713" anchor="ctr"/>
          <a:lstStyle/>
          <a:p>
            <a:pPr algn="ctr"/>
            <a:r>
              <a:rPr lang="ru-RU" sz="2200" b="1" dirty="0"/>
              <a:t>того Бог отблагодарит.</a:t>
            </a: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6026150" y="2133604"/>
            <a:ext cx="3666596" cy="576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3" rIns="91427" bIns="45713" anchor="ctr"/>
          <a:lstStyle/>
          <a:p>
            <a:pPr algn="ctr"/>
            <a:r>
              <a:rPr lang="ru-RU" sz="2200" b="1" dirty="0"/>
              <a:t>и кошке приятно.</a:t>
            </a: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6026150" y="1363848"/>
            <a:ext cx="3666596" cy="576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3" rIns="91427" bIns="45713" anchor="ctr"/>
          <a:lstStyle/>
          <a:p>
            <a:pPr algn="ctr"/>
            <a:r>
              <a:rPr lang="ru-RU" sz="2200" b="1" dirty="0"/>
              <a:t>а его добрые дела.</a:t>
            </a:r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4416100" y="1700214"/>
            <a:ext cx="1557782" cy="812803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 lIns="91427" tIns="45713" rIns="91427" bIns="45713"/>
          <a:lstStyle/>
          <a:p>
            <a:endParaRPr lang="ru-RU"/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 flipV="1">
            <a:off x="4416100" y="1700214"/>
            <a:ext cx="1557781" cy="721521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 lIns="91427" tIns="45713" rIns="91427" bIns="45713"/>
          <a:lstStyle/>
          <a:p>
            <a:endParaRPr lang="ru-RU"/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>
            <a:off x="4439931" y="3213102"/>
            <a:ext cx="1533951" cy="1512093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 lIns="91427" tIns="45713" rIns="91427" bIns="45713"/>
          <a:lstStyle/>
          <a:p>
            <a:endParaRPr lang="ru-RU"/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>
            <a:off x="4439930" y="3987056"/>
            <a:ext cx="1600950" cy="2394697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 lIns="91427" tIns="45713" rIns="91427" bIns="45713"/>
          <a:lstStyle/>
          <a:p>
            <a:endParaRPr lang="ru-RU"/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 flipV="1">
            <a:off x="4416100" y="3114381"/>
            <a:ext cx="1557782" cy="1610813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 lIns="91427" tIns="45713" rIns="91427" bIns="45713"/>
          <a:lstStyle/>
          <a:p>
            <a:endParaRPr lang="ru-RU"/>
          </a:p>
        </p:txBody>
      </p:sp>
      <p:sp>
        <p:nvSpPr>
          <p:cNvPr id="20503" name="Line 23"/>
          <p:cNvSpPr>
            <a:spLocks noChangeShapeType="1"/>
          </p:cNvSpPr>
          <p:nvPr/>
        </p:nvSpPr>
        <p:spPr bwMode="auto">
          <a:xfrm flipV="1">
            <a:off x="4439930" y="3987054"/>
            <a:ext cx="1484858" cy="1514385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 lIns="91427" tIns="45713" rIns="91427" bIns="45713"/>
          <a:lstStyle/>
          <a:p>
            <a:endParaRPr lang="ru-RU"/>
          </a:p>
        </p:txBody>
      </p:sp>
      <p:sp>
        <p:nvSpPr>
          <p:cNvPr id="20504" name="Line 24"/>
          <p:cNvSpPr>
            <a:spLocks noChangeShapeType="1"/>
          </p:cNvSpPr>
          <p:nvPr/>
        </p:nvSpPr>
        <p:spPr bwMode="auto">
          <a:xfrm flipV="1">
            <a:off x="4439930" y="5589590"/>
            <a:ext cx="1560275" cy="719930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 lIns="91427" tIns="45713" rIns="91427" bIns="45713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8" grpId="0" animBg="1"/>
      <p:bldP spid="20499" grpId="0" animBg="1"/>
      <p:bldP spid="20500" grpId="0" animBg="1"/>
      <p:bldP spid="20501" grpId="0" animBg="1"/>
      <p:bldP spid="20502" grpId="0" animBg="1"/>
      <p:bldP spid="20503" grpId="0" animBg="1"/>
      <p:bldP spid="2050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us\Desktop\11111111111111111\11111111111111111\1241412458_015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4451"/>
          <a:stretch>
            <a:fillRect/>
          </a:stretch>
        </p:blipFill>
        <p:spPr bwMode="auto">
          <a:xfrm>
            <a:off x="2311400" y="2"/>
            <a:ext cx="4953000" cy="6463864"/>
          </a:xfrm>
          <a:prstGeom prst="rect">
            <a:avLst/>
          </a:prstGeom>
          <a:noFill/>
        </p:spPr>
      </p:pic>
      <p:pic>
        <p:nvPicPr>
          <p:cNvPr id="3" name="Picture 2" descr="C:\Users\Asus\Desktop\11111111111111111\11111111111111111\1241412458_01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11400" y="3"/>
            <a:ext cx="4953000" cy="65932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2" descr="C:\Users\Asus\Desktop\11111111111111111\11111111111111111\1241412458_015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11401" y="2"/>
            <a:ext cx="5146993" cy="65932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9" descr="C:\Users\Asus\Desktop\11111111111111111\11111111111111111\11646.gif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11401" y="1"/>
            <a:ext cx="5661413" cy="6629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2" descr="C:\Users\Asus\Desktop\11111111111111111\11111111111111111\1241412458_015.jp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11401" y="0"/>
            <a:ext cx="5661413" cy="68286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2" descr="C:\Users\Asus\Desktop\11111111111111111\11111111111111111\1286432378_bezime.jpg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0"/>
            <a:ext cx="6078681" cy="68286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2" descr="C:\Users\Asus\Desktop\11111111111111111\11111111111111111\1241412458_015.jp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0"/>
            <a:ext cx="6078681" cy="68286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 descr="C:\Users\Asus\Desktop\11111111111111111\11111111111111111\1286432378_bezime.jpg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0"/>
            <a:ext cx="61087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7" descr="C:\Users\Asus\Desktop\11111111111111111\11111111111111111\Герои сказок 1.jpg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0"/>
            <a:ext cx="6078681" cy="68286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0" descr="C:\Users\Asus\Desktop\11111111111111111\11111111111111111\123335528.jpg"/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0"/>
            <a:ext cx="8410753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 hidden="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1"/>
          <a:stretch/>
        </p:blipFill>
        <p:spPr bwMode="auto">
          <a:xfrm>
            <a:off x="0" y="10889"/>
            <a:ext cx="9906000" cy="684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E:\Рисунки ниро\ДИСК УЧИТЕЛЮ Начальных классов_2006\Анимированные рисунки по темам\Рыбы\f22.g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247650" y="4495803"/>
            <a:ext cx="1609725" cy="1116712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7" name="Picture 5" descr="0bc3cb7d0b3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9" name="Picture 2" descr="E:\Рисунки ниро\ДИСК УЧИТЕЛЮ Начальных классов_2006\РИСУНКИ\Animated\j0283650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7655" y="1752603"/>
            <a:ext cx="2368153" cy="2768917"/>
          </a:xfrm>
          <a:prstGeom prst="rect">
            <a:avLst/>
          </a:prstGeom>
          <a:noFill/>
        </p:spPr>
      </p:pic>
      <p:pic>
        <p:nvPicPr>
          <p:cNvPr id="11" name="Picture 3" descr="E:\Рисунки ниро\ДИСК УЧИТЕЛЮ Начальных классов_2006\Анимированные рисунки по темам\Рыбы\f22.g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24156" y="5715000"/>
            <a:ext cx="1759263" cy="9906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806700" y="5943602"/>
            <a:ext cx="1816100" cy="584761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ru-RU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добро</a:t>
            </a:r>
          </a:p>
        </p:txBody>
      </p:sp>
      <p:pic>
        <p:nvPicPr>
          <p:cNvPr id="14" name="Picture 3" descr="E:\Рисунки ниро\ДИСК УЧИТЕЛЮ Начальных классов_2006\Анимированные рисунки по темам\Рыбы\f22.g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29506" y="5596129"/>
            <a:ext cx="1970374" cy="110947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842250" y="5867404"/>
            <a:ext cx="2063750" cy="584775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ru-RU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мир</a:t>
            </a:r>
          </a:p>
        </p:txBody>
      </p:sp>
      <p:pic>
        <p:nvPicPr>
          <p:cNvPr id="16" name="Picture 3" descr="E:\Рисунки ниро\ДИСК УЧИТЕЛЮ Начальных классов_2006\Анимированные рисунки по темам\Рыбы\f22.g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990600" y="5741291"/>
            <a:ext cx="1609725" cy="111671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82550" y="6172203"/>
            <a:ext cx="2393950" cy="584761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ru-RU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щедрость</a:t>
            </a:r>
          </a:p>
        </p:txBody>
      </p:sp>
      <p:pic>
        <p:nvPicPr>
          <p:cNvPr id="19" name="Picture 3" descr="E:\Рисунки ниро\ДИСК УЧИТЕЛЮ Начальных классов_2006\Анимированные рисунки по темам\Рыбы\f22.g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1403350" y="4419602"/>
            <a:ext cx="1609725" cy="111671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949325" y="4596839"/>
            <a:ext cx="1816100" cy="58476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хорошо</a:t>
            </a:r>
          </a:p>
        </p:txBody>
      </p:sp>
      <p:pic>
        <p:nvPicPr>
          <p:cNvPr id="20" name="Picture 3" descr="E:\Рисунки ниро\ДИСК УЧИТЕЛЮ Начальных классов_2006\Анимированные рисунки по темам\Рыбы\f22.g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4622800" y="5973207"/>
            <a:ext cx="2311400" cy="8382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4483418" y="6144338"/>
            <a:ext cx="2971800" cy="584775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ru-RU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преданность</a:t>
            </a:r>
          </a:p>
        </p:txBody>
      </p:sp>
      <p:pic>
        <p:nvPicPr>
          <p:cNvPr id="22" name="Picture 3" descr="E:\Рисунки ниро\ДИСК УЧИТЕЛЮ Начальных классов_2006\Анимированные рисунки по темам\Рыбы\f22.g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94602" y="4191000"/>
            <a:ext cx="1970374" cy="1109472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851650" y="4596840"/>
            <a:ext cx="3054350" cy="584761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ru-RU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вежливость</a:t>
            </a:r>
          </a:p>
        </p:txBody>
      </p:sp>
      <p:pic>
        <p:nvPicPr>
          <p:cNvPr id="24" name="Picture 3" descr="E:\Рисунки ниро\ДИСК УЧИТЕЛЮ Начальных классов_2006\Анимированные рисунки по темам\Рыбы\f22.g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181600"/>
            <a:ext cx="1816100" cy="880872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247654" y="5364487"/>
            <a:ext cx="2063750" cy="584775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ru-RU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правда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8" grpId="0"/>
      <p:bldP spid="21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Мелодия для физкульминутки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5150" y="2163763"/>
            <a:ext cx="660400" cy="609600"/>
          </a:xfrm>
        </p:spPr>
      </p:pic>
      <p:pic>
        <p:nvPicPr>
          <p:cNvPr id="16388" name="Picture 4" descr="42d94b7869f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9" name="Picture 6" descr="j023288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191250" y="3478386"/>
            <a:ext cx="3714750" cy="337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j0232429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65105" y="3962400"/>
            <a:ext cx="1804174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Мелодия для физкульминут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074" y="6248401"/>
            <a:ext cx="660400" cy="609600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9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434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1765</TotalTime>
  <Words>167</Words>
  <Application>Microsoft Office PowerPoint</Application>
  <PresentationFormat>Лист A4 (210x297 мм)</PresentationFormat>
  <Paragraphs>53</Paragraphs>
  <Slides>15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Игра-путешествие  </vt:lpstr>
      <vt:lpstr>Маршрут  путешествия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</vt:lpstr>
      <vt:lpstr>Рефлексия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WiZaRd</cp:lastModifiedBy>
  <cp:revision>100</cp:revision>
  <dcterms:created xsi:type="dcterms:W3CDTF">2016-03-07T07:38:34Z</dcterms:created>
  <dcterms:modified xsi:type="dcterms:W3CDTF">2023-02-12T14:39:07Z</dcterms:modified>
</cp:coreProperties>
</file>