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69" r:id="rId8"/>
    <p:sldId id="268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5C0B-8FFF-48A2-8F29-84ED69ACCA17}" type="datetimeFigureOut">
              <a:rPr lang="ru-RU" smtClean="0"/>
              <a:pPr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640C-C6D4-49F3-A13E-74B439907E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75107"/>
            <a:ext cx="91440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1E0AB4"/>
                </a:solidFill>
              </a:rPr>
              <a:t>Муниципальное общеобразовательное бюджетное учреждение средняя общеобразовательная школа № 28 г. Сочи</a:t>
            </a:r>
            <a:br>
              <a:rPr lang="ru-RU" sz="1800" dirty="0" smtClean="0">
                <a:solidFill>
                  <a:srgbClr val="1E0AB4"/>
                </a:solidFill>
              </a:rPr>
            </a:br>
            <a:r>
              <a:rPr lang="ru-RU" sz="1800" dirty="0" smtClean="0">
                <a:solidFill>
                  <a:srgbClr val="1E0AB4"/>
                </a:solidFill>
              </a:rPr>
              <a:t>имени Героя Гражданской войны </a:t>
            </a:r>
            <a:r>
              <a:rPr lang="ru-RU" sz="1800" dirty="0" err="1" smtClean="0">
                <a:solidFill>
                  <a:srgbClr val="1E0AB4"/>
                </a:solidFill>
              </a:rPr>
              <a:t>Блинова</a:t>
            </a:r>
            <a:r>
              <a:rPr lang="ru-RU" sz="1800" dirty="0" smtClean="0">
                <a:solidFill>
                  <a:srgbClr val="1E0AB4"/>
                </a:solidFill>
              </a:rPr>
              <a:t> М.Ф.</a:t>
            </a:r>
            <a:endParaRPr lang="ru-RU" sz="1800" dirty="0">
              <a:solidFill>
                <a:srgbClr val="1E0AB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2765" y="2322453"/>
            <a:ext cx="4304320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1E0AB4"/>
                </a:solidFill>
              </a:rPr>
              <a:t>Учитель начальных классов</a:t>
            </a:r>
          </a:p>
          <a:p>
            <a:endParaRPr lang="ru-RU" dirty="0">
              <a:solidFill>
                <a:srgbClr val="1E0AB4"/>
              </a:solidFill>
            </a:endParaRPr>
          </a:p>
          <a:p>
            <a:r>
              <a:rPr lang="ru-RU" sz="3200" b="1" dirty="0" err="1" smtClean="0">
                <a:solidFill>
                  <a:srgbClr val="1E0AB4"/>
                </a:solidFill>
              </a:rPr>
              <a:t>Одобеско</a:t>
            </a:r>
            <a:r>
              <a:rPr lang="ru-RU" sz="3200" b="1" dirty="0" smtClean="0">
                <a:solidFill>
                  <a:srgbClr val="1E0AB4"/>
                </a:solidFill>
              </a:rPr>
              <a:t> </a:t>
            </a:r>
          </a:p>
          <a:p>
            <a:r>
              <a:rPr lang="ru-RU" sz="3200" b="1" dirty="0" smtClean="0">
                <a:solidFill>
                  <a:srgbClr val="1E0AB4"/>
                </a:solidFill>
              </a:rPr>
              <a:t>Ирина Анатольевна</a:t>
            </a:r>
          </a:p>
          <a:p>
            <a:endParaRPr lang="ru-RU" sz="3200" b="1" dirty="0">
              <a:solidFill>
                <a:srgbClr val="1E0AB4"/>
              </a:solidFill>
            </a:endParaRPr>
          </a:p>
          <a:p>
            <a:r>
              <a:rPr lang="ru-RU" sz="3600" dirty="0" smtClean="0">
                <a:solidFill>
                  <a:srgbClr val="1E0AB4"/>
                </a:solidFill>
              </a:rPr>
              <a:t>«Приём театральной</a:t>
            </a:r>
          </a:p>
          <a:p>
            <a:r>
              <a:rPr lang="ru-RU" sz="3600" dirty="0" smtClean="0">
                <a:solidFill>
                  <a:srgbClr val="1E0AB4"/>
                </a:solidFill>
              </a:rPr>
              <a:t> педагогики»</a:t>
            </a:r>
            <a:endParaRPr lang="ru-RU" sz="3600" dirty="0">
              <a:solidFill>
                <a:srgbClr val="1E0AB4"/>
              </a:solidFill>
            </a:endParaRPr>
          </a:p>
          <a:p>
            <a:endParaRPr lang="ru-RU" dirty="0">
              <a:solidFill>
                <a:srgbClr val="1E0AB4"/>
              </a:solidFill>
            </a:endParaRPr>
          </a:p>
        </p:txBody>
      </p:sp>
      <p:pic>
        <p:nvPicPr>
          <p:cNvPr id="2051" name="Picture 3" descr="C:\Users\Angel\Desktop\IMG-20220321-WA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83563"/>
            <a:ext cx="2952328" cy="39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ngel\Desktop\ОДО\5a85dcbd-e093-4d4f-8627-c888ecacc5c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3" t="9255" r="-16553" b="-9255"/>
          <a:stretch/>
        </p:blipFill>
        <p:spPr bwMode="auto">
          <a:xfrm>
            <a:off x="851113" y="4005064"/>
            <a:ext cx="432048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ngel\Desktop\ОДО\e09f5010-8cdc-4110-9bf1-890ee75c38c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6" b="20524"/>
          <a:stretch/>
        </p:blipFill>
        <p:spPr bwMode="auto">
          <a:xfrm>
            <a:off x="827585" y="1548000"/>
            <a:ext cx="3600399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ngel\Desktop\ОДО\da8c3d09-6d3a-41bf-aedc-b8cf66bc5e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58" t="27173" r="9658" b="40958"/>
          <a:stretch/>
        </p:blipFill>
        <p:spPr bwMode="auto">
          <a:xfrm>
            <a:off x="4313110" y="1548000"/>
            <a:ext cx="4003306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632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0AB4"/>
                </a:solidFill>
              </a:rPr>
              <a:t>3. </a:t>
            </a:r>
            <a:r>
              <a:rPr lang="ru-RU" b="1" dirty="0" smtClean="0">
                <a:solidFill>
                  <a:srgbClr val="1E0AB4"/>
                </a:solidFill>
              </a:rPr>
              <a:t>Духовно-нравственно воспитание</a:t>
            </a: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/>
              <a:t>Знакомимся с </a:t>
            </a:r>
            <a:r>
              <a:rPr lang="ru-RU" sz="1400" dirty="0" smtClean="0"/>
              <a:t>культурным наследием </a:t>
            </a:r>
            <a:r>
              <a:rPr lang="ru-RU" sz="1400" dirty="0"/>
              <a:t>нашей страны и других стран, историей театра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7174" name="Picture 6" descr="C:\Users\Angel\Desktop\ОДО\47b460c2-d701-41b1-a2c2-e140d4277a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7342"/>
          <a:stretch/>
        </p:blipFill>
        <p:spPr bwMode="auto">
          <a:xfrm>
            <a:off x="4716016" y="4005064"/>
            <a:ext cx="36004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7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ngel\Desktop\ОДО\31e877ad-fe91-4e80-8f99-f98a08d689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4539"/>
          <a:stretch/>
        </p:blipFill>
        <p:spPr bwMode="auto">
          <a:xfrm>
            <a:off x="828000" y="4001419"/>
            <a:ext cx="3600000" cy="222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gel\Desktop\ОДО\8c0f766f-57e9-4a8a-a0da-8e40576a747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12" b="53712"/>
          <a:stretch/>
        </p:blipFill>
        <p:spPr bwMode="auto">
          <a:xfrm>
            <a:off x="4724400" y="-1008000"/>
            <a:ext cx="3592015" cy="478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632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0AB4"/>
                </a:solidFill>
              </a:rPr>
              <a:t>4. </a:t>
            </a:r>
            <a:r>
              <a:rPr lang="ru-RU" b="1" dirty="0" smtClean="0">
                <a:solidFill>
                  <a:srgbClr val="1E0AB4"/>
                </a:solidFill>
              </a:rPr>
              <a:t>Самоуправление</a:t>
            </a: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/>
              <a:t>Умение работать в группах, организовать </a:t>
            </a:r>
            <a:r>
              <a:rPr lang="ru-RU" sz="1400" dirty="0" smtClean="0"/>
              <a:t>других, подчиняться </a:t>
            </a:r>
            <a:r>
              <a:rPr lang="ru-RU" sz="1400" dirty="0"/>
              <a:t>решению большинства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075" name="Picture 3" descr="C:\Users\Angel\Desktop\ОДО\IMG_35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 t="-297" r="5961" b="25220"/>
          <a:stretch/>
        </p:blipFill>
        <p:spPr bwMode="auto">
          <a:xfrm>
            <a:off x="827984" y="1548000"/>
            <a:ext cx="3600000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ngel\Desktop\ОДО\10C67FB9-9C0E-424B-ABB9-FA95E140A9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5" t="12264" r="16681" b="10565"/>
          <a:stretch/>
        </p:blipFill>
        <p:spPr bwMode="auto">
          <a:xfrm>
            <a:off x="4716000" y="4077072"/>
            <a:ext cx="3600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6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ngel\Desktop\ОДО\54e3ddf5-8da8-4c57-b4aa-a11b0f67d34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4" r="13409"/>
          <a:stretch/>
        </p:blipFill>
        <p:spPr bwMode="auto">
          <a:xfrm>
            <a:off x="4536416" y="1693166"/>
            <a:ext cx="3780000" cy="4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ngel\Desktop\ОДО\a6018e30-a2e1-497d-b2bf-f4d80b6e93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r="29164"/>
          <a:stretch/>
        </p:blipFill>
        <p:spPr bwMode="auto">
          <a:xfrm>
            <a:off x="851113" y="1693166"/>
            <a:ext cx="3576871" cy="463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632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E0AB4"/>
                </a:solidFill>
              </a:rPr>
              <a:t>5</a:t>
            </a:r>
            <a:r>
              <a:rPr lang="ru-RU" dirty="0" smtClean="0">
                <a:solidFill>
                  <a:srgbClr val="1E0AB4"/>
                </a:solidFill>
              </a:rPr>
              <a:t>. </a:t>
            </a:r>
            <a:r>
              <a:rPr lang="ru-RU" b="1" dirty="0" err="1" smtClean="0">
                <a:solidFill>
                  <a:srgbClr val="1E0AB4"/>
                </a:solidFill>
              </a:rPr>
              <a:t>Здоровьесберегающие</a:t>
            </a:r>
            <a:r>
              <a:rPr lang="ru-RU" b="1" dirty="0" smtClean="0">
                <a:solidFill>
                  <a:srgbClr val="1E0AB4"/>
                </a:solidFill>
              </a:rPr>
              <a:t> технологии</a:t>
            </a: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/>
              <a:t>Через дыхательные </a:t>
            </a:r>
            <a:r>
              <a:rPr lang="ru-RU" sz="1400" dirty="0" smtClean="0"/>
              <a:t>упражнения, ритмопластику </a:t>
            </a:r>
            <a:r>
              <a:rPr lang="ru-RU" sz="1400" dirty="0"/>
              <a:t>укрепляем своё здоровье, развиваем ловкость, </a:t>
            </a:r>
            <a:r>
              <a:rPr lang="ru-RU" sz="1400" dirty="0" smtClean="0"/>
              <a:t>сноровку, выносливость</a:t>
            </a:r>
            <a:r>
              <a:rPr lang="ru-RU" sz="1400" dirty="0"/>
              <a:t>, учимся управлять своим </a:t>
            </a:r>
            <a:r>
              <a:rPr lang="ru-RU" sz="1400" dirty="0" smtClean="0"/>
              <a:t>телом.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937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el\Desktop\ОДО\5D7C8E15-540D-4E10-AEAC-041BAEAF3D7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4" b="3184"/>
          <a:stretch/>
        </p:blipFill>
        <p:spPr bwMode="auto">
          <a:xfrm>
            <a:off x="831911" y="4015003"/>
            <a:ext cx="360000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ngel\Desktop\ОДО\7b116601-9f33-49c8-8ca7-6016a4e3762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1" b="9913"/>
          <a:stretch/>
        </p:blipFill>
        <p:spPr bwMode="auto">
          <a:xfrm>
            <a:off x="4727578" y="3996000"/>
            <a:ext cx="3588838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ngel\Desktop\ОДО\Масл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b="62766"/>
          <a:stretch/>
        </p:blipFill>
        <p:spPr bwMode="auto">
          <a:xfrm>
            <a:off x="831910" y="1548000"/>
            <a:ext cx="3596073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ngel\Desktop\ОДО\e7b524ea-c52e-41ae-95e5-5e84c218e3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9" b="9260"/>
          <a:stretch/>
        </p:blipFill>
        <p:spPr bwMode="auto">
          <a:xfrm>
            <a:off x="4699672" y="1548000"/>
            <a:ext cx="3623437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76328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0AB4"/>
                </a:solidFill>
              </a:rPr>
              <a:t>6. </a:t>
            </a:r>
            <a:r>
              <a:rPr lang="ru-RU" b="1" dirty="0">
                <a:solidFill>
                  <a:srgbClr val="1E0AB4"/>
                </a:solidFill>
              </a:rPr>
              <a:t>Работа с родителями</a:t>
            </a:r>
            <a:endParaRPr lang="ru-RU" b="1" dirty="0" smtClean="0">
              <a:solidFill>
                <a:srgbClr val="1E0AB4"/>
              </a:solidFill>
            </a:endParaRP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 smtClean="0"/>
              <a:t>Родители – зрители</a:t>
            </a:r>
            <a:r>
              <a:rPr lang="ru-RU" sz="1400" dirty="0"/>
              <a:t>, </a:t>
            </a:r>
            <a:r>
              <a:rPr lang="ru-RU" sz="1400" dirty="0" smtClean="0"/>
              <a:t>родители – помощники, родители </a:t>
            </a:r>
            <a:r>
              <a:rPr lang="ru-RU" sz="1400" dirty="0"/>
              <a:t>– участники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038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7508" y="662686"/>
            <a:ext cx="1360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1E0AB4"/>
                </a:solidFill>
              </a:rPr>
              <a:t>Вывод</a:t>
            </a:r>
            <a:endParaRPr lang="ru-RU" sz="3200" b="1" dirty="0">
              <a:solidFill>
                <a:srgbClr val="1E0AB4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6E74341-B054-4E3A-809F-A820568718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15965" r="11416" b="14026"/>
          <a:stretch/>
        </p:blipFill>
        <p:spPr>
          <a:xfrm>
            <a:off x="1453381" y="2894432"/>
            <a:ext cx="6048672" cy="3024355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>
            <a:off x="7274263" y="3543006"/>
            <a:ext cx="223265" cy="16804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75454" y="3450417"/>
            <a:ext cx="4208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33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57660" y="5919270"/>
            <a:ext cx="728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AB4"/>
                </a:solidFill>
              </a:rPr>
              <a:t>2022</a:t>
            </a:r>
            <a:endParaRPr lang="ru-RU" sz="1400" b="1" dirty="0">
              <a:solidFill>
                <a:srgbClr val="1E0AB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5549" y="5929535"/>
            <a:ext cx="8106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AB4"/>
                </a:solidFill>
              </a:rPr>
              <a:t>2021</a:t>
            </a:r>
            <a:endParaRPr lang="ru-RU" sz="1400" b="1" dirty="0">
              <a:solidFill>
                <a:srgbClr val="1E0AB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0933" y="5919270"/>
            <a:ext cx="83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1E0AB4"/>
                </a:solidFill>
              </a:rPr>
              <a:t>2020</a:t>
            </a:r>
            <a:endParaRPr lang="ru-RU" sz="1400" b="1" dirty="0">
              <a:solidFill>
                <a:srgbClr val="1E0AB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7508" y="1247461"/>
            <a:ext cx="6874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Прием </a:t>
            </a:r>
            <a:r>
              <a:rPr lang="ru-RU" dirty="0"/>
              <a:t>театральной </a:t>
            </a:r>
            <a:r>
              <a:rPr lang="ru-RU" dirty="0" smtClean="0"/>
              <a:t>педагогики позволяет не только сформировать личностные характеристики ребёнка, но и поднять уровень его интеллектуальных (креативных) способностей. </a:t>
            </a:r>
          </a:p>
          <a:p>
            <a:r>
              <a:rPr lang="ru-RU" dirty="0" smtClean="0"/>
              <a:t>Улучшить динамику образовательных достижений.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83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200800" cy="137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ru-RU" b="1" dirty="0" smtClean="0">
              <a:solidFill>
                <a:srgbClr val="1E0AB4"/>
              </a:solidFill>
            </a:endParaRPr>
          </a:p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rgbClr val="1E0AB4"/>
                </a:solidFill>
              </a:rPr>
              <a:t>"Мастерство учителя – не случайная удача, а систематический и кропотливый поиск и труд.</a:t>
            </a:r>
          </a:p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rgbClr val="1E0AB4"/>
                </a:solidFill>
              </a:rPr>
              <a:t>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488832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/>
              <a:t>Моё педагогическое кредо – совершенствование и развитие личности ребёнка через доброту, любовь, доверие, творчество, сотрудничество, диалог.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Я стараюсь найти индивидуальный подход к каждому, ведь всякий ребёнок от природы талантлив, и моя задача – помочь таланту раскрыться. Создать в классе атмосферу, которая позволила бы ребёнку чувствовать себя комфортно, проявить свои индивидуальные способности, свою уникальность.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C:\Users\Angel\Desktop\ОДО\e26b5600-4ae7-492b-ab7f-aa3e913e6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3528392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gel\Desktop\ОДО\e7b524ea-c52e-41ae-95e5-5e84c218e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8" y="3645024"/>
            <a:ext cx="3377006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ngel\Desktop\ОДО\509e5884-ae90-4935-90c5-d6bf5c7b9e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4" y="980726"/>
            <a:ext cx="3591019" cy="4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980728"/>
            <a:ext cx="3816424" cy="475252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rgbClr val="1E0AB4"/>
                </a:solidFill>
              </a:rPr>
              <a:t>Основная цель, </a:t>
            </a:r>
            <a:r>
              <a:rPr lang="ru-RU" sz="1800" b="1" dirty="0">
                <a:solidFill>
                  <a:srgbClr val="1E0AB4"/>
                </a:solidFill>
              </a:rPr>
              <a:t>которую я ставлю в работе с каждым </a:t>
            </a:r>
            <a:r>
              <a:rPr lang="ru-RU" sz="1800" b="1" dirty="0" smtClean="0">
                <a:solidFill>
                  <a:srgbClr val="1E0AB4"/>
                </a:solidFill>
              </a:rPr>
              <a:t>ребенком:</a:t>
            </a:r>
            <a:br>
              <a:rPr lang="ru-RU" sz="1800" b="1" dirty="0" smtClean="0">
                <a:solidFill>
                  <a:srgbClr val="1E0AB4"/>
                </a:solidFill>
              </a:rPr>
            </a:br>
            <a:r>
              <a:rPr lang="ru-RU" sz="1800" b="1" dirty="0" smtClean="0">
                <a:solidFill>
                  <a:srgbClr val="1E0AB4"/>
                </a:solidFill>
              </a:rPr>
              <a:t/>
            </a:r>
            <a:br>
              <a:rPr lang="ru-RU" sz="1800" b="1" dirty="0" smtClean="0">
                <a:solidFill>
                  <a:srgbClr val="1E0AB4"/>
                </a:solidFill>
              </a:rPr>
            </a:br>
            <a:r>
              <a:rPr lang="ru-RU" sz="1400" dirty="0" smtClean="0"/>
              <a:t>формирование </a:t>
            </a:r>
            <a:r>
              <a:rPr lang="ru-RU" sz="1400" dirty="0"/>
              <a:t>гармоничной личности и создание благоприятных</a:t>
            </a:r>
            <a:br>
              <a:rPr lang="ru-RU" sz="1400" dirty="0"/>
            </a:br>
            <a:r>
              <a:rPr lang="ru-RU" sz="1400" dirty="0"/>
              <a:t>условий для раскрытия дремлющих способностей ребенка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На уроках литературного чтения, а так же в воспитательной работе </a:t>
            </a:r>
            <a:r>
              <a:rPr lang="ru-RU" sz="1400" dirty="0" smtClean="0"/>
              <a:t>я использую </a:t>
            </a:r>
            <a:r>
              <a:rPr lang="ru-RU" sz="1400" b="1" dirty="0">
                <a:solidFill>
                  <a:srgbClr val="1E0AB4"/>
                </a:solidFill>
              </a:rPr>
              <a:t>прием театральной педагогики</a:t>
            </a:r>
            <a:r>
              <a:rPr lang="ru-RU" sz="1400" dirty="0">
                <a:solidFill>
                  <a:srgbClr val="1E0AB4"/>
                </a:solidFill>
              </a:rPr>
              <a:t>.</a:t>
            </a:r>
            <a:r>
              <a:rPr lang="ru-RU" sz="1400" dirty="0"/>
              <a:t> Такой </a:t>
            </a:r>
            <a:r>
              <a:rPr lang="ru-RU" sz="1400" dirty="0" smtClean="0"/>
              <a:t>прием создает </a:t>
            </a:r>
            <a:r>
              <a:rPr lang="ru-RU" sz="1400" dirty="0"/>
              <a:t>предпосылки для многостороннего развития личности </a:t>
            </a:r>
            <a:r>
              <a:rPr lang="ru-RU" sz="1400" dirty="0" smtClean="0"/>
              <a:t>ребенка:</a:t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 smtClean="0"/>
              <a:t>- Развивает </a:t>
            </a:r>
            <a:r>
              <a:rPr lang="ru-RU" sz="1400" b="1" dirty="0"/>
              <a:t>внимание, мышление, </a:t>
            </a:r>
            <a:r>
              <a:rPr lang="ru-RU" sz="1400" b="1" dirty="0" smtClean="0"/>
              <a:t>память</a:t>
            </a:r>
            <a:r>
              <a:rPr lang="ru-RU" sz="1400" b="1" dirty="0"/>
              <a:t>.</a:t>
            </a:r>
            <a:br>
              <a:rPr lang="ru-RU" sz="1400" b="1" dirty="0"/>
            </a:br>
            <a:r>
              <a:rPr lang="ru-RU" sz="1400" b="1" dirty="0" smtClean="0"/>
              <a:t>-</a:t>
            </a:r>
            <a:r>
              <a:rPr lang="ru-RU" sz="1400" b="1" dirty="0"/>
              <a:t> </a:t>
            </a:r>
            <a:r>
              <a:rPr lang="ru-RU" sz="1400" b="1" dirty="0" smtClean="0"/>
              <a:t>Расширяет </a:t>
            </a:r>
            <a:r>
              <a:rPr lang="ru-RU" sz="1400" b="1" dirty="0"/>
              <a:t>знания детей.</a:t>
            </a:r>
            <a:br>
              <a:rPr lang="ru-RU" sz="1400" b="1" dirty="0"/>
            </a:br>
            <a:r>
              <a:rPr lang="ru-RU" sz="1400" b="1" dirty="0" smtClean="0"/>
              <a:t>- Оттачивает </a:t>
            </a:r>
            <a:r>
              <a:rPr lang="ru-RU" sz="1400" b="1" dirty="0"/>
              <a:t>их речь.</a:t>
            </a:r>
            <a:br>
              <a:rPr lang="ru-RU" sz="1400" b="1" dirty="0"/>
            </a:br>
            <a:r>
              <a:rPr lang="ru-RU" sz="1400" b="1" dirty="0" smtClean="0"/>
              <a:t>- Прививает </a:t>
            </a:r>
            <a:r>
              <a:rPr lang="ru-RU" sz="1400" b="1" dirty="0"/>
              <a:t>любовь к литературе.</a:t>
            </a:r>
            <a:br>
              <a:rPr lang="ru-RU" sz="1400" b="1" dirty="0"/>
            </a:br>
            <a:r>
              <a:rPr lang="ru-RU" sz="1400" b="1" dirty="0" smtClean="0"/>
              <a:t>- Повышает </a:t>
            </a:r>
            <a:r>
              <a:rPr lang="ru-RU" sz="1400" b="1" dirty="0"/>
              <a:t>общую культуру </a:t>
            </a:r>
            <a:r>
              <a:rPr lang="ru-RU" sz="1400" b="1" dirty="0" smtClean="0"/>
              <a:t>ребят.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321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gel\Desktop\ОДО\групп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2" t="40422" r="5754" b="5942"/>
          <a:stretch/>
        </p:blipFill>
        <p:spPr bwMode="auto">
          <a:xfrm>
            <a:off x="825574" y="3645025"/>
            <a:ext cx="3512889" cy="24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ngel\Desktop\ОДО\гр тем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2" b="28447"/>
          <a:stretch/>
        </p:blipFill>
        <p:spPr bwMode="auto">
          <a:xfrm>
            <a:off x="4572979" y="3636000"/>
            <a:ext cx="352839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7672" y="620688"/>
            <a:ext cx="7630616" cy="28083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rgbClr val="1E0AB4"/>
                </a:solidFill>
              </a:rPr>
              <a:t>Особенность моего класса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1600" dirty="0" smtClean="0"/>
              <a:t>Более 20% учащихся моего класса – дети с ограниченными возможностями и слабым здоровьем. </a:t>
            </a:r>
            <a:br>
              <a:rPr lang="ru-RU" sz="1600" dirty="0" smtClean="0"/>
            </a:br>
            <a:r>
              <a:rPr lang="ru-RU" sz="1600" dirty="0" smtClean="0"/>
              <a:t>И поэтому свою систему работы с классом я выстраиваю учитывая возможности каждого ребёнка. Необходимо </a:t>
            </a:r>
            <a:r>
              <a:rPr lang="ru-RU" sz="1600" dirty="0"/>
              <a:t>поддерживать ситуацию справедливости в классе, но не равнять всех детей по одному правилу, а оценивать их настолько, насколько они способны дать максимальный положительный результат. </a:t>
            </a:r>
            <a:r>
              <a:rPr lang="ru-RU" sz="1600" dirty="0" smtClean="0"/>
              <a:t>На </a:t>
            </a:r>
            <a:r>
              <a:rPr lang="ru-RU" sz="1600" dirty="0"/>
              <a:t>уроках должна создаваться </a:t>
            </a:r>
            <a:r>
              <a:rPr lang="ru-RU" sz="1600" b="1" dirty="0"/>
              <a:t>«ситуация успеха»</a:t>
            </a:r>
            <a:r>
              <a:rPr lang="ru-RU" sz="1600" dirty="0"/>
              <a:t> для особенных деток, чтобы ребенок чувствовал, что он тоже это может, причем на глазах у сверстников. Может быть даже организовать небольшую поддержку, чтобы дети приходили за помощью и объяснениями к ребенку с ОВЗ. </a:t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Часто на занятиях я использую такую форму работы, </a:t>
            </a:r>
            <a:r>
              <a:rPr lang="ru-RU" sz="1600" dirty="0"/>
              <a:t>к</a:t>
            </a:r>
            <a:r>
              <a:rPr lang="ru-RU" sz="1600" dirty="0" smtClean="0"/>
              <a:t>ак </a:t>
            </a:r>
            <a:r>
              <a:rPr lang="ru-RU" sz="1600" b="1" dirty="0" smtClean="0"/>
              <a:t>работа в парах или группах</a:t>
            </a:r>
            <a:r>
              <a:rPr lang="ru-RU" sz="1600" dirty="0" smtClean="0"/>
              <a:t>. В группу объединяются учащиеся с разным уровнем подготовки и «сильные» помогают «слабым», ведь успех группы зависит от участия и работы каждого. Этот метод даёт хорошие результаты.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487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Angel\Desktop\ОДО\театрал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4" t="24874" r="24" b="5403"/>
          <a:stretch/>
        </p:blipFill>
        <p:spPr bwMode="auto">
          <a:xfrm>
            <a:off x="4572000" y="3636000"/>
            <a:ext cx="3528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Angel\Desktop\ОДО\846c3598-0eb6-4f87-831b-58f0e75829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9" b="38665"/>
          <a:stretch/>
        </p:blipFill>
        <p:spPr bwMode="auto">
          <a:xfrm>
            <a:off x="827583" y="3636000"/>
            <a:ext cx="3528391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0970" y="620688"/>
            <a:ext cx="750343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E0AB4"/>
                </a:solidFill>
              </a:rPr>
              <a:t>Театральная педагогика. Работа в группах</a:t>
            </a:r>
            <a:endParaRPr lang="ru-RU" sz="1400" dirty="0"/>
          </a:p>
          <a:p>
            <a:r>
              <a:rPr lang="ru-RU" sz="1400" dirty="0" smtClean="0"/>
              <a:t>Я </a:t>
            </a:r>
            <a:r>
              <a:rPr lang="ru-RU" sz="1400" dirty="0"/>
              <a:t>стараюсь </a:t>
            </a:r>
            <a:r>
              <a:rPr lang="ru-RU" sz="1400" dirty="0" smtClean="0"/>
              <a:t>сделать </a:t>
            </a:r>
            <a:r>
              <a:rPr lang="ru-RU" sz="1400" dirty="0"/>
              <a:t>так, чтобы успешный ребенок и менее </a:t>
            </a:r>
            <a:r>
              <a:rPr lang="ru-RU" sz="1400" dirty="0" smtClean="0"/>
              <a:t>успешный поработали </a:t>
            </a:r>
            <a:r>
              <a:rPr lang="ru-RU" sz="1400" dirty="0"/>
              <a:t>вместе. Время от времени я считаю целесообразным давать </a:t>
            </a:r>
            <a:r>
              <a:rPr lang="ru-RU" sz="1400" dirty="0" smtClean="0"/>
              <a:t>более сложные </a:t>
            </a:r>
            <a:r>
              <a:rPr lang="ru-RU" sz="1400" dirty="0"/>
              <a:t>роли ученикам, занимающим в жизни положение ведомых, </a:t>
            </a:r>
            <a:r>
              <a:rPr lang="ru-RU" sz="1400" dirty="0" smtClean="0"/>
              <a:t>дабы они </a:t>
            </a:r>
            <a:r>
              <a:rPr lang="ru-RU" sz="1400" dirty="0"/>
              <a:t>почувствовали уверенность в себе и осознали свою значимость в группе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Так уже с 1 класса вовлекаю детей в инсценировки </a:t>
            </a:r>
            <a:r>
              <a:rPr lang="ru-RU" sz="1400" dirty="0" smtClean="0"/>
              <a:t>произведений. В </a:t>
            </a:r>
            <a:r>
              <a:rPr lang="ru-RU" sz="1400" dirty="0"/>
              <a:t>период психологической адаптации самый короткий путь, на мой </a:t>
            </a:r>
            <a:r>
              <a:rPr lang="ru-RU" sz="1400" dirty="0" smtClean="0"/>
              <a:t>взгляд, эмоционального </a:t>
            </a:r>
            <a:r>
              <a:rPr lang="ru-RU" sz="1400" dirty="0"/>
              <a:t>раскрепощения ребёнка, снятия зажатости, </a:t>
            </a:r>
            <a:r>
              <a:rPr lang="ru-RU" sz="1400" dirty="0" smtClean="0"/>
              <a:t>обучения чувствованию </a:t>
            </a:r>
            <a:r>
              <a:rPr lang="ru-RU" sz="1400" dirty="0"/>
              <a:t>и художественному </a:t>
            </a:r>
            <a:r>
              <a:rPr lang="ru-RU" sz="1400" dirty="0" smtClean="0"/>
              <a:t>воображению – </a:t>
            </a:r>
            <a:r>
              <a:rPr lang="ru-RU" sz="1400" b="1" dirty="0" err="1" smtClean="0"/>
              <a:t>инсценирование</a:t>
            </a:r>
            <a:r>
              <a:rPr lang="ru-RU" sz="1400" dirty="0"/>
              <a:t>, </a:t>
            </a:r>
            <a:r>
              <a:rPr lang="ru-RU" sz="1400" dirty="0" smtClean="0"/>
              <a:t>оно оказывает </a:t>
            </a:r>
            <a:r>
              <a:rPr lang="ru-RU" sz="1400" dirty="0"/>
              <a:t>большое влияние на речь ребенка. Развиваются память. Образное мышление, речь. </a:t>
            </a:r>
            <a:r>
              <a:rPr lang="ru-RU" sz="1400" dirty="0" smtClean="0"/>
              <a:t>Нельзя </a:t>
            </a:r>
            <a:r>
              <a:rPr lang="ru-RU" sz="1400" dirty="0"/>
              <a:t>недооценивать приём инсценировки в </a:t>
            </a:r>
            <a:r>
              <a:rPr lang="ru-RU" sz="1400" dirty="0" smtClean="0"/>
              <a:t>социализации, воспитании </a:t>
            </a:r>
            <a:r>
              <a:rPr lang="ru-RU" sz="1400" dirty="0"/>
              <a:t>патриотизма, гражданственности и </a:t>
            </a:r>
            <a:r>
              <a:rPr lang="ru-RU" sz="1400" dirty="0" smtClean="0"/>
              <a:t>формировании толерантности учащихся</a:t>
            </a:r>
            <a:r>
              <a:rPr lang="ru-RU" sz="1400" dirty="0"/>
              <a:t>.</a:t>
            </a:r>
            <a:br>
              <a:rPr lang="ru-RU" sz="1400" dirty="0"/>
            </a:b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671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43E3903-81BC-47E2-BC71-AB859692F9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2"/>
          <a:stretch/>
        </p:blipFill>
        <p:spPr>
          <a:xfrm>
            <a:off x="0" y="404664"/>
            <a:ext cx="9143999" cy="594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gel\Desktop\конкурс Самый классный\Табла__запол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76" y="476673"/>
            <a:ext cx="8593704" cy="604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63284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 на практике убедилась, что приёмы и методы театральной педагогики</a:t>
            </a:r>
            <a:br>
              <a:rPr lang="ru-RU" dirty="0"/>
            </a:br>
            <a:r>
              <a:rPr lang="ru-RU" dirty="0"/>
              <a:t>можно использовать и в различных направлениях воспитательной и</a:t>
            </a:r>
            <a:br>
              <a:rPr lang="ru-RU" dirty="0"/>
            </a:br>
            <a:r>
              <a:rPr lang="ru-RU" dirty="0"/>
              <a:t>внеклассной работы. Например: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1E0AB4"/>
                </a:solidFill>
              </a:rPr>
              <a:t>1. </a:t>
            </a:r>
            <a:r>
              <a:rPr lang="ru-RU" b="1" dirty="0">
                <a:solidFill>
                  <a:srgbClr val="1E0AB4"/>
                </a:solidFill>
              </a:rPr>
              <a:t>Гражданско-патриотическое </a:t>
            </a:r>
            <a:r>
              <a:rPr lang="ru-RU" b="1" dirty="0" smtClean="0">
                <a:solidFill>
                  <a:srgbClr val="1E0AB4"/>
                </a:solidFill>
              </a:rPr>
              <a:t>воспитание</a:t>
            </a: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 smtClean="0"/>
              <a:t>Через инсценировки, конкурсы чтецов, выступления перед ветеранами, через анализ характера и поступка героя воспитываем чувство патриотизма и любви к своей Родине, знакомим с традициями и обычаями своего народа.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64781"/>
            <a:ext cx="3600400" cy="3072531"/>
          </a:xfrm>
          <a:prstGeom prst="rect">
            <a:avLst/>
          </a:prstGeom>
        </p:spPr>
      </p:pic>
      <p:pic>
        <p:nvPicPr>
          <p:cNvPr id="4098" name="Picture 2" descr="C:\Users\Angel\Desktop\ОДО\0cae868c-efcc-4843-9029-7b9bc93afad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4219"/>
          <a:stretch/>
        </p:blipFill>
        <p:spPr bwMode="auto">
          <a:xfrm>
            <a:off x="827584" y="3154710"/>
            <a:ext cx="3600000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ngel\Desktop\ОДО\Гагарин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t="25660" r="14318" b="1585"/>
          <a:stretch/>
        </p:blipFill>
        <p:spPr bwMode="auto">
          <a:xfrm>
            <a:off x="4644008" y="3177312"/>
            <a:ext cx="360000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1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6328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E0AB4"/>
                </a:solidFill>
              </a:rPr>
              <a:t>2</a:t>
            </a:r>
            <a:r>
              <a:rPr lang="ru-RU" dirty="0">
                <a:solidFill>
                  <a:srgbClr val="1E0AB4"/>
                </a:solidFill>
              </a:rPr>
              <a:t>. </a:t>
            </a:r>
            <a:r>
              <a:rPr lang="ru-RU" b="1" dirty="0">
                <a:solidFill>
                  <a:srgbClr val="1E0AB4"/>
                </a:solidFill>
              </a:rPr>
              <a:t>Воспитание </a:t>
            </a:r>
            <a:r>
              <a:rPr lang="ru-RU" b="1" dirty="0" smtClean="0">
                <a:solidFill>
                  <a:srgbClr val="1E0AB4"/>
                </a:solidFill>
              </a:rPr>
              <a:t>толерантности</a:t>
            </a:r>
          </a:p>
          <a:p>
            <a:endParaRPr lang="ru-RU" b="1" dirty="0">
              <a:solidFill>
                <a:srgbClr val="1E0AB4"/>
              </a:solidFill>
            </a:endParaRPr>
          </a:p>
          <a:p>
            <a:r>
              <a:rPr lang="ru-RU" sz="1400" dirty="0"/>
              <a:t>В процессе игры дети учатся </a:t>
            </a:r>
            <a:r>
              <a:rPr lang="ru-RU" sz="1400" dirty="0" smtClean="0"/>
              <a:t>слышать и </a:t>
            </a:r>
            <a:r>
              <a:rPr lang="ru-RU" sz="1400" dirty="0"/>
              <a:t>слушать друг друга, терпению, выдержке, взаимовыручке, учатся </a:t>
            </a:r>
            <a:r>
              <a:rPr lang="ru-RU" sz="1400" dirty="0" smtClean="0"/>
              <a:t>уважать чужое </a:t>
            </a:r>
            <a:r>
              <a:rPr lang="ru-RU" sz="1400" dirty="0"/>
              <a:t>мнение.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1343"/>
            <a:ext cx="7488832" cy="4395970"/>
          </a:xfrm>
          <a:prstGeom prst="rect">
            <a:avLst/>
          </a:prstGeom>
        </p:spPr>
      </p:pic>
      <p:pic>
        <p:nvPicPr>
          <p:cNvPr id="6146" name="Picture 2" descr="C:\Users\Angel\Desktop\ОДО\5f270354-da10-411b-81b9-3e4d639447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21" r="3221"/>
          <a:stretch/>
        </p:blipFill>
        <p:spPr bwMode="auto">
          <a:xfrm>
            <a:off x="504000" y="1841343"/>
            <a:ext cx="7815056" cy="43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271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общеобразовательное бюджетное учреждение средняя общеобразовательная школа № 28 г. Сочи имени Героя Гражданской войны Блинова М.Ф.</vt:lpstr>
      <vt:lpstr>Моё педагогическое кредо – совершенствование и развитие личности ребёнка через доброту, любовь, доверие, творчество, сотрудничество, диалог.  Я стараюсь найти индивидуальный подход к каждому, ведь всякий ребёнок от природы талантлив, и моя задача – помочь таланту раскрыться. Создать в классе атмосферу, которая позволила бы ребёнку чувствовать себя комфортно, проявить свои индивидуальные способности, свою уникальность. </vt:lpstr>
      <vt:lpstr>Основная цель, которую я ставлю в работе с каждым ребенком:  формирование гармоничной личности и создание благоприятных условий для раскрытия дремлющих способностей ребенка.  На уроках литературного чтения, а так же в воспитательной работе я использую прием театральной педагогики. Такой прием создает предпосылки для многостороннего развития личности ребенка:  - Развивает внимание, мышление, память. - Расширяет знания детей. - Оттачивает их речь. - Прививает любовь к литературе. - Повышает общую культуру ребят.</vt:lpstr>
      <vt:lpstr>Особенность моего класса  Более 20% учащихся моего класса – дети с ограниченными возможностями и слабым здоровьем.  И поэтому свою систему работы с классом я выстраиваю учитывая возможности каждого ребёнка. Необходимо поддерживать ситуацию справедливости в классе, но не равнять всех детей по одному правилу, а оценивать их настолько, насколько они способны дать максимальный положительный результат. На уроках должна создаваться «ситуация успеха» для особенных деток, чтобы ребенок чувствовал, что он тоже это может, причем на глазах у сверстников. Может быть даже организовать небольшую поддержку, чтобы дети приходили за помощью и объяснениями к ребенку с ОВЗ.   Часто на занятиях я использую такую форму работы, как работа в парах или группах. В группу объединяются учащиеся с разным уровнем подготовки и «сильные» помогают «слабым», ведь успех группы зависит от участия и работы каждого. Этот метод даёт хорошие результаты.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бюджетное учреждение средняя общеобразовательная школа № 28 г. Сочи имени Героя Гражданской войны Блинова М.Ф.</dc:title>
  <dc:creator>0</dc:creator>
  <cp:lastModifiedBy>Angel</cp:lastModifiedBy>
  <cp:revision>80</cp:revision>
  <dcterms:created xsi:type="dcterms:W3CDTF">2022-03-18T12:04:55Z</dcterms:created>
  <dcterms:modified xsi:type="dcterms:W3CDTF">2022-04-01T17:01:02Z</dcterms:modified>
</cp:coreProperties>
</file>