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7" r:id="rId2"/>
    <p:sldId id="258" r:id="rId3"/>
    <p:sldId id="268" r:id="rId4"/>
    <p:sldId id="259" r:id="rId5"/>
    <p:sldId id="260" r:id="rId6"/>
    <p:sldId id="269" r:id="rId7"/>
    <p:sldId id="261" r:id="rId8"/>
    <p:sldId id="270" r:id="rId9"/>
    <p:sldId id="271" r:id="rId10"/>
    <p:sldId id="272" r:id="rId11"/>
    <p:sldId id="273" r:id="rId12"/>
    <p:sldId id="274" r:id="rId13"/>
    <p:sldId id="262" r:id="rId14"/>
    <p:sldId id="275" r:id="rId15"/>
    <p:sldId id="265" r:id="rId16"/>
    <p:sldId id="264" r:id="rId17"/>
    <p:sldId id="266" r:id="rId18"/>
    <p:sldId id="27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665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4943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9162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7983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53482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7112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68785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988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558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318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49406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441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791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188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5327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0606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3/21/2022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91615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285327" y="382137"/>
            <a:ext cx="3330054" cy="4469872"/>
          </a:xfrm>
          <a:prstGeom prst="rect">
            <a:avLst/>
          </a:prstGeom>
        </p:spPr>
      </p:pic>
      <p:pic>
        <p:nvPicPr>
          <p:cNvPr id="3" name="Рисунок 2"/>
          <p:cNvPicPr>
            <a:picLocks noChangeAspect="1"/>
          </p:cNvPicPr>
          <p:nvPr/>
        </p:nvPicPr>
        <p:blipFill>
          <a:blip r:embed="rId3"/>
          <a:stretch>
            <a:fillRect/>
          </a:stretch>
        </p:blipFill>
        <p:spPr>
          <a:xfrm>
            <a:off x="818865" y="382137"/>
            <a:ext cx="5398258" cy="3598839"/>
          </a:xfrm>
          <a:prstGeom prst="rect">
            <a:avLst/>
          </a:prstGeom>
        </p:spPr>
      </p:pic>
      <p:pic>
        <p:nvPicPr>
          <p:cNvPr id="4" name="Рисунок 3"/>
          <p:cNvPicPr>
            <a:picLocks noChangeAspect="1"/>
          </p:cNvPicPr>
          <p:nvPr/>
        </p:nvPicPr>
        <p:blipFill>
          <a:blip r:embed="rId4"/>
          <a:stretch>
            <a:fillRect/>
          </a:stretch>
        </p:blipFill>
        <p:spPr>
          <a:xfrm>
            <a:off x="3430137" y="3535622"/>
            <a:ext cx="5573972" cy="3135360"/>
          </a:xfrm>
          <a:prstGeom prst="rect">
            <a:avLst/>
          </a:prstGeom>
        </p:spPr>
      </p:pic>
    </p:spTree>
    <p:extLst>
      <p:ext uri="{BB962C8B-B14F-4D97-AF65-F5344CB8AC3E}">
        <p14:creationId xmlns:p14="http://schemas.microsoft.com/office/powerpoint/2010/main" val="1831409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2322" y="624110"/>
            <a:ext cx="9539785" cy="1280890"/>
          </a:xfrm>
        </p:spPr>
        <p:txBody>
          <a:bodyPr>
            <a:normAutofit/>
          </a:bodyPr>
          <a:lstStyle/>
          <a:p>
            <a:pPr algn="ctr"/>
            <a:r>
              <a:rPr lang="ru-RU" sz="6600" b="1" dirty="0" smtClean="0">
                <a:latin typeface="Times New Roman" panose="02020603050405020304" pitchFamily="18" charset="0"/>
                <a:cs typeface="Times New Roman" panose="02020603050405020304" pitchFamily="18" charset="0"/>
              </a:rPr>
              <a:t>Жнивьё</a:t>
            </a:r>
            <a:endParaRPr lang="ru-RU" sz="66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265528" y="1698734"/>
            <a:ext cx="8933303" cy="4893135"/>
          </a:xfrm>
          <a:prstGeom prst="rect">
            <a:avLst/>
          </a:prstGeom>
        </p:spPr>
      </p:pic>
    </p:spTree>
    <p:extLst>
      <p:ext uri="{BB962C8B-B14F-4D97-AF65-F5344CB8AC3E}">
        <p14:creationId xmlns:p14="http://schemas.microsoft.com/office/powerpoint/2010/main" val="30637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9744" y="1009934"/>
            <a:ext cx="9634868" cy="4544704"/>
          </a:xfrm>
        </p:spPr>
        <p:txBody>
          <a:bodyPr>
            <a:noAutofit/>
          </a:bodyPr>
          <a:lstStyle/>
          <a:p>
            <a:r>
              <a:rPr lang="ru-RU" sz="4800" b="1" dirty="0" smtClean="0">
                <a:latin typeface="Times New Roman" panose="02020603050405020304" pitchFamily="18" charset="0"/>
                <a:cs typeface="Times New Roman" panose="02020603050405020304" pitchFamily="18" charset="0"/>
              </a:rPr>
              <a:t>Трепетный – взволнованный, выражающий трепет.</a:t>
            </a:r>
            <a:br>
              <a:rPr lang="ru-RU" sz="4800" b="1" dirty="0" smtClean="0">
                <a:latin typeface="Times New Roman" panose="02020603050405020304" pitchFamily="18" charset="0"/>
                <a:cs typeface="Times New Roman" panose="02020603050405020304" pitchFamily="18" charset="0"/>
              </a:rPr>
            </a:br>
            <a:r>
              <a:rPr lang="ru-RU" sz="4800" b="1" dirty="0">
                <a:latin typeface="Times New Roman" panose="02020603050405020304" pitchFamily="18" charset="0"/>
                <a:cs typeface="Times New Roman" panose="02020603050405020304" pitchFamily="18" charset="0"/>
              </a:rPr>
              <a:t/>
            </a:r>
            <a:br>
              <a:rPr lang="ru-RU" sz="4800" b="1" dirty="0">
                <a:latin typeface="Times New Roman" panose="02020603050405020304" pitchFamily="18" charset="0"/>
                <a:cs typeface="Times New Roman" panose="02020603050405020304" pitchFamily="18" charset="0"/>
              </a:rPr>
            </a:br>
            <a:r>
              <a:rPr lang="ru-RU" sz="4800" b="1" dirty="0" smtClean="0">
                <a:latin typeface="Times New Roman" panose="02020603050405020304" pitchFamily="18" charset="0"/>
                <a:cs typeface="Times New Roman" panose="02020603050405020304" pitchFamily="18" charset="0"/>
              </a:rPr>
              <a:t>Взор – взгляд.</a:t>
            </a:r>
            <a:br>
              <a:rPr lang="ru-RU" sz="4800" b="1" dirty="0" smtClean="0">
                <a:latin typeface="Times New Roman" panose="02020603050405020304" pitchFamily="18" charset="0"/>
                <a:cs typeface="Times New Roman" panose="02020603050405020304" pitchFamily="18" charset="0"/>
              </a:rPr>
            </a:br>
            <a:r>
              <a:rPr lang="ru-RU" sz="4800" b="1" dirty="0">
                <a:latin typeface="Times New Roman" panose="02020603050405020304" pitchFamily="18" charset="0"/>
                <a:cs typeface="Times New Roman" panose="02020603050405020304" pitchFamily="18" charset="0"/>
              </a:rPr>
              <a:t/>
            </a:r>
            <a:br>
              <a:rPr lang="ru-RU" sz="4800" b="1" dirty="0">
                <a:latin typeface="Times New Roman" panose="02020603050405020304" pitchFamily="18" charset="0"/>
                <a:cs typeface="Times New Roman" panose="02020603050405020304" pitchFamily="18" charset="0"/>
              </a:rPr>
            </a:br>
            <a:r>
              <a:rPr lang="ru-RU" sz="4800" b="1" dirty="0" smtClean="0">
                <a:latin typeface="Times New Roman" panose="02020603050405020304" pitchFamily="18" charset="0"/>
                <a:cs typeface="Times New Roman" panose="02020603050405020304" pitchFamily="18" charset="0"/>
              </a:rPr>
              <a:t>Исцеление – душевное излечение.</a:t>
            </a:r>
            <a:br>
              <a:rPr lang="ru-RU" sz="4800" b="1" dirty="0" smtClean="0">
                <a:latin typeface="Times New Roman" panose="02020603050405020304" pitchFamily="18" charset="0"/>
                <a:cs typeface="Times New Roman" panose="02020603050405020304" pitchFamily="18" charset="0"/>
              </a:rPr>
            </a:br>
            <a:endParaRPr lang="ru-RU"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299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83718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8424" y="624109"/>
            <a:ext cx="10413242" cy="5490087"/>
          </a:xfrm>
        </p:spPr>
        <p:txBody>
          <a:bodyPr>
            <a:normAutofit fontScale="90000"/>
          </a:bodyPr>
          <a:lstStyle/>
          <a:p>
            <a:r>
              <a:rPr lang="ru-RU" dirty="0" smtClean="0">
                <a:solidFill>
                  <a:srgbClr val="111111"/>
                </a:solidFill>
                <a:latin typeface="Times New Roman" panose="02020603050405020304" pitchFamily="18" charset="0"/>
              </a:rPr>
              <a:t>                         Характеристика </a:t>
            </a:r>
            <a:r>
              <a:rPr lang="ru-RU" dirty="0">
                <a:solidFill>
                  <a:srgbClr val="111111"/>
                </a:solidFill>
                <a:latin typeface="Times New Roman" panose="02020603050405020304" pitchFamily="18" charset="0"/>
              </a:rPr>
              <a:t>произведения </a:t>
            </a:r>
            <a:r>
              <a:rPr lang="ru-RU" dirty="0" smtClean="0">
                <a:solidFill>
                  <a:srgbClr val="111111"/>
                </a:solidFill>
                <a:latin typeface="Times New Roman" panose="02020603050405020304" pitchFamily="18" charset="0"/>
              </a:rPr>
              <a:t>                 </a:t>
            </a:r>
            <a:br>
              <a:rPr lang="ru-RU" dirty="0" smtClean="0">
                <a:solidFill>
                  <a:srgbClr val="111111"/>
                </a:solidFill>
                <a:latin typeface="Times New Roman" panose="02020603050405020304" pitchFamily="18" charset="0"/>
              </a:rPr>
            </a:br>
            <a:r>
              <a:rPr lang="ru-RU" dirty="0">
                <a:solidFill>
                  <a:srgbClr val="111111"/>
                </a:solidFill>
                <a:latin typeface="Times New Roman" panose="02020603050405020304" pitchFamily="18" charset="0"/>
              </a:rPr>
              <a:t> </a:t>
            </a:r>
            <a:r>
              <a:rPr lang="ru-RU" dirty="0" smtClean="0">
                <a:solidFill>
                  <a:srgbClr val="111111"/>
                </a:solidFill>
                <a:latin typeface="Times New Roman" panose="02020603050405020304" pitchFamily="18" charset="0"/>
              </a:rPr>
              <a:t>                          А.В</a:t>
            </a:r>
            <a:r>
              <a:rPr lang="ru-RU" dirty="0">
                <a:solidFill>
                  <a:srgbClr val="111111"/>
                </a:solidFill>
                <a:latin typeface="Times New Roman" panose="02020603050405020304" pitchFamily="18" charset="0"/>
              </a:rPr>
              <a:t>. </a:t>
            </a:r>
            <a:r>
              <a:rPr lang="ru-RU" dirty="0" err="1">
                <a:solidFill>
                  <a:srgbClr val="111111"/>
                </a:solidFill>
                <a:latin typeface="Times New Roman" panose="02020603050405020304" pitchFamily="18" charset="0"/>
              </a:rPr>
              <a:t>Жигулина</a:t>
            </a:r>
            <a:r>
              <a:rPr lang="ru-RU" dirty="0">
                <a:solidFill>
                  <a:srgbClr val="111111"/>
                </a:solidFill>
                <a:latin typeface="Times New Roman" panose="02020603050405020304" pitchFamily="18" charset="0"/>
              </a:rPr>
              <a:t> </a:t>
            </a:r>
            <a:r>
              <a:rPr lang="ru-RU" dirty="0" smtClean="0">
                <a:solidFill>
                  <a:srgbClr val="111111"/>
                </a:solidFill>
                <a:latin typeface="Times New Roman" panose="02020603050405020304" pitchFamily="18" charset="0"/>
              </a:rPr>
              <a:t>«О</a:t>
            </a:r>
            <a:r>
              <a:rPr lang="ru-RU" dirty="0">
                <a:solidFill>
                  <a:srgbClr val="111111"/>
                </a:solidFill>
                <a:latin typeface="Times New Roman" panose="02020603050405020304" pitchFamily="18" charset="0"/>
              </a:rPr>
              <a:t>, </a:t>
            </a:r>
            <a:r>
              <a:rPr lang="ru-RU" dirty="0" smtClean="0">
                <a:solidFill>
                  <a:srgbClr val="111111"/>
                </a:solidFill>
                <a:latin typeface="Times New Roman" panose="02020603050405020304" pitchFamily="18" charset="0"/>
              </a:rPr>
              <a:t>Родина»</a:t>
            </a:r>
            <a:br>
              <a:rPr lang="ru-RU" dirty="0" smtClean="0">
                <a:solidFill>
                  <a:srgbClr val="111111"/>
                </a:solidFill>
                <a:latin typeface="Times New Roman" panose="02020603050405020304" pitchFamily="18" charset="0"/>
              </a:rPr>
            </a:br>
            <a:r>
              <a:rPr lang="ru-RU" dirty="0" smtClean="0">
                <a:solidFill>
                  <a:srgbClr val="111111"/>
                </a:solidFill>
                <a:latin typeface="Times New Roman" panose="02020603050405020304" pitchFamily="18" charset="0"/>
              </a:rPr>
              <a:t/>
            </a:r>
            <a:br>
              <a:rPr lang="ru-RU" dirty="0" smtClean="0">
                <a:solidFill>
                  <a:srgbClr val="111111"/>
                </a:solidFill>
                <a:latin typeface="Times New Roman" panose="02020603050405020304" pitchFamily="18" charset="0"/>
              </a:rPr>
            </a:br>
            <a:r>
              <a:rPr lang="ru-RU" dirty="0">
                <a:solidFill>
                  <a:srgbClr val="111111"/>
                </a:solidFill>
                <a:latin typeface="Times New Roman" panose="02020603050405020304" pitchFamily="18" charset="0"/>
              </a:rPr>
              <a:t/>
            </a:r>
            <a:br>
              <a:rPr lang="ru-RU" dirty="0">
                <a:solidFill>
                  <a:srgbClr val="111111"/>
                </a:solidFill>
                <a:latin typeface="Times New Roman" panose="02020603050405020304" pitchFamily="18" charset="0"/>
              </a:rPr>
            </a:br>
            <a:r>
              <a:rPr lang="ru-RU" sz="3100" dirty="0" smtClean="0">
                <a:solidFill>
                  <a:srgbClr val="111111"/>
                </a:solidFill>
                <a:latin typeface="Times New Roman" panose="02020603050405020304" pitchFamily="18" charset="0"/>
              </a:rPr>
              <a:t>      Жанр                                                         Языковые средства</a:t>
            </a:r>
            <a:r>
              <a:rPr lang="ru-RU" sz="3100" dirty="0">
                <a:solidFill>
                  <a:srgbClr val="111111"/>
                </a:solidFill>
                <a:latin typeface="Times New Roman" panose="02020603050405020304" pitchFamily="18" charset="0"/>
              </a:rPr>
              <a:t/>
            </a:r>
            <a:br>
              <a:rPr lang="ru-RU" sz="3100" dirty="0">
                <a:solidFill>
                  <a:srgbClr val="111111"/>
                </a:solidFill>
                <a:latin typeface="Times New Roman" panose="02020603050405020304" pitchFamily="18" charset="0"/>
              </a:rPr>
            </a:br>
            <a:r>
              <a:rPr lang="ru-RU" sz="3100" dirty="0" smtClean="0">
                <a:solidFill>
                  <a:srgbClr val="111111"/>
                </a:solidFill>
                <a:latin typeface="Times New Roman" panose="02020603050405020304" pitchFamily="18" charset="0"/>
              </a:rPr>
              <a:t>                                                                             выразительности</a:t>
            </a:r>
            <a:br>
              <a:rPr lang="ru-RU" sz="3100" dirty="0" smtClean="0">
                <a:solidFill>
                  <a:srgbClr val="111111"/>
                </a:solidFill>
                <a:latin typeface="Times New Roman" panose="02020603050405020304" pitchFamily="18" charset="0"/>
              </a:rPr>
            </a:br>
            <a:r>
              <a:rPr lang="ru-RU" sz="3100" dirty="0">
                <a:solidFill>
                  <a:srgbClr val="111111"/>
                </a:solidFill>
                <a:latin typeface="Times New Roman" panose="02020603050405020304" pitchFamily="18" charset="0"/>
              </a:rPr>
              <a:t/>
            </a:r>
            <a:br>
              <a:rPr lang="ru-RU" sz="3100" dirty="0">
                <a:solidFill>
                  <a:srgbClr val="111111"/>
                </a:solidFill>
                <a:latin typeface="Times New Roman" panose="02020603050405020304" pitchFamily="18" charset="0"/>
              </a:rPr>
            </a:br>
            <a:r>
              <a:rPr lang="ru-RU" sz="3100" dirty="0" smtClean="0">
                <a:solidFill>
                  <a:srgbClr val="111111"/>
                </a:solidFill>
                <a:latin typeface="Times New Roman" panose="02020603050405020304" pitchFamily="18" charset="0"/>
              </a:rPr>
              <a:t>                       Сюжет                                          </a:t>
            </a:r>
            <a:br>
              <a:rPr lang="ru-RU" sz="3100" dirty="0" smtClean="0">
                <a:solidFill>
                  <a:srgbClr val="111111"/>
                </a:solidFill>
                <a:latin typeface="Times New Roman" panose="02020603050405020304" pitchFamily="18" charset="0"/>
              </a:rPr>
            </a:br>
            <a:r>
              <a:rPr lang="ru-RU" sz="3100" dirty="0">
                <a:solidFill>
                  <a:srgbClr val="111111"/>
                </a:solidFill>
                <a:latin typeface="Times New Roman" panose="02020603050405020304" pitchFamily="18" charset="0"/>
              </a:rPr>
              <a:t> </a:t>
            </a:r>
            <a:r>
              <a:rPr lang="ru-RU" sz="3100" dirty="0" smtClean="0">
                <a:solidFill>
                  <a:srgbClr val="111111"/>
                </a:solidFill>
                <a:latin typeface="Times New Roman" panose="02020603050405020304" pitchFamily="18" charset="0"/>
              </a:rPr>
              <a:t>                                                                Главные </a:t>
            </a:r>
            <a:r>
              <a:rPr lang="ru-RU" sz="3100" dirty="0">
                <a:solidFill>
                  <a:srgbClr val="111111"/>
                </a:solidFill>
                <a:latin typeface="Times New Roman" panose="02020603050405020304" pitchFamily="18" charset="0"/>
              </a:rPr>
              <a:t>герои</a:t>
            </a:r>
            <a:r>
              <a:rPr lang="ru-RU" sz="3100" dirty="0" smtClean="0">
                <a:solidFill>
                  <a:srgbClr val="111111"/>
                </a:solidFill>
                <a:latin typeface="Times New Roman" panose="02020603050405020304" pitchFamily="18" charset="0"/>
              </a:rPr>
              <a:t> </a:t>
            </a:r>
            <a:br>
              <a:rPr lang="ru-RU" sz="3100" dirty="0" smtClean="0">
                <a:solidFill>
                  <a:srgbClr val="111111"/>
                </a:solidFill>
                <a:latin typeface="Times New Roman" panose="02020603050405020304" pitchFamily="18" charset="0"/>
              </a:rPr>
            </a:br>
            <a:r>
              <a:rPr lang="ru-RU" sz="3100" dirty="0">
                <a:solidFill>
                  <a:srgbClr val="111111"/>
                </a:solidFill>
                <a:latin typeface="Times New Roman" panose="02020603050405020304" pitchFamily="18" charset="0"/>
              </a:rPr>
              <a:t/>
            </a:r>
            <a:br>
              <a:rPr lang="ru-RU" sz="3100" dirty="0">
                <a:solidFill>
                  <a:srgbClr val="111111"/>
                </a:solidFill>
                <a:latin typeface="Times New Roman" panose="02020603050405020304" pitchFamily="18" charset="0"/>
              </a:rPr>
            </a:br>
            <a:r>
              <a:rPr lang="ru-RU" sz="3100" dirty="0" smtClean="0">
                <a:solidFill>
                  <a:srgbClr val="111111"/>
                </a:solidFill>
                <a:latin typeface="Times New Roman" panose="02020603050405020304" pitchFamily="18" charset="0"/>
              </a:rPr>
              <a:t>                                           Основная </a:t>
            </a:r>
            <a:r>
              <a:rPr lang="ru-RU" sz="3100" dirty="0">
                <a:solidFill>
                  <a:srgbClr val="111111"/>
                </a:solidFill>
                <a:latin typeface="Times New Roman" panose="02020603050405020304" pitchFamily="18" charset="0"/>
              </a:rPr>
              <a:t>мысль</a:t>
            </a:r>
            <a:endParaRPr lang="ru-RU" sz="3100" dirty="0"/>
          </a:p>
        </p:txBody>
      </p:sp>
      <p:cxnSp>
        <p:nvCxnSpPr>
          <p:cNvPr id="4" name="Прямая со стрелкой 3"/>
          <p:cNvCxnSpPr/>
          <p:nvPr/>
        </p:nvCxnSpPr>
        <p:spPr>
          <a:xfrm flipH="1">
            <a:off x="3289105" y="1910687"/>
            <a:ext cx="2077875" cy="730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a:off x="4217158" y="1910687"/>
            <a:ext cx="1869743" cy="2101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305266" y="1910687"/>
            <a:ext cx="0" cy="3220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612337" y="1910687"/>
            <a:ext cx="1593377" cy="238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7301552" y="1910687"/>
            <a:ext cx="2006221" cy="709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12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5369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285924" y="150125"/>
            <a:ext cx="10232786" cy="6400800"/>
          </a:xfrm>
          <a:prstGeom prst="rect">
            <a:avLst/>
          </a:prstGeom>
        </p:spPr>
      </p:pic>
    </p:spTree>
    <p:extLst>
      <p:ext uri="{BB962C8B-B14F-4D97-AF65-F5344CB8AC3E}">
        <p14:creationId xmlns:p14="http://schemas.microsoft.com/office/powerpoint/2010/main" val="70779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21151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33266" y="624110"/>
            <a:ext cx="9771345" cy="5435496"/>
          </a:xfrm>
        </p:spPr>
        <p:txBody>
          <a:bodyPr>
            <a:normAutofit/>
          </a:bodyPr>
          <a:lstStyle/>
          <a:p>
            <a:r>
              <a:rPr lang="ru-RU" dirty="0" smtClean="0">
                <a:solidFill>
                  <a:srgbClr val="181818"/>
                </a:solidFill>
                <a:latin typeface="Times New Roman" panose="02020603050405020304" pitchFamily="18" charset="0"/>
              </a:rPr>
              <a:t/>
            </a:r>
            <a:br>
              <a:rPr lang="ru-RU" dirty="0" smtClean="0">
                <a:solidFill>
                  <a:srgbClr val="181818"/>
                </a:solidFill>
                <a:latin typeface="Times New Roman" panose="02020603050405020304" pitchFamily="18" charset="0"/>
              </a:rPr>
            </a:br>
            <a:r>
              <a:rPr lang="ru-RU" sz="4400" dirty="0" smtClean="0">
                <a:solidFill>
                  <a:srgbClr val="181818"/>
                </a:solidFill>
                <a:latin typeface="Times New Roman" panose="02020603050405020304" pitchFamily="18" charset="0"/>
              </a:rPr>
              <a:t>- </a:t>
            </a:r>
            <a:r>
              <a:rPr lang="ru-RU" sz="4400" dirty="0">
                <a:solidFill>
                  <a:srgbClr val="181818"/>
                </a:solidFill>
                <a:latin typeface="Times New Roman" panose="02020603050405020304" pitchFamily="18" charset="0"/>
              </a:rPr>
              <a:t>Сегодня на уроке я узнал</a:t>
            </a:r>
            <a:r>
              <a:rPr lang="ru-RU" sz="4400" dirty="0" smtClean="0">
                <a:solidFill>
                  <a:srgbClr val="181818"/>
                </a:solidFill>
                <a:latin typeface="Times New Roman" panose="02020603050405020304" pitchFamily="18" charset="0"/>
              </a:rPr>
              <a:t>…</a:t>
            </a:r>
            <a:br>
              <a:rPr lang="ru-RU" sz="4400" dirty="0" smtClean="0">
                <a:solidFill>
                  <a:srgbClr val="181818"/>
                </a:solidFill>
                <a:latin typeface="Times New Roman" panose="02020603050405020304" pitchFamily="18" charset="0"/>
              </a:rPr>
            </a:br>
            <a:r>
              <a:rPr lang="ru-RU" sz="4400" dirty="0">
                <a:solidFill>
                  <a:srgbClr val="181818"/>
                </a:solidFill>
                <a:latin typeface="Times New Roman" panose="02020603050405020304" pitchFamily="18" charset="0"/>
              </a:rPr>
              <a:t/>
            </a:r>
            <a:br>
              <a:rPr lang="ru-RU" sz="4400" dirty="0">
                <a:solidFill>
                  <a:srgbClr val="181818"/>
                </a:solidFill>
                <a:latin typeface="Times New Roman" panose="02020603050405020304" pitchFamily="18" charset="0"/>
              </a:rPr>
            </a:br>
            <a:r>
              <a:rPr lang="ru-RU" sz="4400" dirty="0">
                <a:solidFill>
                  <a:srgbClr val="181818"/>
                </a:solidFill>
                <a:latin typeface="Times New Roman" panose="02020603050405020304" pitchFamily="18" charset="0"/>
              </a:rPr>
              <a:t>- На этом уроке я похвалил бы себя за</a:t>
            </a:r>
            <a:r>
              <a:rPr lang="ru-RU" sz="4400" dirty="0" smtClean="0">
                <a:solidFill>
                  <a:srgbClr val="181818"/>
                </a:solidFill>
                <a:latin typeface="Times New Roman" panose="02020603050405020304" pitchFamily="18" charset="0"/>
              </a:rPr>
              <a:t>…</a:t>
            </a:r>
            <a:br>
              <a:rPr lang="ru-RU" sz="4400" dirty="0" smtClean="0">
                <a:solidFill>
                  <a:srgbClr val="181818"/>
                </a:solidFill>
                <a:latin typeface="Times New Roman" panose="02020603050405020304" pitchFamily="18" charset="0"/>
              </a:rPr>
            </a:br>
            <a:r>
              <a:rPr lang="ru-RU" sz="4400" dirty="0">
                <a:solidFill>
                  <a:srgbClr val="181818"/>
                </a:solidFill>
                <a:latin typeface="Times New Roman" panose="02020603050405020304" pitchFamily="18" charset="0"/>
              </a:rPr>
              <a:t/>
            </a:r>
            <a:br>
              <a:rPr lang="ru-RU" sz="4400" dirty="0">
                <a:solidFill>
                  <a:srgbClr val="181818"/>
                </a:solidFill>
                <a:latin typeface="Times New Roman" panose="02020603050405020304" pitchFamily="18" charset="0"/>
              </a:rPr>
            </a:br>
            <a:r>
              <a:rPr lang="ru-RU" sz="4400" dirty="0">
                <a:solidFill>
                  <a:srgbClr val="181818"/>
                </a:solidFill>
                <a:latin typeface="Times New Roman" panose="02020603050405020304" pitchFamily="18" charset="0"/>
              </a:rPr>
              <a:t>- После урока мне захотелось…</a:t>
            </a:r>
            <a:br>
              <a:rPr lang="ru-RU" sz="4400" dirty="0">
                <a:solidFill>
                  <a:srgbClr val="181818"/>
                </a:solidFill>
                <a:latin typeface="Times New Roman" panose="02020603050405020304" pitchFamily="18" charset="0"/>
              </a:rPr>
            </a:br>
            <a:endParaRPr lang="ru-RU" sz="4400" dirty="0"/>
          </a:p>
        </p:txBody>
      </p:sp>
    </p:spTree>
    <p:extLst>
      <p:ext uri="{BB962C8B-B14F-4D97-AF65-F5344CB8AC3E}">
        <p14:creationId xmlns:p14="http://schemas.microsoft.com/office/powerpoint/2010/main" val="2110641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6912" y="624110"/>
            <a:ext cx="10140287" cy="5435496"/>
          </a:xfrm>
        </p:spPr>
        <p:txBody>
          <a:bodyPr>
            <a:normAutofit fontScale="90000"/>
          </a:bodyPr>
          <a:lstStyle/>
          <a:p>
            <a:r>
              <a:rPr lang="ru-RU" sz="4000" b="1" dirty="0" smtClean="0">
                <a:solidFill>
                  <a:srgbClr val="111111"/>
                </a:solidFill>
                <a:latin typeface="Times New Roman" panose="02020603050405020304" pitchFamily="18" charset="0"/>
              </a:rPr>
              <a:t>                      Домашняя </a:t>
            </a:r>
            <a:r>
              <a:rPr lang="ru-RU" sz="4000" b="1" dirty="0">
                <a:solidFill>
                  <a:srgbClr val="111111"/>
                </a:solidFill>
                <a:latin typeface="Times New Roman" panose="02020603050405020304" pitchFamily="18" charset="0"/>
              </a:rPr>
              <a:t>работа</a:t>
            </a:r>
            <a:r>
              <a:rPr lang="ru-RU" sz="4000" b="1" dirty="0" smtClean="0">
                <a:solidFill>
                  <a:srgbClr val="111111"/>
                </a:solidFill>
                <a:latin typeface="Times New Roman" panose="02020603050405020304" pitchFamily="18" charset="0"/>
              </a:rPr>
              <a:t>.</a:t>
            </a:r>
            <a:br>
              <a:rPr lang="ru-RU" sz="4000" b="1" dirty="0" smtClean="0">
                <a:solidFill>
                  <a:srgbClr val="111111"/>
                </a:solidFill>
                <a:latin typeface="Times New Roman" panose="02020603050405020304" pitchFamily="18" charset="0"/>
              </a:rPr>
            </a:br>
            <a:r>
              <a:rPr lang="ru-RU" dirty="0">
                <a:solidFill>
                  <a:srgbClr val="111111"/>
                </a:solidFill>
                <a:latin typeface="Times New Roman" panose="02020603050405020304" pitchFamily="18" charset="0"/>
              </a:rPr>
              <a:t>1.Подготовить стихотворение на выразительное чтение</a:t>
            </a:r>
            <a:r>
              <a:rPr lang="ru-RU" dirty="0" smtClean="0">
                <a:solidFill>
                  <a:srgbClr val="111111"/>
                </a:solidFill>
                <a:latin typeface="Times New Roman" panose="02020603050405020304" pitchFamily="18" charset="0"/>
              </a:rPr>
              <a:t>.</a:t>
            </a:r>
            <a:br>
              <a:rPr lang="ru-RU" dirty="0" smtClean="0">
                <a:solidFill>
                  <a:srgbClr val="111111"/>
                </a:solidFill>
                <a:latin typeface="Times New Roman" panose="02020603050405020304" pitchFamily="18" charset="0"/>
              </a:rPr>
            </a:br>
            <a:r>
              <a:rPr lang="ru-RU" dirty="0">
                <a:solidFill>
                  <a:srgbClr val="111111"/>
                </a:solidFill>
                <a:latin typeface="Times New Roman" panose="02020603050405020304" pitchFamily="18" charset="0"/>
              </a:rPr>
              <a:t/>
            </a:r>
            <a:br>
              <a:rPr lang="ru-RU" dirty="0">
                <a:solidFill>
                  <a:srgbClr val="111111"/>
                </a:solidFill>
                <a:latin typeface="Times New Roman" panose="02020603050405020304" pitchFamily="18" charset="0"/>
              </a:rPr>
            </a:br>
            <a:r>
              <a:rPr lang="ru-RU" b="1" dirty="0" smtClean="0">
                <a:solidFill>
                  <a:srgbClr val="111111"/>
                </a:solidFill>
                <a:latin typeface="Times New Roman" panose="02020603050405020304" pitchFamily="18" charset="0"/>
              </a:rPr>
              <a:t>                     Творческая </a:t>
            </a:r>
            <a:r>
              <a:rPr lang="ru-RU" b="1" dirty="0">
                <a:solidFill>
                  <a:srgbClr val="111111"/>
                </a:solidFill>
                <a:latin typeface="Times New Roman" panose="02020603050405020304" pitchFamily="18" charset="0"/>
              </a:rPr>
              <a:t>работа (на выбор)</a:t>
            </a:r>
            <a:br>
              <a:rPr lang="ru-RU" b="1" dirty="0">
                <a:solidFill>
                  <a:srgbClr val="111111"/>
                </a:solidFill>
                <a:latin typeface="Times New Roman" panose="02020603050405020304" pitchFamily="18" charset="0"/>
              </a:rPr>
            </a:br>
            <a:r>
              <a:rPr lang="ru-RU" dirty="0">
                <a:solidFill>
                  <a:srgbClr val="000000"/>
                </a:solidFill>
                <a:latin typeface="Times New Roman" panose="02020603050405020304" pitchFamily="18" charset="0"/>
              </a:rPr>
              <a:t>1. Написать сочинение «Они защищали Родину</a:t>
            </a:r>
            <a:r>
              <a:rPr lang="ru-RU" dirty="0" smtClean="0">
                <a:solidFill>
                  <a:srgbClr val="000000"/>
                </a:solidFill>
                <a:latin typeface="Times New Roman" panose="02020603050405020304" pitchFamily="18" charset="0"/>
              </a:rPr>
              <a:t>».</a:t>
            </a:r>
            <a:br>
              <a:rPr lang="ru-RU" dirty="0" smtClean="0">
                <a:solidFill>
                  <a:srgbClr val="000000"/>
                </a:solidFill>
                <a:latin typeface="Times New Roman" panose="02020603050405020304" pitchFamily="18" charset="0"/>
              </a:rPr>
            </a:br>
            <a:r>
              <a:rPr lang="ru-RU" dirty="0">
                <a:solidFill>
                  <a:srgbClr val="000000"/>
                </a:solidFill>
                <a:latin typeface="Times New Roman" panose="02020603050405020304" pitchFamily="18" charset="0"/>
              </a:rPr>
              <a:t/>
            </a:r>
            <a:br>
              <a:rPr lang="ru-RU" dirty="0">
                <a:solidFill>
                  <a:srgbClr val="000000"/>
                </a:solidFill>
                <a:latin typeface="Times New Roman" panose="02020603050405020304" pitchFamily="18" charset="0"/>
              </a:rPr>
            </a:br>
            <a:r>
              <a:rPr lang="ru-RU" dirty="0">
                <a:solidFill>
                  <a:srgbClr val="000000"/>
                </a:solidFill>
                <a:latin typeface="Times New Roman" panose="02020603050405020304" pitchFamily="18" charset="0"/>
              </a:rPr>
              <a:t>2. Написать письмо неизвестному солдату, воюющему сейчас на Украине. </a:t>
            </a:r>
            <a:r>
              <a:rPr lang="ru-RU" dirty="0" smtClean="0">
                <a:solidFill>
                  <a:srgbClr val="000000"/>
                </a:solidFill>
                <a:latin typeface="Times New Roman" panose="02020603050405020304" pitchFamily="18" charset="0"/>
              </a:rPr>
              <a:t/>
            </a:r>
            <a:br>
              <a:rPr lang="ru-RU" dirty="0" smtClean="0">
                <a:solidFill>
                  <a:srgbClr val="000000"/>
                </a:solidFill>
                <a:latin typeface="Times New Roman" panose="02020603050405020304" pitchFamily="18" charset="0"/>
              </a:rPr>
            </a:br>
            <a:r>
              <a:rPr lang="ru-RU" dirty="0" smtClean="0">
                <a:solidFill>
                  <a:srgbClr val="000000"/>
                </a:solidFill>
                <a:latin typeface="Times New Roman" panose="02020603050405020304" pitchFamily="18" charset="0"/>
              </a:rPr>
              <a:t/>
            </a:r>
            <a:br>
              <a:rPr lang="ru-RU" dirty="0" smtClean="0">
                <a:solidFill>
                  <a:srgbClr val="000000"/>
                </a:solidFill>
                <a:latin typeface="Times New Roman" panose="02020603050405020304" pitchFamily="18" charset="0"/>
              </a:rPr>
            </a:br>
            <a:r>
              <a:rPr lang="ru-RU" dirty="0" smtClean="0">
                <a:solidFill>
                  <a:srgbClr val="000000"/>
                </a:solidFill>
                <a:latin typeface="Times New Roman" panose="02020603050405020304" pitchFamily="18" charset="0"/>
              </a:rPr>
              <a:t>3</a:t>
            </a:r>
            <a:r>
              <a:rPr lang="ru-RU" dirty="0">
                <a:solidFill>
                  <a:srgbClr val="000000"/>
                </a:solidFill>
                <a:latin typeface="Times New Roman" panose="02020603050405020304" pitchFamily="18" charset="0"/>
              </a:rPr>
              <a:t>. Выучить наизусть стихотворение одного из поэтов республики о нашей малой родине (автор по выбору).</a:t>
            </a:r>
            <a:r>
              <a:rPr lang="ru-RU" dirty="0">
                <a:solidFill>
                  <a:srgbClr val="111111"/>
                </a:solidFill>
                <a:latin typeface="Times New Roman" panose="02020603050405020304" pitchFamily="18" charset="0"/>
              </a:rPr>
              <a:t/>
            </a:r>
            <a:br>
              <a:rPr lang="ru-RU" dirty="0">
                <a:solidFill>
                  <a:srgbClr val="111111"/>
                </a:solidFill>
                <a:latin typeface="Times New Roman" panose="02020603050405020304" pitchFamily="18" charset="0"/>
              </a:rPr>
            </a:br>
            <a:r>
              <a:rPr lang="ru-RU" sz="3200" dirty="0">
                <a:solidFill>
                  <a:srgbClr val="000000"/>
                </a:solidFill>
                <a:latin typeface="Times New Roman" panose="02020603050405020304" pitchFamily="18" charset="0"/>
              </a:rPr>
              <a:t/>
            </a:r>
            <a:br>
              <a:rPr lang="ru-RU" sz="3200" dirty="0">
                <a:solidFill>
                  <a:srgbClr val="000000"/>
                </a:solidFill>
                <a:latin typeface="Times New Roman" panose="02020603050405020304" pitchFamily="18" charset="0"/>
              </a:rPr>
            </a:br>
            <a:endParaRPr lang="ru-RU" sz="4000" dirty="0"/>
          </a:p>
        </p:txBody>
      </p:sp>
    </p:spTree>
    <p:extLst>
      <p:ext uri="{BB962C8B-B14F-4D97-AF65-F5344CB8AC3E}">
        <p14:creationId xmlns:p14="http://schemas.microsoft.com/office/powerpoint/2010/main" val="2299381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latin typeface="Times New Roman" panose="02020603050405020304" pitchFamily="18" charset="0"/>
                <a:cs typeface="Times New Roman" panose="02020603050405020304" pitchFamily="18" charset="0"/>
              </a:rPr>
              <a:t>Анатолий Владимирович </a:t>
            </a:r>
            <a:r>
              <a:rPr lang="ru-RU" dirty="0" err="1" smtClean="0">
                <a:latin typeface="Times New Roman" panose="02020603050405020304" pitchFamily="18" charset="0"/>
                <a:cs typeface="Times New Roman" panose="02020603050405020304" pitchFamily="18" charset="0"/>
              </a:rPr>
              <a:t>Жигулин</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«О, Родина! В неярком блеске…»</a:t>
            </a:r>
            <a:br>
              <a:rPr lang="ru-RU" dirty="0" smtClean="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142699" y="1798946"/>
            <a:ext cx="8411570" cy="4731508"/>
          </a:xfrm>
          <a:prstGeom prst="rect">
            <a:avLst/>
          </a:prstGeom>
        </p:spPr>
      </p:pic>
    </p:spTree>
    <p:extLst>
      <p:ext uri="{BB962C8B-B14F-4D97-AF65-F5344CB8AC3E}">
        <p14:creationId xmlns:p14="http://schemas.microsoft.com/office/powerpoint/2010/main" val="3646310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9888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41444" y="586853"/>
            <a:ext cx="8191500" cy="5577527"/>
          </a:xfrm>
          <a:prstGeom prst="rect">
            <a:avLst/>
          </a:prstGeom>
        </p:spPr>
      </p:pic>
    </p:spTree>
    <p:extLst>
      <p:ext uri="{BB962C8B-B14F-4D97-AF65-F5344CB8AC3E}">
        <p14:creationId xmlns:p14="http://schemas.microsoft.com/office/powerpoint/2010/main" val="72213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91820" y="0"/>
            <a:ext cx="8707272" cy="6530454"/>
          </a:xfrm>
          <a:prstGeom prst="rect">
            <a:avLst/>
          </a:prstGeom>
        </p:spPr>
      </p:pic>
    </p:spTree>
    <p:extLst>
      <p:ext uri="{BB962C8B-B14F-4D97-AF65-F5344CB8AC3E}">
        <p14:creationId xmlns:p14="http://schemas.microsoft.com/office/powerpoint/2010/main" val="271731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200400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4836" y="259307"/>
            <a:ext cx="8979775" cy="1119117"/>
          </a:xfrm>
        </p:spPr>
        <p:txBody>
          <a:bodyPr>
            <a:normAutofit fontScale="90000"/>
          </a:bodyPr>
          <a:lstStyle/>
          <a:p>
            <a:r>
              <a:rPr lang="ru-RU" sz="5400" dirty="0" smtClean="0">
                <a:latin typeface="Times New Roman" panose="02020603050405020304" pitchFamily="18" charset="0"/>
                <a:cs typeface="Times New Roman" panose="02020603050405020304" pitchFamily="18" charset="0"/>
              </a:rPr>
              <a:t>              Словарная работа</a:t>
            </a:r>
            <a:br>
              <a:rPr lang="ru-RU" sz="5400" dirty="0" smtClean="0">
                <a:latin typeface="Times New Roman" panose="02020603050405020304" pitchFamily="18" charset="0"/>
                <a:cs typeface="Times New Roman" panose="02020603050405020304" pitchFamily="18" charset="0"/>
              </a:rPr>
            </a:br>
            <a:r>
              <a:rPr lang="ru-RU" sz="5400" dirty="0" smtClean="0">
                <a:latin typeface="Times New Roman" panose="02020603050405020304" pitchFamily="18" charset="0"/>
                <a:cs typeface="Times New Roman" panose="02020603050405020304" pitchFamily="18" charset="0"/>
              </a:rPr>
              <a:t/>
            </a:r>
            <a:br>
              <a:rPr lang="ru-RU" sz="5400" dirty="0" smtClean="0">
                <a:latin typeface="Times New Roman" panose="02020603050405020304" pitchFamily="18" charset="0"/>
                <a:cs typeface="Times New Roman" panose="02020603050405020304" pitchFamily="18" charset="0"/>
              </a:rPr>
            </a:br>
            <a:r>
              <a:rPr lang="ru-RU" sz="4400" dirty="0">
                <a:solidFill>
                  <a:srgbClr val="111111"/>
                </a:solidFill>
                <a:latin typeface="Times New Roman" panose="02020603050405020304" pitchFamily="18" charset="0"/>
              </a:rPr>
              <a:t>Трепетный </a:t>
            </a:r>
            <a:r>
              <a:rPr lang="ru-RU" sz="4400" dirty="0" smtClean="0">
                <a:solidFill>
                  <a:srgbClr val="111111"/>
                </a:solidFill>
                <a:latin typeface="Times New Roman" panose="02020603050405020304" pitchFamily="18" charset="0"/>
              </a:rPr>
              <a:t>-</a:t>
            </a:r>
            <a:r>
              <a:rPr lang="ru-RU" sz="4400" dirty="0">
                <a:solidFill>
                  <a:srgbClr val="000000"/>
                </a:solidFill>
                <a:latin typeface="Times New Roman" panose="02020603050405020304" pitchFamily="18" charset="0"/>
              </a:rPr>
              <a:t/>
            </a:r>
            <a:br>
              <a:rPr lang="ru-RU" sz="4400" dirty="0">
                <a:solidFill>
                  <a:srgbClr val="000000"/>
                </a:solidFill>
                <a:latin typeface="Times New Roman" panose="02020603050405020304" pitchFamily="18" charset="0"/>
              </a:rPr>
            </a:br>
            <a:r>
              <a:rPr lang="ru-RU" sz="4400" dirty="0">
                <a:solidFill>
                  <a:srgbClr val="111111"/>
                </a:solidFill>
                <a:latin typeface="Times New Roman" panose="02020603050405020304" pitchFamily="18" charset="0"/>
              </a:rPr>
              <a:t>Просёлок </a:t>
            </a:r>
            <a:r>
              <a:rPr lang="ru-RU" sz="4400" dirty="0" smtClean="0">
                <a:solidFill>
                  <a:srgbClr val="111111"/>
                </a:solidFill>
                <a:latin typeface="Times New Roman" panose="02020603050405020304" pitchFamily="18" charset="0"/>
              </a:rPr>
              <a:t>– </a:t>
            </a:r>
            <a:br>
              <a:rPr lang="ru-RU" sz="4400" dirty="0" smtClean="0">
                <a:solidFill>
                  <a:srgbClr val="111111"/>
                </a:solidFill>
                <a:latin typeface="Times New Roman" panose="02020603050405020304" pitchFamily="18" charset="0"/>
              </a:rPr>
            </a:br>
            <a:r>
              <a:rPr lang="ru-RU" sz="4400" dirty="0" smtClean="0">
                <a:solidFill>
                  <a:srgbClr val="111111"/>
                </a:solidFill>
                <a:latin typeface="Times New Roman" panose="02020603050405020304" pitchFamily="18" charset="0"/>
              </a:rPr>
              <a:t>Перелесок – </a:t>
            </a:r>
            <a:br>
              <a:rPr lang="ru-RU" sz="4400" dirty="0" smtClean="0">
                <a:solidFill>
                  <a:srgbClr val="111111"/>
                </a:solidFill>
                <a:latin typeface="Times New Roman" panose="02020603050405020304" pitchFamily="18" charset="0"/>
              </a:rPr>
            </a:br>
            <a:r>
              <a:rPr lang="ru-RU" sz="4400" dirty="0" smtClean="0">
                <a:solidFill>
                  <a:srgbClr val="111111"/>
                </a:solidFill>
                <a:latin typeface="Times New Roman" panose="02020603050405020304" pitchFamily="18" charset="0"/>
              </a:rPr>
              <a:t>Жнивьё – </a:t>
            </a:r>
            <a:br>
              <a:rPr lang="ru-RU" sz="4400" dirty="0" smtClean="0">
                <a:solidFill>
                  <a:srgbClr val="111111"/>
                </a:solidFill>
                <a:latin typeface="Times New Roman" panose="02020603050405020304" pitchFamily="18" charset="0"/>
              </a:rPr>
            </a:br>
            <a:r>
              <a:rPr lang="ru-RU" sz="4400" dirty="0" smtClean="0">
                <a:solidFill>
                  <a:srgbClr val="111111"/>
                </a:solidFill>
                <a:latin typeface="Times New Roman" panose="02020603050405020304" pitchFamily="18" charset="0"/>
              </a:rPr>
              <a:t>Взор- </a:t>
            </a:r>
            <a:br>
              <a:rPr lang="ru-RU" sz="4400" dirty="0" smtClean="0">
                <a:solidFill>
                  <a:srgbClr val="111111"/>
                </a:solidFill>
                <a:latin typeface="Times New Roman" panose="02020603050405020304" pitchFamily="18" charset="0"/>
              </a:rPr>
            </a:br>
            <a:r>
              <a:rPr lang="ru-RU" sz="4400" dirty="0" smtClean="0">
                <a:solidFill>
                  <a:srgbClr val="111111"/>
                </a:solidFill>
                <a:latin typeface="Times New Roman" panose="02020603050405020304" pitchFamily="18" charset="0"/>
              </a:rPr>
              <a:t>Исцеление-</a:t>
            </a:r>
            <a:r>
              <a:rPr lang="ru-RU" sz="4400" dirty="0">
                <a:solidFill>
                  <a:srgbClr val="111111"/>
                </a:solidFill>
                <a:latin typeface="Times New Roman" panose="02020603050405020304" pitchFamily="18" charset="0"/>
              </a:rPr>
              <a:t/>
            </a:r>
            <a:br>
              <a:rPr lang="ru-RU" sz="4400" dirty="0">
                <a:solidFill>
                  <a:srgbClr val="111111"/>
                </a:solidFill>
                <a:latin typeface="Times New Roman" panose="02020603050405020304" pitchFamily="18" charset="0"/>
              </a:rPr>
            </a:br>
            <a:r>
              <a:rPr lang="ru-RU" sz="4400" dirty="0" smtClean="0">
                <a:solidFill>
                  <a:srgbClr val="111111"/>
                </a:solidFill>
                <a:latin typeface="Times New Roman" panose="02020603050405020304" pitchFamily="18" charset="0"/>
              </a:rPr>
              <a:t>Утешение-</a:t>
            </a:r>
            <a:endParaRPr lang="ru-RU"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804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6914" y="624110"/>
            <a:ext cx="9580728" cy="1280890"/>
          </a:xfrm>
        </p:spPr>
        <p:txBody>
          <a:bodyPr>
            <a:normAutofit/>
          </a:bodyPr>
          <a:lstStyle/>
          <a:p>
            <a:pPr algn="ctr"/>
            <a:r>
              <a:rPr lang="ru-RU" sz="6600" b="1" dirty="0" smtClean="0">
                <a:latin typeface="Times New Roman" panose="02020603050405020304" pitchFamily="18" charset="0"/>
                <a:cs typeface="Times New Roman" panose="02020603050405020304" pitchFamily="18" charset="0"/>
              </a:rPr>
              <a:t>Просёлок</a:t>
            </a:r>
            <a:endParaRPr lang="ru-RU" sz="66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361063" y="1814418"/>
            <a:ext cx="8557146" cy="4750155"/>
          </a:xfrm>
          <a:prstGeom prst="rect">
            <a:avLst/>
          </a:prstGeom>
        </p:spPr>
      </p:pic>
    </p:spTree>
    <p:extLst>
      <p:ext uri="{BB962C8B-B14F-4D97-AF65-F5344CB8AC3E}">
        <p14:creationId xmlns:p14="http://schemas.microsoft.com/office/powerpoint/2010/main" val="50335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1504" y="624110"/>
            <a:ext cx="9225887" cy="1280890"/>
          </a:xfrm>
        </p:spPr>
        <p:txBody>
          <a:bodyPr>
            <a:normAutofit/>
          </a:bodyPr>
          <a:lstStyle/>
          <a:p>
            <a:pPr algn="ctr"/>
            <a:r>
              <a:rPr lang="ru-RU" sz="6600" b="1" dirty="0" smtClean="0">
                <a:latin typeface="Times New Roman" panose="02020603050405020304" pitchFamily="18" charset="0"/>
                <a:cs typeface="Times New Roman" panose="02020603050405020304" pitchFamily="18" charset="0"/>
              </a:rPr>
              <a:t>Перелесок</a:t>
            </a:r>
            <a:endParaRPr lang="ru-RU" sz="66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347415" y="1670371"/>
            <a:ext cx="8701585" cy="4892353"/>
          </a:xfrm>
          <a:prstGeom prst="rect">
            <a:avLst/>
          </a:prstGeom>
        </p:spPr>
      </p:pic>
    </p:spTree>
    <p:extLst>
      <p:ext uri="{BB962C8B-B14F-4D97-AF65-F5344CB8AC3E}">
        <p14:creationId xmlns:p14="http://schemas.microsoft.com/office/powerpoint/2010/main" val="1654374662"/>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146</TotalTime>
  <Words>23</Words>
  <Application>Microsoft Office PowerPoint</Application>
  <PresentationFormat>Широкоэкранный</PresentationFormat>
  <Paragraphs>9</Paragraphs>
  <Slides>18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Century Gothic</vt:lpstr>
      <vt:lpstr>Times New Roman</vt:lpstr>
      <vt:lpstr>Wingdings 3</vt:lpstr>
      <vt:lpstr>Легкий дым</vt:lpstr>
      <vt:lpstr>Презентация PowerPoint</vt:lpstr>
      <vt:lpstr>Анатолий Владимирович Жигулин  «О, Родина! В неярком блеске…»       </vt:lpstr>
      <vt:lpstr>Презентация PowerPoint</vt:lpstr>
      <vt:lpstr>Презентация PowerPoint</vt:lpstr>
      <vt:lpstr>Презентация PowerPoint</vt:lpstr>
      <vt:lpstr>Презентация PowerPoint</vt:lpstr>
      <vt:lpstr>              Словарная работа  Трепетный - Просёлок –  Перелесок –  Жнивьё –  Взор-  Исцеление- Утешение-</vt:lpstr>
      <vt:lpstr>Просёлок</vt:lpstr>
      <vt:lpstr>Перелесок</vt:lpstr>
      <vt:lpstr>Жнивьё</vt:lpstr>
      <vt:lpstr>Трепетный – взволнованный, выражающий трепет.  Взор – взгляд.  Исцеление – душевное излечение. </vt:lpstr>
      <vt:lpstr>Презентация PowerPoint</vt:lpstr>
      <vt:lpstr>                         Характеристика произведения                                              А.В. Жигулина «О, Родина»         Жанр                                                         Языковые средства                                                                              выразительности                         Сюжет                                                                                                            Главные герои                                              Основная мысль</vt:lpstr>
      <vt:lpstr>Презентация PowerPoint</vt:lpstr>
      <vt:lpstr>Презентация PowerPoint</vt:lpstr>
      <vt:lpstr>Презентация PowerPoint</vt:lpstr>
      <vt:lpstr> - Сегодня на уроке я узнал…  - На этом уроке я похвалил бы себя за…  - После урока мне захотелось… </vt:lpstr>
      <vt:lpstr>                      Домашняя работа. 1.Подготовить стихотворение на выразительное чтение.                       Творческая работа (на выбор) 1. Написать сочинение «Они защищали Родину».  2. Написать письмо неизвестному солдату, воюющему сейчас на Украине.   3. Выучить наизусть стихотворение одного из поэтов республики о нашей малой родине (автор по выбору).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Танова Мадина</dc:creator>
  <cp:lastModifiedBy>Танова Мадина</cp:lastModifiedBy>
  <cp:revision>11</cp:revision>
  <dcterms:created xsi:type="dcterms:W3CDTF">2022-03-20T11:40:34Z</dcterms:created>
  <dcterms:modified xsi:type="dcterms:W3CDTF">2022-03-21T17:30:18Z</dcterms:modified>
</cp:coreProperties>
</file>