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>
      <a:defRPr lang="en-US"/>
    </a:defPPr>
    <a:lvl1pPr lvl="0" rtl="0" algn="ct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Arial" charset="0"/>
        <a:ea typeface="+mn-ea"/>
        <a:cs typeface="+mn-cs"/>
      </a:defRPr>
    </a:lvl1pPr>
    <a:lvl2pPr lvl="1" marL="457200" rtl="0" algn="ct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Arial" charset="0"/>
        <a:ea typeface="+mn-ea"/>
        <a:cs typeface="+mn-cs"/>
      </a:defRPr>
    </a:lvl2pPr>
    <a:lvl3pPr lvl="2" marL="914400" rtl="0" algn="ct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Arial" charset="0"/>
        <a:ea typeface="+mn-ea"/>
        <a:cs typeface="+mn-cs"/>
      </a:defRPr>
    </a:lvl3pPr>
    <a:lvl4pPr lvl="3" marL="1371600" rtl="0" algn="ct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Arial" charset="0"/>
        <a:ea typeface="+mn-ea"/>
        <a:cs typeface="+mn-cs"/>
      </a:defRPr>
    </a:lvl4pPr>
    <a:lvl5pPr lvl="4" marL="1828800" rtl="0" algn="ct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Arial" charset="0"/>
        <a:ea typeface="+mn-ea"/>
        <a:cs typeface="+mn-cs"/>
      </a:defRPr>
    </a:lvl5pPr>
    <a:lvl6pPr defTabSz="914400" eaLnBrk="1" hangingPunct="1" latinLnBrk="0" lvl="5" marL="2286000" rtl="0" algn="l">
      <a:defRPr kern="1200" sz="2400">
        <a:solidFill>
          <a:schemeClr val="tx1"/>
        </a:solidFill>
        <a:latin typeface="Arial" charset="0"/>
        <a:ea typeface="+mn-ea"/>
        <a:cs typeface="+mn-cs"/>
      </a:defRPr>
    </a:lvl6pPr>
    <a:lvl7pPr defTabSz="914400" eaLnBrk="1" hangingPunct="1" latinLnBrk="0" lvl="6" marL="2743200" rtl="0" algn="l">
      <a:defRPr kern="1200" sz="2400">
        <a:solidFill>
          <a:schemeClr val="tx1"/>
        </a:solidFill>
        <a:latin typeface="Arial" charset="0"/>
        <a:ea typeface="+mn-ea"/>
        <a:cs typeface="+mn-cs"/>
      </a:defRPr>
    </a:lvl7pPr>
    <a:lvl8pPr defTabSz="914400" eaLnBrk="1" hangingPunct="1" latinLnBrk="0" lvl="7" marL="3200400" rtl="0" algn="l">
      <a:defRPr kern="1200" sz="2400">
        <a:solidFill>
          <a:schemeClr val="tx1"/>
        </a:solidFill>
        <a:latin typeface="Arial" charset="0"/>
        <a:ea typeface="+mn-ea"/>
        <a:cs typeface="+mn-cs"/>
      </a:defRPr>
    </a:lvl8pPr>
    <a:lvl9pPr defTabSz="914400" eaLnBrk="1" hangingPunct="1" latinLnBrk="0" lvl="8" marL="3657600" rtl="0" algn="l">
      <a:defRPr kern="1200" sz="24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13CA53-2B81-492F-9333-A5C412DB8D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6922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2EE79E-674A-4811-B8B4-352EAA550113}" type="slidenum">
              <a:rPr lang="en-US" altLang="ru-RU" smtClean="0"/>
              <a:pPr/>
              <a:t>1</a:t>
            </a:fld>
            <a:endParaRPr lang="en-US" alt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27268C-D9D5-417D-A13C-940457CEFBCF}" type="slidenum">
              <a:rPr lang="en-US" altLang="ru-RU" smtClean="0"/>
              <a:pPr/>
              <a:t>2</a:t>
            </a:fld>
            <a:endParaRPr lang="en-US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929" name="Shape 8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Google Shape;81930;p1"/>
          <p:cNvSpPr txBox="1"/>
          <p:nvPr>
            <p:ph type="ctrTitle"/>
          </p:nvPr>
        </p:nvSpPr>
        <p:spPr>
          <a:xfrm>
            <a:off x="532356" y="392575"/>
            <a:ext cx="8079300" cy="762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rgbClr val="791609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30D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гимназия № 32 </a:t>
            </a:r>
            <a:br>
              <a:rPr lang="ru-RU" sz="1800">
                <a:solidFill>
                  <a:srgbClr val="230D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rgbClr val="230D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Калининград</a:t>
            </a:r>
            <a:br>
              <a:rPr lang="ru-RU" sz="1800">
                <a:solidFill>
                  <a:srgbClr val="230D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rgbClr val="230D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 </a:t>
            </a:r>
            <a:endParaRPr sz="4400"/>
          </a:p>
        </p:txBody>
      </p:sp>
      <p:sp>
        <p:nvSpPr>
          <p:cNvPr id="81931" name="Google Shape;81931;p1"/>
          <p:cNvSpPr txBox="1"/>
          <p:nvPr>
            <p:ph idx="1" type="subTitle"/>
          </p:nvPr>
        </p:nvSpPr>
        <p:spPr>
          <a:xfrm>
            <a:off x="438815" y="3860311"/>
            <a:ext cx="8568900" cy="29976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rgbClr val="791609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>
              <a:solidFill>
                <a:srgbClr val="230D0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30D05"/>
              </a:buClr>
              <a:buSzPts val="2800"/>
              <a:buFont typeface="Helvetica Neue"/>
              <a:buNone/>
            </a:pPr>
            <a:r>
              <a:rPr b="1" lang="ru-RU" sz="2800">
                <a:solidFill>
                  <a:srgbClr val="230D05"/>
                </a:solidFill>
              </a:rPr>
              <a:t>Конспект  классного часа - игры по финансовой грамотности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t/>
            </a:r>
            <a:endParaRPr b="1" sz="2800">
              <a:solidFill>
                <a:srgbClr val="230D0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Helvetica Neue"/>
              <a:buNone/>
            </a:pPr>
            <a:r>
              <a:rPr b="1" lang="ru-RU" sz="2800">
                <a:solidFill>
                  <a:srgbClr val="C00000"/>
                </a:solidFill>
              </a:rPr>
              <a:t>«Финансовые советники. </a:t>
            </a:r>
            <a:endParaRPr b="1" sz="28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Helvetica Neue"/>
              <a:buNone/>
            </a:pPr>
            <a:r>
              <a:rPr b="1" lang="ru-RU" sz="2800">
                <a:solidFill>
                  <a:srgbClr val="C00000"/>
                </a:solidFill>
              </a:rPr>
              <a:t>Планирование бюджета путешественника»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Helvetica Neue"/>
              <a:buNone/>
            </a:pPr>
            <a:r>
              <a:rPr b="1" lang="ru-RU" sz="2800">
                <a:solidFill>
                  <a:srgbClr val="C00000"/>
                </a:solidFill>
              </a:rPr>
              <a:t>(для 3 – 4 классов).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r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r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230D05"/>
              </a:buClr>
              <a:buSzPts val="2300"/>
              <a:buFont typeface="Helvetica Neue"/>
              <a:buNone/>
            </a:pPr>
            <a:r>
              <a:rPr lang="ru-RU" sz="2300">
                <a:solidFill>
                  <a:srgbClr val="230D05"/>
                </a:solidFill>
              </a:rPr>
              <a:t>Выполнили учителя начальных классов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230D05"/>
              </a:buClr>
              <a:buSzPts val="2300"/>
              <a:buFont typeface="Helvetica Neue"/>
              <a:buNone/>
            </a:pPr>
            <a:r>
              <a:rPr lang="ru-RU" sz="2300">
                <a:solidFill>
                  <a:srgbClr val="230D05"/>
                </a:solidFill>
              </a:rPr>
              <a:t>МАОУ гимназии № 32 г. Калининграда: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230D05"/>
              </a:buClr>
              <a:buSzPts val="2300"/>
              <a:buFont typeface="Helvetica Neue"/>
              <a:buNone/>
            </a:pPr>
            <a:r>
              <a:rPr lang="ru-RU" sz="2300">
                <a:solidFill>
                  <a:srgbClr val="230D05"/>
                </a:solidFill>
              </a:rPr>
              <a:t>Артемчик Е.Ю.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230D05"/>
              </a:buClr>
              <a:buSzPts val="2300"/>
              <a:buFont typeface="Helvetica Neue"/>
              <a:buNone/>
            </a:pPr>
            <a:r>
              <a:rPr lang="ru-RU" sz="2300">
                <a:solidFill>
                  <a:srgbClr val="230D05"/>
                </a:solidFill>
              </a:rPr>
              <a:t>Бабаян Н.Е.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230D05"/>
              </a:buClr>
              <a:buSzPts val="2300"/>
              <a:buFont typeface="Helvetica Neue"/>
              <a:buNone/>
            </a:pPr>
            <a:r>
              <a:rPr lang="ru-RU" sz="2300">
                <a:solidFill>
                  <a:srgbClr val="230D05"/>
                </a:solidFill>
              </a:rPr>
              <a:t>Терехина А.Н.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>
              <a:solidFill>
                <a:srgbClr val="230D0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Расходы на ознакомительные экскурсии и развлечения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Билет </a:t>
            </a:r>
            <a:r>
              <a:rPr lang="ru-RU" sz="2000" dirty="0"/>
              <a:t>в музей – 100 руб. </a:t>
            </a:r>
            <a:endParaRPr lang="ru-RU" sz="2000" dirty="0" smtClean="0"/>
          </a:p>
          <a:p>
            <a:r>
              <a:rPr lang="ru-RU" sz="2000" dirty="0" smtClean="0"/>
              <a:t>Билет </a:t>
            </a:r>
            <a:r>
              <a:rPr lang="ru-RU" sz="2000" dirty="0"/>
              <a:t>на концерт – 500 руб. </a:t>
            </a:r>
            <a:endParaRPr lang="ru-RU" sz="2000" dirty="0" smtClean="0"/>
          </a:p>
          <a:p>
            <a:r>
              <a:rPr lang="ru-RU" sz="2000" dirty="0" smtClean="0"/>
              <a:t>Билет </a:t>
            </a:r>
            <a:r>
              <a:rPr lang="ru-RU" sz="2000" dirty="0"/>
              <a:t>в кино – 150 руб. </a:t>
            </a:r>
            <a:endParaRPr lang="ru-RU" sz="2000" dirty="0" smtClean="0"/>
          </a:p>
          <a:p>
            <a:r>
              <a:rPr lang="ru-RU" sz="2000" dirty="0" smtClean="0"/>
              <a:t>Билет </a:t>
            </a:r>
            <a:r>
              <a:rPr lang="ru-RU" sz="2000" dirty="0"/>
              <a:t>на выставку художников – 200 руб. </a:t>
            </a:r>
            <a:endParaRPr lang="ru-RU" sz="2000" dirty="0" smtClean="0"/>
          </a:p>
          <a:p>
            <a:r>
              <a:rPr lang="ru-RU" sz="2000" dirty="0" smtClean="0"/>
              <a:t>Билет </a:t>
            </a:r>
            <a:r>
              <a:rPr lang="ru-RU" sz="2000" dirty="0"/>
              <a:t>в театр – 800 руб. </a:t>
            </a:r>
            <a:endParaRPr lang="ru-RU" sz="2000" dirty="0" smtClean="0"/>
          </a:p>
          <a:p>
            <a:r>
              <a:rPr lang="ru-RU" sz="2000" dirty="0" smtClean="0"/>
              <a:t>Билет </a:t>
            </a:r>
            <a:r>
              <a:rPr lang="ru-RU" sz="2000" dirty="0"/>
              <a:t>в аквапарк – 300 руб. </a:t>
            </a:r>
            <a:endParaRPr lang="ru-RU" sz="2000" dirty="0" smtClean="0"/>
          </a:p>
          <a:p>
            <a:r>
              <a:rPr lang="ru-RU" sz="2000" dirty="0" smtClean="0"/>
              <a:t>Билет </a:t>
            </a:r>
            <a:r>
              <a:rPr lang="ru-RU" sz="2000" dirty="0"/>
              <a:t>в бассейн – 220 руб. </a:t>
            </a:r>
            <a:endParaRPr lang="ru-RU" sz="2000" dirty="0" smtClean="0"/>
          </a:p>
          <a:p>
            <a:r>
              <a:rPr lang="ru-RU" sz="2000" dirty="0" smtClean="0"/>
              <a:t>Билет </a:t>
            </a:r>
            <a:r>
              <a:rPr lang="ru-RU" sz="2000" dirty="0"/>
              <a:t>на одну экскурсию – 300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87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Сувениры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Брелок </a:t>
            </a:r>
            <a:r>
              <a:rPr lang="ru-RU" sz="2400" dirty="0"/>
              <a:t>с символом города – 100 руб. </a:t>
            </a:r>
            <a:endParaRPr lang="ru-RU" sz="2400" dirty="0" smtClean="0"/>
          </a:p>
          <a:p>
            <a:r>
              <a:rPr lang="ru-RU" sz="2400" dirty="0" smtClean="0"/>
              <a:t>Магнитик </a:t>
            </a:r>
            <a:r>
              <a:rPr lang="ru-RU" sz="2400" dirty="0"/>
              <a:t>– 150 руб. </a:t>
            </a:r>
            <a:endParaRPr lang="ru-RU" sz="2400" dirty="0" smtClean="0"/>
          </a:p>
          <a:p>
            <a:r>
              <a:rPr lang="ru-RU" sz="2400" dirty="0" smtClean="0"/>
              <a:t>Футболка </a:t>
            </a:r>
            <a:r>
              <a:rPr lang="ru-RU" sz="2400" dirty="0"/>
              <a:t>с надписью на русском языке – 1000 руб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Кепка с надписью на русском языке – 600 руб. Набор открыток – 180 руб. </a:t>
            </a:r>
            <a:endParaRPr lang="ru-RU" sz="2400" dirty="0" smtClean="0"/>
          </a:p>
          <a:p>
            <a:r>
              <a:rPr lang="ru-RU" sz="2400" dirty="0" smtClean="0"/>
              <a:t>Матрёшка </a:t>
            </a:r>
            <a:r>
              <a:rPr lang="ru-RU" sz="2400" dirty="0"/>
              <a:t>– 200 руб. </a:t>
            </a:r>
            <a:endParaRPr lang="ru-RU" sz="2400" dirty="0" smtClean="0"/>
          </a:p>
          <a:p>
            <a:r>
              <a:rPr lang="ru-RU" sz="2400" dirty="0" smtClean="0"/>
              <a:t>Подарочная </a:t>
            </a:r>
            <a:r>
              <a:rPr lang="ru-RU" sz="2400" dirty="0"/>
              <a:t>книга на русском и английском языках – 1000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4597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Буклеты музеев Калининграда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.WS-14\Downloads\Screenshot_20210912_172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1475896" cy="26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.WS-14\Downloads\Screenshot_20210912_171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1813359" cy="23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.WS-14\Downloads\Screenshot_20210912_171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1526117" cy="21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5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315200" cy="18729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7546032" cy="636875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Этап. Выполнение задания. Представление плана расходов группами. Обсуждение.</a:t>
            </a:r>
          </a:p>
          <a:p>
            <a:endParaRPr lang="ru-RU" dirty="0"/>
          </a:p>
        </p:txBody>
      </p:sp>
      <p:pic>
        <p:nvPicPr>
          <p:cNvPr id="5" name="Рисунок 4" descr="Форум «Деньги в дело» в Екатеринбурге в «Ельцин Центре» 21 сентября:  программа, спикеры, регистрация | e1.ru - новости Екатеринбург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862462" cy="19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офессия ХУДОЖНИК (описание для детей) | ДоклаД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2931619" cy="234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етисов ответил на слова спортсменов из США о медалях россиян на Олимпиаде  – Москва 24, 30.07.20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97152"/>
            <a:ext cx="3240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фициальный портал Забайкальского края | Музыканты забайкальской филармонии  завоевали гран-при международного конкурса в Новосибирск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88840"/>
            <a:ext cx="3413673" cy="25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Мероприятие по </a:t>
            </a:r>
            <a:r>
              <a:rPr lang="ru-RU" sz="3200" smtClean="0">
                <a:solidFill>
                  <a:srgbClr val="FF0000"/>
                </a:solidFill>
              </a:rPr>
              <a:t>финансовой грамотности </a:t>
            </a:r>
            <a:r>
              <a:rPr lang="ru-RU" sz="3200" dirty="0" smtClean="0">
                <a:solidFill>
                  <a:srgbClr val="FF0000"/>
                </a:solidFill>
              </a:rPr>
              <a:t>в 4 «Д» классе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итель.WS-14\Downloads\IMG_20210914_113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608384" cy="19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.WS-14\Downloads\IMG_20210901_092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9379"/>
            <a:ext cx="2507771" cy="18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.WS-14\Downloads\20210901_115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2800068" cy="18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1229"/>
            <a:ext cx="2381672" cy="17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037" y="4581128"/>
            <a:ext cx="1751901" cy="131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6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981200" y="990600"/>
            <a:ext cx="6781800" cy="4572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981200" y="1219200"/>
            <a:ext cx="6934200" cy="39258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90" name="Picture 2" descr="F: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81200" y="990600"/>
            <a:ext cx="7162800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Закончите предложения: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Чему я научился на уроке?.........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Что мне этот урок дал для жизни?......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Урок привлек меня тем, что.…………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Урок показался интересным…………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288" y="0"/>
            <a:ext cx="1890712" cy="181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17412" name="Picture 2" descr="C:\Users\андрей\Downloads\20190328_202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" y="980728"/>
            <a:ext cx="9137650" cy="1838672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r>
              <a:rPr lang="ru-RU" altLang="ru-RU" sz="40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altLang="ru-RU" sz="24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4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915400" cy="3810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Развитие финансовой грамотности обучающихся начальной школы; повторение и обобщение знаний о финансах.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Научить обучающихся: 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планированию путешествия, 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распределению выделенного на него бюджета, 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умению рационально расходовать деньги, 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умению экономить,  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производить необходимые траты.</a:t>
            </a:r>
            <a:endParaRPr lang="ru-RU" altLang="ru-RU" sz="28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194496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7834064" cy="507260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формированию экономического образа мышления;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altLang="ru-RU" b="1" dirty="0" smtClean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ответственность и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поведение в области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отношений в быту;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altLang="ru-RU" b="1" dirty="0" smtClean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опыт применения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знаний и умений для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элементарных вопросов в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экономики</a:t>
            </a:r>
            <a:r>
              <a:rPr lang="ru-RU" altLang="ru-RU" sz="16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67544" y="-229334"/>
          <a:ext cx="8515673" cy="706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181"/>
                <a:gridCol w="3725607"/>
                <a:gridCol w="2052885"/>
              </a:tblGrid>
              <a:tr h="4122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о результатах: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4933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Личностные: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осознание себя как части семьи, общества;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овладение начальными навыками адаптации в мире финансовых отношений;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развитие самостоятельности;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развитие навыков сотрудничества со взрослыми и сверстниками в разных игровых и реальных экономических ситуациях.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Метапредметные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:</a:t>
                      </a:r>
                    </a:p>
                    <a:p>
                      <a:r>
                        <a:rPr lang="ru-RU" sz="1600" i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познавательные: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развитие навыков сотрудничества со взрослыми и сверстниками в разных игровых и реальных экономических ситуациях;</a:t>
                      </a:r>
                    </a:p>
                    <a:p>
                      <a:r>
                        <a:rPr lang="ru-RU" sz="1600" i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регулятивные: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оценка правильности выполнения действий: знакомство с критериями оценивания, самооценка и </a:t>
                      </a:r>
                      <a:r>
                        <a:rPr lang="ru-RU" sz="1600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взаимооценка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адекватное восприятие предложений товарищей, учителя;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коммуникативные: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готовность слушать собеседника и вести диалог;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готовность признавать возможность существования различных точек зрения и права каждого иметь свою;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излагать своё мнение и аргументировать свою точку зрения и оценку событий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Предметные: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понимание и правильное использование экономических терминов;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представление о роли денег в семье и обществе;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проведение элементарных финансовых расчётов.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638800"/>
            <a:ext cx="16764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15200" cy="100811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этап – определение темы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Туризм картинки, стоковые фото Туризм | Depositphoto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званый гость: в разных странах мира больше не хотят видеть туристов |  Статьи | Извест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24944"/>
            <a:ext cx="3168653" cy="17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оп-15 достопримечательностей Калининграда с фото и описание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7152"/>
            <a:ext cx="3154456" cy="18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льшое путешествие в Калининград. Заповедные сувениры. | Калужская  областная организация Российского профсоюза работников промышленност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708920"/>
            <a:ext cx="2717929" cy="203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ало известно, как изменится самолет президента России - ТРК Звезда  Новости, 01.03.20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0525" y="4941168"/>
            <a:ext cx="2893475" cy="16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езд Калининград — Адлер возобновит курсирование с 22 августа — РТ на  русском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869160"/>
            <a:ext cx="3016675" cy="16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Постановка задачи и игровое задание «Финансовые помощники. Планирование бюджета путешественника»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221088"/>
            <a:ext cx="7315200" cy="2408312"/>
          </a:xfrm>
        </p:spPr>
        <p:txBody>
          <a:bodyPr/>
          <a:lstStyle/>
          <a:p>
            <a:pPr lvl="4"/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Распланировать бюджет на путешествие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194496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II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этап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Условия. Игровое задание.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44824"/>
            <a:ext cx="7315200" cy="4784576"/>
          </a:xfrm>
        </p:spPr>
        <p:txBody>
          <a:bodyPr/>
          <a:lstStyle/>
          <a:p>
            <a:pPr algn="just"/>
            <a:r>
              <a:rPr lang="ru-RU" dirty="0"/>
              <a:t>Представьте, что </a:t>
            </a:r>
            <a:r>
              <a:rPr lang="ru-RU" dirty="0" smtClean="0"/>
              <a:t>вы приехали в Калининград, оплачен перелет.  </a:t>
            </a:r>
            <a:r>
              <a:rPr lang="ru-RU" dirty="0"/>
              <a:t>У </a:t>
            </a:r>
            <a:r>
              <a:rPr lang="ru-RU" dirty="0" smtClean="0"/>
              <a:t>каждого есть </a:t>
            </a:r>
            <a:r>
              <a:rPr lang="ru-RU" dirty="0" smtClean="0">
                <a:solidFill>
                  <a:srgbClr val="FF0000"/>
                </a:solidFill>
              </a:rPr>
              <a:t>5 </a:t>
            </a:r>
            <a:r>
              <a:rPr lang="ru-RU" dirty="0">
                <a:solidFill>
                  <a:srgbClr val="FF0000"/>
                </a:solidFill>
              </a:rPr>
              <a:t>тыс. руб. </a:t>
            </a:r>
            <a:r>
              <a:rPr lang="ru-RU" dirty="0"/>
              <a:t>Выступите в роли </a:t>
            </a:r>
            <a:r>
              <a:rPr lang="ru-RU" dirty="0">
                <a:solidFill>
                  <a:srgbClr val="FF0000"/>
                </a:solidFill>
              </a:rPr>
              <a:t>финансовых советников </a:t>
            </a:r>
            <a:r>
              <a:rPr lang="ru-RU" dirty="0" smtClean="0">
                <a:solidFill>
                  <a:srgbClr val="FF0000"/>
                </a:solidFill>
              </a:rPr>
              <a:t>для себя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составьте </a:t>
            </a:r>
            <a:r>
              <a:rPr lang="ru-RU" dirty="0">
                <a:solidFill>
                  <a:srgbClr val="FF0000"/>
                </a:solidFill>
              </a:rPr>
              <a:t>план расходования денег на </a:t>
            </a:r>
            <a:r>
              <a:rPr lang="ru-RU" dirty="0" smtClean="0">
                <a:solidFill>
                  <a:srgbClr val="FF0000"/>
                </a:solidFill>
              </a:rPr>
              <a:t>5 дней.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ак правильно: заработать деньги или денег? - Образование - Официальный  портал Екатеринбург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013176"/>
            <a:ext cx="2952328" cy="164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12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6288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Инструкция к заданию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819256" cy="5343128"/>
          </a:xfrm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Распределитесь в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группы по 10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человек.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Пользуясь карточками для игры, на которых указана величина различных расходов, составьте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план на неделю, чтобы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каждому в группе хватило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тыс. руб. и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интересом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провёли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в н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ашем городе. 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Учтите, что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распределить деньги на: проживание, питание, проезд по городу,  экскурсии (осмотр достопримечательностей города и области), сувениры . 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Сначала каждый из вас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вносит свои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предложения,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может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потратить свои деньги за неделю. Затем группа отбирает в личный финансовый план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каждого из группы, те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предложения, с которыми согласны все.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Общий итог деятельности группы финансовых советников запишите на отдельном листе в форме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таблицы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Когда одна группа финансовых советников выступает, остальные слушают и оценивают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размышляют, хватит ли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для запланированных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насколько полно они удовлетворят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потребностям.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6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Материалы для работы в группах: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6"/>
            <a:ext cx="7315200" cy="4856584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Расходы на проживание – </a:t>
            </a:r>
            <a:r>
              <a:rPr lang="ru-RU" sz="2400" dirty="0" err="1" smtClean="0">
                <a:solidFill>
                  <a:srgbClr val="FF0000"/>
                </a:solidFill>
              </a:rPr>
              <a:t>хостелы</a:t>
            </a:r>
            <a:r>
              <a:rPr lang="ru-RU" sz="2400" dirty="0" smtClean="0">
                <a:solidFill>
                  <a:srgbClr val="FF0000"/>
                </a:solidFill>
              </a:rPr>
              <a:t>, отели, гостиницы.</a:t>
            </a:r>
          </a:p>
          <a:p>
            <a:pPr marL="0" indent="0"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Расходы </a:t>
            </a:r>
            <a:r>
              <a:rPr lang="ru-RU" sz="2400" dirty="0">
                <a:solidFill>
                  <a:srgbClr val="FF0000"/>
                </a:solidFill>
              </a:rPr>
              <a:t>на питание 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 smtClean="0"/>
              <a:t>Завтрак </a:t>
            </a:r>
            <a:r>
              <a:rPr lang="ru-RU" sz="2400" dirty="0"/>
              <a:t>– 80 руб. </a:t>
            </a:r>
            <a:endParaRPr lang="ru-RU" sz="2400" dirty="0" smtClean="0"/>
          </a:p>
          <a:p>
            <a:r>
              <a:rPr lang="ru-RU" sz="2400" dirty="0" smtClean="0"/>
              <a:t>Обед </a:t>
            </a:r>
            <a:r>
              <a:rPr lang="ru-RU" sz="2400" dirty="0"/>
              <a:t>– 100 руб. </a:t>
            </a:r>
            <a:endParaRPr lang="ru-RU" sz="2400" dirty="0" smtClean="0"/>
          </a:p>
          <a:p>
            <a:r>
              <a:rPr lang="ru-RU" sz="2400" dirty="0" smtClean="0"/>
              <a:t>Ужин </a:t>
            </a:r>
            <a:r>
              <a:rPr lang="ru-RU" sz="2400" dirty="0"/>
              <a:t>– 80 руб. </a:t>
            </a:r>
            <a:endParaRPr lang="ru-RU" sz="2400" dirty="0" smtClean="0"/>
          </a:p>
          <a:p>
            <a:r>
              <a:rPr lang="ru-RU" sz="2400" dirty="0" smtClean="0"/>
              <a:t>Мороженое </a:t>
            </a:r>
            <a:r>
              <a:rPr lang="ru-RU" sz="2400" dirty="0"/>
              <a:t>– 50 руб. за 1 шт. </a:t>
            </a:r>
            <a:endParaRPr lang="ru-RU" sz="2400" dirty="0" smtClean="0"/>
          </a:p>
          <a:p>
            <a:r>
              <a:rPr lang="ru-RU" sz="2400" dirty="0" smtClean="0"/>
              <a:t>Чипсы </a:t>
            </a:r>
            <a:r>
              <a:rPr lang="ru-RU" sz="2400" dirty="0"/>
              <a:t>– 30 руб. за 1 пачку </a:t>
            </a:r>
            <a:endParaRPr lang="ru-RU" sz="2400" dirty="0" smtClean="0"/>
          </a:p>
          <a:p>
            <a:r>
              <a:rPr lang="ru-RU" sz="2400" dirty="0" smtClean="0"/>
              <a:t>Минеральная </a:t>
            </a:r>
            <a:r>
              <a:rPr lang="ru-RU" sz="2400" dirty="0"/>
              <a:t>вода – 40 руб. за 1 бутылку </a:t>
            </a:r>
            <a:endParaRPr lang="ru-RU" sz="2400" dirty="0" smtClean="0"/>
          </a:p>
          <a:p>
            <a:r>
              <a:rPr lang="ru-RU" sz="2400" dirty="0" smtClean="0"/>
              <a:t>Шоколадный </a:t>
            </a:r>
            <a:r>
              <a:rPr lang="ru-RU" sz="2400" dirty="0"/>
              <a:t>батончик – 50 руб. за 1 шт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3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ная работа">
  <a:themeElements>
    <a:clrScheme name="">
      <a:dk1>
        <a:srgbClr val="808080"/>
      </a:dk1>
      <a:lt1>
        <a:srgbClr val="FFFFFF"/>
      </a:lt1>
      <a:dk2>
        <a:srgbClr val="808080"/>
      </a:dk2>
      <a:lt2>
        <a:srgbClr val="CD5B0A"/>
      </a:lt2>
      <a:accent1>
        <a:srgbClr val="E97408"/>
      </a:accent1>
      <a:accent2>
        <a:srgbClr val="FC981D"/>
      </a:accent2>
      <a:accent3>
        <a:srgbClr val="FFFFFF"/>
      </a:accent3>
      <a:accent4>
        <a:srgbClr val="6C6C6C"/>
      </a:accent4>
      <a:accent5>
        <a:srgbClr val="F2BCAA"/>
      </a:accent5>
      <a:accent6>
        <a:srgbClr val="E48919"/>
      </a:accent6>
      <a:hlink>
        <a:srgbClr val="FF9996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