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68" r:id="rId10"/>
    <p:sldId id="269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AA47-A707-439C-AABC-8FD5FAE7FB51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A8BA-17C5-4C35-B8D4-165C75BAC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394645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«НОВЫЕ ПРИЕМЫ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РАЗВИТИЯ РЕЧИ И МЕЛКОЙ МОТОРИКИ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МЛАДШИХ ДОШКОЛЬНИКОВ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МЯЧАМИ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ФРИДРИХА ФРЁБЕЛЯ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869160"/>
            <a:ext cx="4042792" cy="125700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(из опыта работы)</a:t>
            </a:r>
          </a:p>
        </p:txBody>
      </p:sp>
      <p:pic>
        <p:nvPicPr>
          <p:cNvPr id="1028" name="Picture 4" descr="https://vsemtoy.ru/upload/resize_cache/iblock/8ad/400_400_140cd750bba9870f18aada2478b24840a/8adad7c552158e157df961ca481661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77072"/>
            <a:ext cx="3456384" cy="24972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6626" name="Picture 2" descr="https://myneatstuff.ca/store/img/toysgames/froebel.jpg"/>
          <p:cNvPicPr>
            <a:picLocks noChangeAspect="1" noChangeArrowheads="1"/>
          </p:cNvPicPr>
          <p:nvPr/>
        </p:nvPicPr>
        <p:blipFill>
          <a:blip r:embed="rId3" cstate="print"/>
          <a:srcRect r="5769" b="3351"/>
          <a:stretch>
            <a:fillRect/>
          </a:stretch>
        </p:blipFill>
        <p:spPr bwMode="auto">
          <a:xfrm>
            <a:off x="971600" y="980728"/>
            <a:ext cx="352839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s://supportshop.ru/components/com_jshopping/files/img_products/thumb_dary-frebelya.8_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420888"/>
            <a:ext cx="3906185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МЕТОДИЧЕСКИЕ РЕКОМЕНДАЦИИ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6" descr="https://skazka-kov.ru/ulybka/wp-content/uploads/sites/6/2021/04/iw1v9n90nz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247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 РАБОТЫ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496944" cy="47525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МАНИПУЛЯЦИИ С МЯЧОМ</a:t>
            </a:r>
          </a:p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ЗНАКОМСТВО СО СВОЙСТВАМИ МЯЧА</a:t>
            </a:r>
          </a:p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ЗНАКОМСТВО С НАПРАВЛЕНИЕМ МЯЧА</a:t>
            </a:r>
          </a:p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ЗНАКОМСТВО С ЦВЕТОМ МЯЧА</a:t>
            </a:r>
          </a:p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ИГРЫ С МЯЧОМ</a:t>
            </a:r>
          </a:p>
          <a:p>
            <a:pPr marL="514350" indent="-514350" algn="l">
              <a:buAutoNum type="arabicPeriod"/>
            </a:pPr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ПАЛЬЧИКОВЫЕ СКАЗКИ С МЯЧОМ</a:t>
            </a:r>
          </a:p>
          <a:p>
            <a:pPr marL="514350" indent="-514350" algn="l">
              <a:buAutoNum type="arabicPeriod"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https://avatars.dzeninfra.ru/get-zen_doc/3342202/pub_5ec295003eb7d94ef2632992_5ec2af09ec0f7529ba5ef949/scale_1200"/>
          <p:cNvPicPr>
            <a:picLocks noChangeAspect="1" noChangeArrowheads="1"/>
          </p:cNvPicPr>
          <p:nvPr/>
        </p:nvPicPr>
        <p:blipFill>
          <a:blip r:embed="rId3" cstate="print"/>
          <a:srcRect l="15367" r="25087"/>
          <a:stretch>
            <a:fillRect/>
          </a:stretch>
        </p:blipFill>
        <p:spPr bwMode="auto">
          <a:xfrm>
            <a:off x="395536" y="692696"/>
            <a:ext cx="4464496" cy="4998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6" name="AutoShape 4" descr="http://nienhuis.ru/upload_files/catalog/thb/59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nienhuis.ru/upload_files/catalog/thb/59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i.pinimg.com/236x/47/8f/6e/478f6ecf3230995a451e2572601b5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72816"/>
            <a:ext cx="2823964" cy="282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332655"/>
          <a:ext cx="7560840" cy="6259473"/>
        </p:xfrm>
        <a:graphic>
          <a:graphicData uri="http://schemas.openxmlformats.org/drawingml/2006/table">
            <a:tbl>
              <a:tblPr/>
              <a:tblGrid>
                <a:gridCol w="3817943"/>
                <a:gridCol w="3742897"/>
              </a:tblGrid>
              <a:tr h="205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Движения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Мячик лежит на столе около правой руки, петелька надета на левое запястье ребенка. Педагог  показывает и произносит текст, а дети повторяют.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Можно говорящим детям предложить произносить по 2 строчки, а группа детей – выполняет.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A1A1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Мячик в руку мы возьмем,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 ладошку разомнем.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1A1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Взять мячик правой рукой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«Потереть» им ладошку левой руки.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Мы мячом круги катаем, 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Взад-вперед его гоняем.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 погладим  мы ладошку, 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потом сожмем немножко.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1A1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Круговые вращения мячом на петельке.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Вперед – назад качать.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«Погладить» мячом левую ладошку.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Сжимать мяч правой рукой.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Меж ладошками потрем,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Никому не отдаём.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немножко покатаем,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Потом ручку поменяем.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1A1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 ладонями.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«Замок» руками  и головой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веревочку по столу «катать».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Поменять руку.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Мы круги  вокруг катаем, 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туда-сюда  качаем. 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Выше – ниже прыгать стал,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за спинку убежал.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1A1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Вращать вокруг  правой ладони.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Лево-право качать.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Мячик вверх-вниз.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Спрятать за спину.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0" marR="3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БЕЗРЕЧЕВЫЕ ДЕТИ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s://i.ytimg.com/vi/K4Wh8mxK-pc/mqdefault.jpg"/>
          <p:cNvPicPr>
            <a:picLocks noChangeAspect="1" noChangeArrowheads="1"/>
          </p:cNvPicPr>
          <p:nvPr/>
        </p:nvPicPr>
        <p:blipFill>
          <a:blip r:embed="rId3" cstate="print"/>
          <a:srcRect l="19068" r="17055"/>
          <a:stretch>
            <a:fillRect/>
          </a:stretch>
        </p:blipFill>
        <p:spPr bwMode="auto">
          <a:xfrm>
            <a:off x="611560" y="1628800"/>
            <a:ext cx="4824536" cy="4248472"/>
          </a:xfrm>
          <a:prstGeom prst="rect">
            <a:avLst/>
          </a:prstGeom>
          <a:noFill/>
        </p:spPr>
      </p:pic>
      <p:pic>
        <p:nvPicPr>
          <p:cNvPr id="32772" name="Picture 4" descr="https://sun9-39.userapi.com/impg/NZp-keo3gQTjVThoPj0mHehzECgz5ApXIbHmAA/mCUVF6vWduQ.jpg?size=200x193&amp;quality=95&amp;sign=f42aa4fd52ee94ba8cbbe524aeec3efc&amp;c_uniq_tag=u3iZAge8d_It_AwWOcIcDPuh4qpHagvxae0BQl3EmUw&amp;type=album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580112" y="2132856"/>
            <a:ext cx="335788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Авторская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МЯЧАМИ ФРЁБЕЛЯ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6" name="Picture 4" descr="https://i.pinimg.com/236x/26/26/e8/2626e841488ad5680663751de9abd2a7--handmade.jpg"/>
          <p:cNvPicPr>
            <a:picLocks noChangeAspect="1" noChangeArrowheads="1"/>
          </p:cNvPicPr>
          <p:nvPr/>
        </p:nvPicPr>
        <p:blipFill>
          <a:blip r:embed="rId3" cstate="print"/>
          <a:srcRect r="3900" b="17255"/>
          <a:stretch>
            <a:fillRect/>
          </a:stretch>
        </p:blipFill>
        <p:spPr bwMode="auto">
          <a:xfrm>
            <a:off x="2771800" y="1628800"/>
            <a:ext cx="373132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AutoShape 6" descr="https://cdn.leroymerlin.ru/lmru/image/upload/v1507252876/b_white,c_pad,d_photoiscoming.png,f_auto,h_82,q_auto,w_82/lmcode/R41X-VOKokmkpZkJMqnuJg/185908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s://i.pinimg.com/236x/64/d3/f7/64d3f7d9fd03bd9a06cdddf42c8964a8.jpg?nii=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24790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4" name="Picture 12" descr="https://avatars.mds.yandex.net/get-mpic/4519349/img_id799734234227504328.jpeg/9"/>
          <p:cNvPicPr>
            <a:picLocks noChangeAspect="1" noChangeArrowheads="1"/>
          </p:cNvPicPr>
          <p:nvPr/>
        </p:nvPicPr>
        <p:blipFill>
          <a:blip r:embed="rId5" cstate="print"/>
          <a:srcRect l="18144" r="16841"/>
          <a:stretch>
            <a:fillRect/>
          </a:stretch>
        </p:blipFill>
        <p:spPr bwMode="auto">
          <a:xfrm>
            <a:off x="6804248" y="4149080"/>
            <a:ext cx="1966275" cy="249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 descr="https://odin.ru/img/2021/08/photo_2021-08-20_16-33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248472" cy="291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AutoShape 4" descr="https://ru.childdevelop.com.ua/doc/images/news/28/2886/bespomoshnost2_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s://sun9-49.userapi.com/impf/c841320/v841320412/4a76e/DJnP8Ajl62M.jpg?size=320x320&amp;quality=96&amp;sign=1b1a3eda42a74970c98152a2ae4dd4a4&amp;c_uniq_tag=LPDww4LI3lEoYM_YmD1tXXVPlDS86WOuXW_X2geITi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2831976" cy="283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https://i2.wp.com/kroha.info/wp-content/uploads/2017/09/easy-adaptation.jpg"/>
          <p:cNvPicPr>
            <a:picLocks noChangeAspect="1" noChangeArrowheads="1"/>
          </p:cNvPicPr>
          <p:nvPr/>
        </p:nvPicPr>
        <p:blipFill>
          <a:blip r:embed="rId5" cstate="print"/>
          <a:srcRect r="6761"/>
          <a:stretch>
            <a:fillRect/>
          </a:stretch>
        </p:blipFill>
        <p:spPr bwMode="auto">
          <a:xfrm>
            <a:off x="323528" y="3501008"/>
            <a:ext cx="2664296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8" name="Picture 12" descr="https://stihi.ru/pics/2017/09/01/5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01008"/>
            <a:ext cx="2304256" cy="287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fs03.metod-kopilka.ru/images/doc/4/3484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5848" name="Picture 8" descr="https://i.pinimg.com/originals/8d/b5/50/8db550ec836045dc06a952a68a0ddf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857500" cy="3810000"/>
          </a:xfrm>
          <a:prstGeom prst="rect">
            <a:avLst/>
          </a:prstGeom>
          <a:noFill/>
        </p:spPr>
      </p:pic>
      <p:pic>
        <p:nvPicPr>
          <p:cNvPr id="35846" name="Picture 6" descr="https://img-fotki.yandex.ru/get/6442/181450557.54/0_a1f46_ec20935b_orig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1238250" cy="1857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9460" name="Picture 4" descr="https://sun9-19.userapi.com/impf/jt_nMqg67zDHD5YYW3mdN2bPBgjPiDA_nhPRuw/FcinYrjXhdM.jpg?size=1818x606&amp;quality=95&amp;crop=0,72,1366,455&amp;sign=1f02d9cb2563081645f511b10f52f5e9&amp;type=cover_group"/>
          <p:cNvPicPr>
            <a:picLocks noChangeAspect="1" noChangeArrowheads="1"/>
          </p:cNvPicPr>
          <p:nvPr/>
        </p:nvPicPr>
        <p:blipFill>
          <a:blip r:embed="rId3" cstate="print"/>
          <a:srcRect r="11619"/>
          <a:stretch>
            <a:fillRect/>
          </a:stretch>
        </p:blipFill>
        <p:spPr bwMode="auto">
          <a:xfrm>
            <a:off x="395536" y="1340768"/>
            <a:ext cx="82089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2880320" cy="864096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Владимир Бехтерев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https://avatars.mds.yandex.net/get-mpic/7660527/img_id5658470737947812627.jpeg/orig"/>
          <p:cNvPicPr>
            <a:picLocks noChangeAspect="1" noChangeArrowheads="1"/>
          </p:cNvPicPr>
          <p:nvPr/>
        </p:nvPicPr>
        <p:blipFill>
          <a:blip r:embed="rId3" cstate="print"/>
          <a:srcRect l="1636" t="1811" r="53364" b="6486"/>
          <a:stretch>
            <a:fillRect/>
          </a:stretch>
        </p:blipFill>
        <p:spPr bwMode="auto">
          <a:xfrm>
            <a:off x="323528" y="1268760"/>
            <a:ext cx="2808312" cy="418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3573016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Марионилла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Кольцова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488" name="Picture 8" descr="https://avatars.dzeninfra.ru/get-zen_doc/4340862/pub_60c47e76e72f9332f7c33ffa_60c562cde72f9332f7ce601e/scale_1200"/>
          <p:cNvPicPr>
            <a:picLocks noChangeAspect="1" noChangeArrowheads="1"/>
          </p:cNvPicPr>
          <p:nvPr/>
        </p:nvPicPr>
        <p:blipFill>
          <a:blip r:embed="rId4" cstate="print"/>
          <a:srcRect l="18995" t="11571" r="18323" b="11287"/>
          <a:stretch>
            <a:fillRect/>
          </a:stretch>
        </p:blipFill>
        <p:spPr bwMode="auto">
          <a:xfrm>
            <a:off x="3419872" y="260648"/>
            <a:ext cx="2592288" cy="314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s://i.pinimg.com/originals/0c/35/32/0c35325ef745a068e10a697aefae7b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44824"/>
            <a:ext cx="2712715" cy="387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228184" y="5813648"/>
            <a:ext cx="2736304" cy="86409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Александр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Лурия</a:t>
            </a: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МЕЛКАЯ МОТОРИКА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s://womanuntamed.com/uploads/t/toys-for-the-development-of-fine-motor-skills/toys-for-the-development-of-fine-motor-skills_2_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25922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ds14ishim.ru/sites/default/files/news/072016/p101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719397" cy="241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s://artium-clinic.ru/wp-content/uploads/kogda-mojno-davat-sup-rebenku2.jpg"/>
          <p:cNvPicPr>
            <a:picLocks noChangeAspect="1" noChangeArrowheads="1"/>
          </p:cNvPicPr>
          <p:nvPr/>
        </p:nvPicPr>
        <p:blipFill>
          <a:blip r:embed="rId5" cstate="print"/>
          <a:srcRect b="13601"/>
          <a:stretch>
            <a:fillRect/>
          </a:stretch>
        </p:blipFill>
        <p:spPr bwMode="auto">
          <a:xfrm>
            <a:off x="4932040" y="4005064"/>
            <a:ext cx="390525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s://karendennis1.files.wordpress.com/2014/12/draw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3816424" cy="230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РЕЧЬ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s://www.shutterstock.com/image-photo/serious-boy-standing-finger-big-260nw-619488344.jpg"/>
          <p:cNvPicPr>
            <a:picLocks noChangeAspect="1" noChangeArrowheads="1"/>
          </p:cNvPicPr>
          <p:nvPr/>
        </p:nvPicPr>
        <p:blipFill>
          <a:blip r:embed="rId3" cstate="print"/>
          <a:srcRect l="15507" r="14709" b="8201"/>
          <a:stretch>
            <a:fillRect/>
          </a:stretch>
        </p:blipFill>
        <p:spPr bwMode="auto">
          <a:xfrm>
            <a:off x="1043608" y="1340768"/>
            <a:ext cx="259228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AutoShape 4" descr="https://3.bp.blogspot.com/-t6lDcVfYSvA/XJuUyvoppNI/AAAAAAAAAH8/Hm9KPQHJEAAFg9HxxDMhxeC_VFYdW09JwCLcBGAs/s400/Screen%2BShot%2B2019-03-27%2Bat%2B7.31.26%2BPM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www.shutterstock.com/image-photo/young-mum-reading-book-her-260nw-72687313.jpg"/>
          <p:cNvPicPr>
            <a:picLocks noChangeAspect="1" noChangeArrowheads="1"/>
          </p:cNvPicPr>
          <p:nvPr/>
        </p:nvPicPr>
        <p:blipFill>
          <a:blip r:embed="rId4" cstate="print"/>
          <a:srcRect l="5800" r="5260" b="5501"/>
          <a:stretch>
            <a:fillRect/>
          </a:stretch>
        </p:blipFill>
        <p:spPr bwMode="auto">
          <a:xfrm>
            <a:off x="5076056" y="1268760"/>
            <a:ext cx="33123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s://z-bibl.ru/images/gorunovo/2020/2814357ca77395d49b34e1220b24525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2592288" cy="183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s://image.shutterstock.com/image-photo/kids-enjoying-time-spent-together-260nw-1452405605.jpg"/>
          <p:cNvPicPr>
            <a:picLocks noChangeAspect="1" noChangeArrowheads="1"/>
          </p:cNvPicPr>
          <p:nvPr/>
        </p:nvPicPr>
        <p:blipFill>
          <a:blip r:embed="rId6" cstate="print"/>
          <a:srcRect b="8201"/>
          <a:stretch>
            <a:fillRect/>
          </a:stretch>
        </p:blipFill>
        <p:spPr bwMode="auto">
          <a:xfrm>
            <a:off x="5076056" y="4293096"/>
            <a:ext cx="3312368" cy="211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stihi.ru/pics/2018/08/17/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i.ytimg.com/vi/3NUM8Bmqj2I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84984"/>
            <a:ext cx="57606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41568" cy="108012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СИМПТОМЫ НАРУШЕНИЙ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api.psychologos.ru/storage/image/PhhMCkMFGwDoDOXNbMJnxMCHrhjfoWY2ivhLfB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331" y="1268760"/>
            <a:ext cx="4614669" cy="296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s://www.maam.ru/upload/blogs/detsad-811806-1522519145.jpg"/>
          <p:cNvPicPr>
            <a:picLocks noChangeAspect="1" noChangeArrowheads="1"/>
          </p:cNvPicPr>
          <p:nvPr/>
        </p:nvPicPr>
        <p:blipFill>
          <a:blip r:embed="rId4" cstate="print"/>
          <a:srcRect b="5790"/>
          <a:stretch>
            <a:fillRect/>
          </a:stretch>
        </p:blipFill>
        <p:spPr bwMode="auto">
          <a:xfrm>
            <a:off x="395536" y="3861048"/>
            <a:ext cx="3912753" cy="27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cdn1.ozone.ru/s3/multimedia-e/6690133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7032"/>
            <a:ext cx="22142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sun9-47.userapi.com/impg/XhDJs9PfDezY-kARWwgPqGbh389nb4DXUBtb9g/yKIn9yFStiY.jpg?size=483x604&amp;quality=96&amp;sign=40a795027db8e0bbf546189d9aaf3899&amp;c_uniq_tag=0G_o_jDcZVFShQelVs7rXEWi7aiAKrotaj3cOyR_iT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836712"/>
            <a:ext cx="2224311" cy="2808312"/>
          </a:xfrm>
          <a:prstGeom prst="rect">
            <a:avLst/>
          </a:prstGeom>
          <a:noFill/>
        </p:spPr>
      </p:pic>
      <p:pic>
        <p:nvPicPr>
          <p:cNvPr id="6150" name="Picture 6" descr="https://imgproxy.sbermarket.ru/imgproxy/size-680-680/czM6Ly9jb250ZW50LWltYWdlcy1wcm9kL3Byb2R1Y3RzLzE1MTUxNzc0L29yaWdpbmFsLzEvMjAyMi0wOC0yMlQxOSUzQTU3JTNBMjIuMDM3MDAwJTJCMDAlM0EwMC8xNTE1MTc3NF8xLmpwZw==.jpg"/>
          <p:cNvPicPr>
            <a:picLocks noChangeAspect="1" noChangeArrowheads="1"/>
          </p:cNvPicPr>
          <p:nvPr/>
        </p:nvPicPr>
        <p:blipFill>
          <a:blip r:embed="rId5" cstate="print"/>
          <a:srcRect l="22235" t="4024" r="21066" b="4812"/>
          <a:stretch>
            <a:fillRect/>
          </a:stretch>
        </p:blipFill>
        <p:spPr bwMode="auto">
          <a:xfrm>
            <a:off x="3635896" y="3717032"/>
            <a:ext cx="2088232" cy="28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s://sun9-51.userapi.com/impf/c849220/v849220131/ed0c9/1x0hxpsmTZw.jpg?size=853x783&amp;quality=96&amp;sign=be1cc3d8d21d47853bccf63d47ef7687&amp;c_uniq_tag=QIDPJ_VOnEr8xl5KOdbgg0StglFbYY0OBvPWneXjqGg&amp;type=album"/>
          <p:cNvPicPr>
            <a:picLocks noChangeAspect="1" noChangeArrowheads="1"/>
          </p:cNvPicPr>
          <p:nvPr/>
        </p:nvPicPr>
        <p:blipFill>
          <a:blip r:embed="rId6" cstate="print"/>
          <a:srcRect l="19670" r="16949"/>
          <a:stretch>
            <a:fillRect/>
          </a:stretch>
        </p:blipFill>
        <p:spPr bwMode="auto">
          <a:xfrm>
            <a:off x="3635896" y="836712"/>
            <a:ext cx="2088232" cy="2808312"/>
          </a:xfrm>
          <a:prstGeom prst="rect">
            <a:avLst/>
          </a:prstGeom>
          <a:noFill/>
        </p:spPr>
      </p:pic>
      <p:pic>
        <p:nvPicPr>
          <p:cNvPr id="6154" name="Picture 10" descr="https://i1.u-mama.ru/e7b/15f/afc/76e91a5319be1a2a70c695e30aa7ea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556792"/>
            <a:ext cx="2808312" cy="474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536" y="0"/>
            <a:ext cx="8352928" cy="6926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ПАЛЬЧИКОВЫЕ ИГРЫ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rs.mds.yandex.net/get-mpic/5094021/img_id2398155550501515923.jpeg/ori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https://shareslide.ru/img/thumbs/89446b1328e76d6da7a8decffea2c8cd-800x.jpg"/>
          <p:cNvPicPr>
            <a:picLocks noChangeAspect="1" noChangeArrowheads="1"/>
          </p:cNvPicPr>
          <p:nvPr/>
        </p:nvPicPr>
        <p:blipFill>
          <a:blip r:embed="rId3" cstate="print"/>
          <a:srcRect l="11340" t="30240" r="23456" b="6761"/>
          <a:stretch>
            <a:fillRect/>
          </a:stretch>
        </p:blipFill>
        <p:spPr bwMode="auto">
          <a:xfrm>
            <a:off x="1259632" y="764704"/>
            <a:ext cx="2808312" cy="203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s://school592.ru/wp-content/uploads/a/5/5/a55d131c62f81327518e03a9c45021e4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2786546" cy="20162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5610" name="Picture 10" descr="https://sun9-50.userapi.com/x_1-544iWDuU4gqUKwviqRmkERHmciApCA5IXQ/dDrw4C3tyjk.jpg"/>
          <p:cNvPicPr>
            <a:picLocks noChangeAspect="1" noChangeArrowheads="1"/>
          </p:cNvPicPr>
          <p:nvPr/>
        </p:nvPicPr>
        <p:blipFill>
          <a:blip r:embed="rId5" cstate="print"/>
          <a:srcRect l="25987" r="26764"/>
          <a:stretch>
            <a:fillRect/>
          </a:stretch>
        </p:blipFill>
        <p:spPr bwMode="auto">
          <a:xfrm>
            <a:off x="3347864" y="3429000"/>
            <a:ext cx="2160240" cy="304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https://cdn21vek.by/img/galleries/6254/549/preview_b/13_umka_011_5faac3f9d599b.jpeg"/>
          <p:cNvPicPr>
            <a:picLocks noChangeAspect="1" noChangeArrowheads="1"/>
          </p:cNvPicPr>
          <p:nvPr/>
        </p:nvPicPr>
        <p:blipFill>
          <a:blip r:embed="rId6" cstate="print"/>
          <a:srcRect r="52751"/>
          <a:stretch>
            <a:fillRect/>
          </a:stretch>
        </p:blipFill>
        <p:spPr bwMode="auto">
          <a:xfrm>
            <a:off x="467544" y="3429000"/>
            <a:ext cx="2304256" cy="307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4" name="Picture 14" descr="https://cdn1.akusherstvo.ru/ffd/bac/855008_medium.jpg"/>
          <p:cNvPicPr>
            <a:picLocks noChangeAspect="1" noChangeArrowheads="1"/>
          </p:cNvPicPr>
          <p:nvPr/>
        </p:nvPicPr>
        <p:blipFill>
          <a:blip r:embed="rId7" cstate="print"/>
          <a:srcRect l="25200" t="12000" r="24401" b="2287"/>
          <a:stretch>
            <a:fillRect/>
          </a:stretch>
        </p:blipFill>
        <p:spPr bwMode="auto">
          <a:xfrm>
            <a:off x="6156176" y="3429000"/>
            <a:ext cx="2160240" cy="308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191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«НОВЫЕ ПРИЕМЫ  РАЗВИТИЯ РЕЧИ И МЕЛКОЙ МОТОРИКИ  У МЛАДШИХ ДОШКОЛЬНИКОВ  С МЯЧАМИ  ФРИДРИХА ФРЁБЕЛЯ»</vt:lpstr>
      <vt:lpstr>Слайд 2</vt:lpstr>
      <vt:lpstr>Владимир Бехтерев</vt:lpstr>
      <vt:lpstr>МЕЛКАЯ МОТОРИКА</vt:lpstr>
      <vt:lpstr>РЕЧЬ</vt:lpstr>
      <vt:lpstr>Слайд 6</vt:lpstr>
      <vt:lpstr>СИМПТОМЫ НАРУШЕНИЙ</vt:lpstr>
      <vt:lpstr>Слайд 8</vt:lpstr>
      <vt:lpstr>Слайд 9</vt:lpstr>
      <vt:lpstr>Слайд 10</vt:lpstr>
      <vt:lpstr>МЕТОДИЧЕСКИЕ РЕКОМЕНДАЦИИ</vt:lpstr>
      <vt:lpstr>ЭТАПЫ РАБОТЫ</vt:lpstr>
      <vt:lpstr>Слайд 13</vt:lpstr>
      <vt:lpstr>Слайд 14</vt:lpstr>
      <vt:lpstr>БЕЗРЕЧЕВЫЕ ДЕТИ</vt:lpstr>
      <vt:lpstr>Авторская ПАЛЬЧИКОВая СКАЗКа С МЯЧАМИ ФРЁБЕЛЯ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Alla</cp:lastModifiedBy>
  <cp:revision>6</cp:revision>
  <dcterms:created xsi:type="dcterms:W3CDTF">2023-12-10T04:03:40Z</dcterms:created>
  <dcterms:modified xsi:type="dcterms:W3CDTF">2023-12-28T14:58:00Z</dcterms:modified>
</cp:coreProperties>
</file>