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4" r:id="rId2"/>
    <p:sldId id="256" r:id="rId3"/>
    <p:sldId id="257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1" r:id="rId13"/>
    <p:sldId id="265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4A5"/>
    <a:srgbClr val="4BD0FF"/>
    <a:srgbClr val="19C3FF"/>
    <a:srgbClr val="ED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72" d="100"/>
          <a:sy n="72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CD79E-DF50-4940-88C0-0A30920BE2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A6571-44C3-46D2-8B67-E53142E0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6571-44C3-46D2-8B67-E53142E05C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3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2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0.png"/><Relationship Id="rId7" Type="http://schemas.openxmlformats.org/officeDocument/2006/relationships/image" Target="../media/image2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3" Type="http://schemas.openxmlformats.org/officeDocument/2006/relationships/slide" Target="slide8.xml"/><Relationship Id="rId7" Type="http://schemas.microsoft.com/office/2007/relationships/hdphoto" Target="../media/hdphoto4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772400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Внеклассное мероприятие по математике «Математический забег» для учащихся 6 класса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57400" y="450912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выполнила: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математики МАОУ «Город дорог» г. Перми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Шемелина Полина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290450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ryukzakom.ru/upload/iblock/4ee/4ee525d4d79a97f05a08c093c580c5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7165" r="15206" b="4457"/>
          <a:stretch/>
        </p:blipFill>
        <p:spPr bwMode="auto">
          <a:xfrm>
            <a:off x="5079436" y="116632"/>
            <a:ext cx="4032448" cy="44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06152"/>
            <a:ext cx="482453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Из чисел 15, 14, </a:t>
            </a:r>
            <a:r>
              <a:rPr lang="ru-RU" sz="2800" i="1" dirty="0"/>
              <a:t>5</a:t>
            </a:r>
            <a:r>
              <a:rPr lang="ru-RU" sz="2800" i="1" dirty="0" smtClean="0"/>
              <a:t>, </a:t>
            </a:r>
            <a:r>
              <a:rPr lang="ru-RU" sz="2800" i="1" dirty="0"/>
              <a:t>6</a:t>
            </a:r>
            <a:r>
              <a:rPr lang="ru-RU" sz="2800" i="1" dirty="0" smtClean="0"/>
              <a:t>, </a:t>
            </a:r>
            <a:r>
              <a:rPr lang="ru-RU" sz="2800" i="1" dirty="0"/>
              <a:t>8</a:t>
            </a:r>
            <a:r>
              <a:rPr lang="ru-RU" sz="2800" i="1" dirty="0" smtClean="0"/>
              <a:t>, </a:t>
            </a:r>
            <a:r>
              <a:rPr lang="ru-RU" sz="2800" i="1" dirty="0"/>
              <a:t>2</a:t>
            </a:r>
            <a:r>
              <a:rPr lang="ru-RU" sz="2800" i="1" dirty="0" smtClean="0"/>
              <a:t> составьте как можно больше пропорций. При составлении каждой пропорции, мяч попадает в кольцо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6" name="Picture 4" descr="https://1000.nohoho.ru/sites/1000.nohoho.ru/files/351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2340329"/>
            <a:ext cx="1044116" cy="10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2996952"/>
            <a:ext cx="72008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522482" y="5861662"/>
            <a:ext cx="1528734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 карте</a:t>
            </a:r>
            <a:endParaRPr lang="ru-RU" sz="24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522" y="2996952"/>
            <a:ext cx="207023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2 балла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6320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2.59259E-6 L 0.00452 0.00023 C 0.00521 -0.00671 0.00504 -0.01342 0.00625 -0.02014 C 0.00695 -0.02245 0.00886 -0.02477 0.01025 -0.02662 C 0.01615 -0.03611 0.01181 -0.02708 0.01771 -0.03842 C 0.01893 -0.0412 0.01945 -0.04421 0.02153 -0.04676 C 0.02396 -0.05 0.03108 -0.05509 0.03108 -0.05486 C 0.0316 -0.05694 0.0316 -0.05879 0.03299 -0.05995 C 0.03612 -0.06296 0.04445 -0.0669 0.04445 -0.06666 C 0.04584 -0.06898 0.04653 -0.07176 0.04844 -0.07338 C 0.05174 -0.07731 0.05851 -0.07963 0.06355 -0.08194 C 0.06459 -0.08356 0.06563 -0.08565 0.06719 -0.0868 C 0.07309 -0.0912 0.07483 -0.08935 0.08073 -0.0919 C 0.08282 -0.09259 0.08438 -0.09421 0.08629 -0.09514 C 0.08802 -0.09606 0.09011 -0.09629 0.09202 -0.09676 C 0.09462 -0.09791 0.09705 -0.0993 0.09966 -0.10023 C 0.10157 -0.10092 0.10348 -0.10139 0.10539 -0.10185 C 0.11042 -0.10301 0.11546 -0.10463 0.12066 -0.10532 C 0.1441 -0.10787 0.13091 -0.10648 0.16077 -0.10833 C 0.16945 -0.1081 0.17865 -0.10833 0.18733 -0.10694 C 0.18993 -0.10648 0.19532 -0.10185 0.19688 -0.10023 C 0.19809 -0.09861 0.19914 -0.09676 0.2007 -0.09514 C 0.20226 -0.09375 0.20469 -0.09305 0.20643 -0.0919 C 0.20764 -0.08958 0.20886 -0.08727 0.21025 -0.08518 C 0.21268 -0.08171 0.21546 -0.07847 0.21789 -0.07523 L 0.22188 -0.07014 C 0.22292 -0.06852 0.22466 -0.0669 0.22552 -0.06504 L 0.22952 -0.05856 C 0.23455 -0.04004 0.22674 -0.06296 0.23716 -0.04676 C 0.24514 -0.03403 0.2375 -0.04051 0.24271 -0.03009 C 0.24358 -0.02824 0.24532 -0.02662 0.24636 -0.025 L 0.25608 -2.59259E-6 L 0.26007 0.00996 C 0.26112 0.01459 0.26216 0.01898 0.26355 0.02338 L 0.26754 0.03334 L 0.2698 0.0382 C 0.26893 0.06181 0.26893 0.08519 0.26754 0.10857 C 0.26702 0.11621 0.2665 0.12454 0.26355 0.13195 L 0.26007 0.1419 C 0.25938 0.14398 0.25834 0.15371 0.25608 0.15695 C 0.25521 0.15834 0.25348 0.15903 0.25226 0.16019 C 0.25139 0.16297 0.25 0.16898 0.24844 0.17176 C 0.24601 0.17639 0.24254 0.18056 0.24063 0.18519 C 0.24011 0.18681 0.24011 0.18889 0.23872 0.19028 C 0.23612 0.19352 0.23195 0.19514 0.22952 0.19861 C 0.22657 0.20255 0.22153 0.21042 0.21598 0.21366 C 0.21424 0.21459 0.21216 0.21459 0.21025 0.21528 C 0.1908 0.22269 0.21719 0.21435 0.19132 0.22199 C 0.19132 0.22222 0.17969 0.22523 0.17969 0.22547 C 0.17657 0.22593 0.17344 0.22639 0.17032 0.22709 C 0.16771 0.22755 0.16528 0.22847 0.16268 0.22871 C 0.15261 0.22963 0.14237 0.22986 0.13212 0.23056 C 0.10695 0.22917 0.08039 0.22986 0.05573 0.22361 C 0.05035 0.22222 0.04792 0.2213 0.04271 0.21875 C 0.03941 0.21713 0.03646 0.21505 0.03299 0.21366 C 0.03021 0.2125 0.02188 0.21088 0.0198 0.21019 C 0.0158 0.2081 0.01268 0.20486 0.00816 0.20371 C -0.00347 0.20023 0.00018 0.20162 -0.01666 0.1919 C -0.02986 0.18426 -0.01388 0.19398 -0.03003 0.18195 C -0.03159 0.18056 -0.03368 0.17963 -0.03576 0.17871 C -0.03993 0.16783 -0.03437 0.1794 -0.04323 0.16875 C -0.04496 0.16644 -0.04583 0.16412 -0.04722 0.16181 C -0.04774 0.15903 -0.04809 0.15625 -0.04895 0.15347 C -0.05 0.15116 -0.05208 0.14931 -0.05295 0.14676 C -0.05486 0.14144 -0.05468 0.13542 -0.05659 0.13033 L -0.06059 0.12014 C -0.06111 0.11852 -0.06198 0.1169 -0.06198 0.11505 L -0.06198 0.10695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825"/>
            <a:ext cx="40324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Бассейн</a:t>
            </a:r>
            <a:endParaRPr lang="ru-RU" sz="5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3016"/>
            <a:ext cx="4447173" cy="309634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836712"/>
            <a:ext cx="8712968" cy="2179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 плане школы с масштабом 1 : 150 см, длина школьного бассейна 7,5 см. Определите реальный размер бассейна. Ответ дайте в метрах.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42373" y="5445224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Ответ: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605" y="5445223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11 м 25 см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524328" y="5877272"/>
            <a:ext cx="1619672" cy="98072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6256" y="116632"/>
            <a:ext cx="1944216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/>
              <a:t>1</a:t>
            </a:r>
            <a:r>
              <a:rPr lang="ru-RU" sz="3600" i="1" dirty="0" smtClean="0"/>
              <a:t> балл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0219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F%D1%81%D0%BD%D1%8B%D0%B9-%D0%BF%D1%80%D0%BE%D0%B7%D1%80%D0%B0%D1%87%D0%BD%D1%8B%D0%B9-%D0%B1%D0%B0%D1%81%D1%81%D0%B5%D0%B9%D0%BD-619941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6" b="20037"/>
          <a:stretch/>
        </p:blipFill>
        <p:spPr bwMode="auto">
          <a:xfrm>
            <a:off x="120494" y="2278849"/>
            <a:ext cx="8865863" cy="282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40518" y="829849"/>
            <a:ext cx="7632849" cy="1236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Чтобы проплыть от начала до конца бассейна, необходимо узнать, </a:t>
            </a:r>
            <a:r>
              <a:rPr lang="ru-RU" sz="2400" dirty="0"/>
              <a:t>к</a:t>
            </a:r>
            <a:r>
              <a:rPr lang="ru-RU" sz="2400" dirty="0" smtClean="0"/>
              <a:t>акое число стоит в конце цепочки.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14849" y="3210807"/>
                <a:ext cx="1224136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49" y="3210807"/>
                <a:ext cx="1224136" cy="11521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524328" y="3140611"/>
            <a:ext cx="1224136" cy="11521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7784" y="3167220"/>
            <a:ext cx="1440160" cy="11521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15625" y="3196208"/>
            <a:ext cx="1440160" cy="115212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09802" y="3786871"/>
            <a:ext cx="84597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39952" y="374328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11222" y="3720155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09802" y="2803119"/>
                <a:ext cx="90281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02" y="2803119"/>
                <a:ext cx="902811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75872" y="2747522"/>
                <a:ext cx="1016625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ru-RU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72" y="2747522"/>
                <a:ext cx="1016625" cy="7938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96222" y="3060605"/>
                <a:ext cx="1225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22" y="3060605"/>
                <a:ext cx="122514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441936" y="5943049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Ответ: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76454" y="5507563"/>
                <a:ext cx="606255" cy="126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5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454" y="5507563"/>
                <a:ext cx="606255" cy="12613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979712" y="1825"/>
            <a:ext cx="40324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Бассейн</a:t>
            </a:r>
            <a:endParaRPr lang="ru-RU" sz="5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9" name="Стрелка вправо 18">
            <a:hlinkClick r:id="rId8" action="ppaction://hlinksldjump"/>
          </p:cNvPr>
          <p:cNvSpPr/>
          <p:nvPr/>
        </p:nvSpPr>
        <p:spPr>
          <a:xfrm>
            <a:off x="7457623" y="5870720"/>
            <a:ext cx="1528734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 карте</a:t>
            </a:r>
            <a:endParaRPr lang="ru-RU" sz="2400" b="1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6256" y="116632"/>
            <a:ext cx="1944216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2 балла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1878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8764" y="-87557"/>
            <a:ext cx="40324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Финиш</a:t>
            </a:r>
            <a:endParaRPr lang="ru-RU" sz="5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11889" y="5877272"/>
            <a:ext cx="1948003" cy="12351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Подведение итогов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1582620" y="757273"/>
                <a:ext cx="4176464" cy="721019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/>
                  <a:t>Вычислите: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4+2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20" y="757273"/>
                <a:ext cx="4176464" cy="72101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7319460" y="629339"/>
            <a:ext cx="1008112" cy="86503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582620" y="1681542"/>
                <a:ext cx="4176464" cy="72008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/>
                  <a:t>Вычислите: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</a:rPr>
                      <m:t>0,2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20" y="1681542"/>
                <a:ext cx="4176464" cy="72008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7282815" y="1625664"/>
            <a:ext cx="1152128" cy="86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И</a:t>
            </a:r>
            <a:endParaRPr lang="ru-RU" sz="6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582620" y="2621032"/>
                <a:ext cx="5328592" cy="10175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/>
                  <a:t>Найдите неизвестный член пропорции: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5 :3=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:6 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20" y="2621032"/>
                <a:ext cx="5328592" cy="10175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315269" y="2693760"/>
            <a:ext cx="1152128" cy="86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582620" y="3889112"/>
                <a:ext cx="5328592" cy="10175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/>
                  <a:t>Найдите неизвестный член пропорции: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0,2 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0,4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20" y="3889112"/>
                <a:ext cx="5328592" cy="10175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582620" y="5157192"/>
                <a:ext cx="5328592" cy="10175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/>
                  <a:t>Найдите неизвестный член пропорции: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210 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20" y="5157192"/>
                <a:ext cx="5328592" cy="10175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7282815" y="3894066"/>
            <a:ext cx="1152128" cy="86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И</a:t>
            </a:r>
            <a:endParaRPr lang="ru-RU" sz="6600" b="1" dirty="0"/>
          </a:p>
        </p:txBody>
      </p:sp>
      <p:sp>
        <p:nvSpPr>
          <p:cNvPr id="19" name="Овал 18"/>
          <p:cNvSpPr/>
          <p:nvPr/>
        </p:nvSpPr>
        <p:spPr>
          <a:xfrm>
            <a:off x="7282815" y="5177003"/>
            <a:ext cx="1152128" cy="86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Ш</a:t>
            </a:r>
          </a:p>
        </p:txBody>
      </p:sp>
      <p:pic>
        <p:nvPicPr>
          <p:cNvPr id="1026" name="Picture 2" descr="https://www.seekpng.com/png/detail/333-3333338_finish-vlag-png-fast-and-furious-fla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9065" r="13338" b="9354"/>
          <a:stretch/>
        </p:blipFill>
        <p:spPr bwMode="auto">
          <a:xfrm rot="1642361">
            <a:off x="7731800" y="42175"/>
            <a:ext cx="1471195" cy="8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07503" y="46826"/>
            <a:ext cx="2232249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2, 5 балла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1617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6632"/>
            <a:ext cx="640871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Подведение итогов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900igr.net/up/datas/101797/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27912" r="16264"/>
          <a:stretch/>
        </p:blipFill>
        <p:spPr bwMode="auto">
          <a:xfrm>
            <a:off x="2195736" y="1700808"/>
            <a:ext cx="5976664" cy="50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452320" y="6165304"/>
            <a:ext cx="1512168" cy="56891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Завершить показ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1092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atic2.bigstockphoto.com/4/6/3/large1500/36441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atic2.bigstockphoto.com/4/6/3/large1500/3644133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tatic2.bigstockphoto.com/4/6/3/large1500/3644133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s://static2.bigstockphoto.com/4/6/3/large1500/3644133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t.depositphotos.com/1526816/3818/v/950/depositphotos_38187259-stock-illustration-three-kids-running-with-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933" r="98338">
                        <a14:foregroundMark x1="19746" y1="51223" x2="21017" y2="66972"/>
                        <a14:foregroundMark x1="42522" y1="48777" x2="45748" y2="74312"/>
                        <a14:foregroundMark x1="50147" y1="75382" x2="48485" y2="61621"/>
                        <a14:foregroundMark x1="35191" y1="57492" x2="43988" y2="61009"/>
                        <a14:foregroundMark x1="47410" y1="59174" x2="55621" y2="45719"/>
                        <a14:foregroundMark x1="48876" y1="43731" x2="51906" y2="44190"/>
                        <a14:foregroundMark x1="54936" y1="42813" x2="58260" y2="46177"/>
                        <a14:foregroundMark x1="57576" y1="49235" x2="57967" y2="44954"/>
                        <a14:foregroundMark x1="54545" y1="43578" x2="57674" y2="42661"/>
                        <a14:foregroundMark x1="26100" y1="46483" x2="39394" y2="50153"/>
                        <a14:foregroundMark x1="13881" y1="45719" x2="29423" y2="4893"/>
                        <a14:foregroundMark x1="3910" y1="71101" x2="11535" y2="52141"/>
                        <a14:foregroundMark x1="28739" y1="43272" x2="28837" y2="44495"/>
                        <a14:foregroundMark x1="41838" y1="41743" x2="46432" y2="43119"/>
                        <a14:foregroundMark x1="19746" y1="43578" x2="24242" y2="43272"/>
                        <a14:foregroundMark x1="73021" y1="41284" x2="70479" y2="72477"/>
                        <a14:foregroundMark x1="82209" y1="45719" x2="66080" y2="40061"/>
                        <a14:foregroundMark x1="40371" y1="41437" x2="47996" y2="40367"/>
                        <a14:foregroundMark x1="19941" y1="66514" x2="26491" y2="86544"/>
                        <a14:foregroundMark x1="32551" y1="82263" x2="32551" y2="82263"/>
                        <a14:foregroundMark x1="15543" y1="88685" x2="15543" y2="88685"/>
                        <a14:foregroundMark x1="11828" y1="91437" x2="14076" y2="94801"/>
                        <a14:foregroundMark x1="39101" y1="92355" x2="39687" y2="79052"/>
                        <a14:foregroundMark x1="53763" y1="76300" x2="49365" y2="81498"/>
                        <a14:foregroundMark x1="77028" y1="89144" x2="77713" y2="80581"/>
                        <a14:foregroundMark x1="71065" y1="78593" x2="64614" y2="76606"/>
                        <a14:foregroundMark x1="57967" y1="88685" x2="57967" y2="88685"/>
                        <a14:foregroundMark x1="58162" y1="83792" x2="59433" y2="88226"/>
                        <a14:foregroundMark x1="79570" y1="62691" x2="83773" y2="63150"/>
                        <a14:foregroundMark x1="61681" y1="65291" x2="70186" y2="61009"/>
                        <a14:foregroundMark x1="60899" y1="62691" x2="61193" y2="61315"/>
                        <a14:foregroundMark x1="62463" y1="62691" x2="60117" y2="63914"/>
                        <a14:foregroundMark x1="61584" y1="52294" x2="66178" y2="44495"/>
                        <a14:foregroundMark x1="83187" y1="60245" x2="85337" y2="62997"/>
                        <a14:foregroundMark x1="35191" y1="90826" x2="37537" y2="91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2" r="1618"/>
          <a:stretch/>
        </p:blipFill>
        <p:spPr bwMode="auto">
          <a:xfrm>
            <a:off x="-25686" y="465137"/>
            <a:ext cx="9143999" cy="61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08288" y="836712"/>
            <a:ext cx="50400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Математический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забег</a:t>
            </a:r>
            <a:endParaRPr lang="ru-RU" sz="44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5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rki-zosh.ucoz.net/romanchuks/antn02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102" y1="82885" x2="55102" y2="82885"/>
                        <a14:foregroundMark x1="50612" y1="85086" x2="50612" y2="82396"/>
                        <a14:foregroundMark x1="36327" y1="88998" x2="32857" y2="83863"/>
                        <a14:foregroundMark x1="45510" y1="91443" x2="41429" y2="89731"/>
                        <a14:foregroundMark x1="75918" y1="86064" x2="79388" y2="91443"/>
                        <a14:foregroundMark x1="68163" y1="84841" x2="74694" y2="92421"/>
                        <a14:foregroundMark x1="38367" y1="88264" x2="93469" y2="92665"/>
                        <a14:foregroundMark x1="43878" y1="92421" x2="68571" y2="93888"/>
                        <a14:foregroundMark x1="26122" y1="94132" x2="46735" y2="85819"/>
                        <a14:foregroundMark x1="24898" y1="95110" x2="63469" y2="96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9301"/>
            <a:ext cx="6840760" cy="570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39270"/>
            <a:ext cx="46985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Разминка</a:t>
            </a:r>
            <a:endParaRPr lang="ru-RU" sz="72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1318762" y="2668907"/>
            <a:ext cx="1224136" cy="10497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www.publicdomainpictures.net/pictures/60000/velka/footprints-blue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4219" y1="41021" x2="64688" y2="61044"/>
                        <a14:foregroundMark x1="37813" y1="32415" x2="37813" y2="32415"/>
                        <a14:foregroundMark x1="30885" y1="37177" x2="39583" y2="29547"/>
                        <a14:foregroundMark x1="70781" y1="16179" x2="86354" y2="28571"/>
                        <a14:foregroundMark x1="48229" y1="39071" x2="317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9672">
            <a:off x="2070565" y="5496651"/>
            <a:ext cx="1506686" cy="13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www.publicdomainpictures.net/pictures/60000/velka/footprints-blue-clip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4219" y1="41021" x2="64688" y2="61044"/>
                        <a14:foregroundMark x1="37813" y1="32415" x2="37813" y2="32415"/>
                        <a14:foregroundMark x1="30885" y1="37177" x2="39583" y2="29547"/>
                        <a14:foregroundMark x1="70781" y1="16179" x2="86354" y2="28571"/>
                        <a14:foregroundMark x1="48229" y1="39071" x2="317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2423">
            <a:off x="3962365" y="4028408"/>
            <a:ext cx="1231330" cy="11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publicdomainpictures.net/pictures/60000/velka/footprints-blue-clip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4219" y1="41021" x2="64688" y2="61044"/>
                        <a14:foregroundMark x1="37813" y1="32415" x2="37813" y2="32415"/>
                        <a14:foregroundMark x1="30885" y1="37177" x2="39583" y2="29547"/>
                        <a14:foregroundMark x1="70781" y1="16179" x2="86354" y2="28571"/>
                        <a14:foregroundMark x1="48229" y1="39071" x2="317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370">
            <a:off x="2698623" y="2114743"/>
            <a:ext cx="1231330" cy="11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ww.publicdomainpictures.net/pictures/60000/velka/footprints-blue-clip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4219" y1="41021" x2="64688" y2="61044"/>
                        <a14:foregroundMark x1="37813" y1="32415" x2="37813" y2="32415"/>
                        <a14:foregroundMark x1="30885" y1="37177" x2="39583" y2="29547"/>
                        <a14:foregroundMark x1="70781" y1="16179" x2="86354" y2="28571"/>
                        <a14:foregroundMark x1="48229" y1="39071" x2="317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5434">
            <a:off x="3409003" y="1613713"/>
            <a:ext cx="1231330" cy="11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-285665" y="4874090"/>
            <a:ext cx="222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Ателье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4942968" y="4203335"/>
            <a:ext cx="2224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Дремучий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 лес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710951" y="1945034"/>
            <a:ext cx="222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Спортзал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hlinkClick r:id="rId10" action="ppaction://hlinksldjump"/>
          </p:cNvPr>
          <p:cNvSpPr txBox="1"/>
          <p:nvPr/>
        </p:nvSpPr>
        <p:spPr>
          <a:xfrm>
            <a:off x="4239117" y="70129"/>
            <a:ext cx="222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Бассейн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542" y="-213759"/>
            <a:ext cx="35468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Этапы</a:t>
            </a:r>
            <a:endParaRPr lang="ru-RU" sz="88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2164" y="5458865"/>
            <a:ext cx="2036262" cy="1612788"/>
            <a:chOff x="421300" y="2013363"/>
            <a:chExt cx="2036262" cy="1612788"/>
          </a:xfrm>
        </p:grpSpPr>
        <p:sp>
          <p:nvSpPr>
            <p:cNvPr id="4" name="Овал 3">
              <a:hlinkClick r:id="rId8" action="ppaction://hlinksldjump"/>
            </p:cNvPr>
            <p:cNvSpPr/>
            <p:nvPr/>
          </p:nvSpPr>
          <p:spPr>
            <a:xfrm>
              <a:off x="421300" y="2013363"/>
              <a:ext cx="1224136" cy="1049796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thumbs.dreamstime.com/b/%D0%BA%D0%B0%D1%82%D1%8B%D1%88%D0%BA%D1%8B-%D0%BF%D0%BE%D1%82%D0%BE%D0%BA%D0%B0-%D1%81%D0%BE-%D1%88%D1%82%D1%8B%D1%80%D1%8F%D0%BC%D0%B8-%D0%B8%D0%B3%D0%BB%D1%8B-%D0%B8-dressmaking-132243296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31" y="2197663"/>
              <a:ext cx="1973731" cy="1428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s://thumbs.dreamstime.com/z/%D0%BB%D0%B5%D1%81-4015102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3379" b="15875"/>
          <a:stretch/>
        </p:blipFill>
        <p:spPr bwMode="auto">
          <a:xfrm>
            <a:off x="4637311" y="5060286"/>
            <a:ext cx="2770172" cy="14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8liski.detkin-club.ru/images/custom_2/5bef0fc0b2013ab78fb85a35_image_5f3bd42b58e3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12584" r="5890" b="10495"/>
          <a:stretch/>
        </p:blipFill>
        <p:spPr bwMode="auto">
          <a:xfrm>
            <a:off x="743160" y="2763961"/>
            <a:ext cx="2275031" cy="15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publicdomainpictures.net/pictures/60000/velka/footprints-blue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4219" y1="41021" x2="64688" y2="61044"/>
                        <a14:foregroundMark x1="37813" y1="32415" x2="37813" y2="32415"/>
                        <a14:foregroundMark x1="30885" y1="37177" x2="39583" y2="29547"/>
                        <a14:foregroundMark x1="70781" y1="16179" x2="86354" y2="28571"/>
                        <a14:foregroundMark x1="48229" y1="39071" x2="317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7524">
            <a:off x="3535900" y="5166264"/>
            <a:ext cx="1506686" cy="13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publicdomainpictures.net/pictures/60000/velka/footprints-blue-clip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4219" y1="41021" x2="64688" y2="61044"/>
                        <a14:foregroundMark x1="37813" y1="32415" x2="37813" y2="32415"/>
                        <a14:foregroundMark x1="30885" y1="37177" x2="39583" y2="29547"/>
                        <a14:foregroundMark x1="70781" y1="16179" x2="86354" y2="28571"/>
                        <a14:foregroundMark x1="48229" y1="39071" x2="317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8924">
            <a:off x="2836606" y="3337708"/>
            <a:ext cx="1231330" cy="11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publicdomainpictures.net/pictures/60000/velka/footprints-blue-clip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4219" y1="41021" x2="64688" y2="61044"/>
                        <a14:foregroundMark x1="37813" y1="32415" x2="37813" y2="32415"/>
                        <a14:foregroundMark x1="30885" y1="37177" x2="39583" y2="29547"/>
                        <a14:foregroundMark x1="70781" y1="16179" x2="86354" y2="28571"/>
                        <a14:foregroundMark x1="48229" y1="39071" x2="317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606">
            <a:off x="6396761" y="1069964"/>
            <a:ext cx="1231330" cy="11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ww.publicdomainpictures.net/pictures/60000/velka/footprints-blue-clip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4219" y1="41021" x2="64688" y2="61044"/>
                        <a14:foregroundMark x1="37813" y1="32415" x2="37813" y2="32415"/>
                        <a14:foregroundMark x1="30885" y1="37177" x2="39583" y2="29547"/>
                        <a14:foregroundMark x1="70781" y1="16179" x2="86354" y2="28571"/>
                        <a14:foregroundMark x1="48229" y1="39071" x2="317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3273">
            <a:off x="7029559" y="1773546"/>
            <a:ext cx="1231330" cy="11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3.depositphotos.com/1642684/18800/v/1600/depositphotos_188006680-stock-illustration-vector-illustration-kid-swimming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11257" r="3569" b="18010"/>
          <a:stretch/>
        </p:blipFill>
        <p:spPr bwMode="auto">
          <a:xfrm>
            <a:off x="4478077" y="620036"/>
            <a:ext cx="1980667" cy="15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humbs.dreamstime.com/b/runner-crossed-finish-line-concept-illustration-vector-concept-illustration-finishing-runner-modern-flat-style-happy-boy-11417911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10" y="2714233"/>
            <a:ext cx="2064779" cy="20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16" action="ppaction://hlinksldjump"/>
          </p:cNvPr>
          <p:cNvSpPr txBox="1"/>
          <p:nvPr/>
        </p:nvSpPr>
        <p:spPr>
          <a:xfrm>
            <a:off x="7325127" y="2155227"/>
            <a:ext cx="222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Финиш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ankir.ru/website/static/files/52/51470-1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7202" r="51944" b="9035"/>
          <a:stretch/>
        </p:blipFill>
        <p:spPr bwMode="auto">
          <a:xfrm>
            <a:off x="683568" y="692696"/>
            <a:ext cx="30243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88640"/>
            <a:ext cx="3085451" cy="64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rekvartira.ru/uploads/posts/003_10-2017/53a6bcf837970d0cb304cfc3674534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6493" r="5489" b="11689"/>
          <a:stretch/>
        </p:blipFill>
        <p:spPr bwMode="auto">
          <a:xfrm>
            <a:off x="-252536" y="1844824"/>
            <a:ext cx="40324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4783" y="-219601"/>
            <a:ext cx="29150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Ателье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ая прямоугольная выноска 5"/>
              <p:cNvSpPr/>
              <p:nvPr/>
            </p:nvSpPr>
            <p:spPr>
              <a:xfrm>
                <a:off x="3213313" y="836712"/>
                <a:ext cx="5904656" cy="2376264"/>
              </a:xfrm>
              <a:prstGeom prst="wedgeRoundRectCallout">
                <a:avLst>
                  <a:gd name="adj1" fmla="val -58400"/>
                  <a:gd name="adj2" fmla="val 36931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i="1" dirty="0" smtClean="0"/>
                  <a:t>Количества комплектов спортивной формы, лежащих в трех коробках, относятся как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3 :5 :11</m:t>
                    </m:r>
                  </m:oMath>
                </a14:m>
                <a:r>
                  <a:rPr lang="ru-RU" sz="2400" i="1" dirty="0" smtClean="0"/>
                  <a:t>. Сколько комплектов спортивной формы в самой большой коробке, если в остальных лежит 64 комплекта?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6" name="Скругленная прямоугольная выноска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313" y="836712"/>
                <a:ext cx="5904656" cy="2376264"/>
              </a:xfrm>
              <a:prstGeom prst="wedgeRoundRectCallout">
                <a:avLst>
                  <a:gd name="adj1" fmla="val -58400"/>
                  <a:gd name="adj2" fmla="val 36931"/>
                  <a:gd name="adj3" fmla="val 16667"/>
                </a:avLst>
              </a:prstGeom>
              <a:blipFill rotWithShape="0">
                <a:blip r:embed="rId3"/>
                <a:stretch>
                  <a:fillRect r="-95" b="-3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18792" y="6151435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844A5"/>
                </a:solidFill>
              </a:rPr>
              <a:t>Ответ:</a:t>
            </a:r>
            <a:endParaRPr lang="ru-RU" sz="3600" b="1" i="1" dirty="0">
              <a:solidFill>
                <a:srgbClr val="C844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3712" y="6151434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844A5"/>
                </a:solidFill>
              </a:rPr>
              <a:t>88 </a:t>
            </a:r>
            <a:endParaRPr lang="ru-RU" sz="3600" b="1" i="1" dirty="0">
              <a:solidFill>
                <a:srgbClr val="C844A5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615266" y="5861661"/>
            <a:ext cx="1528734" cy="9361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 карте</a:t>
            </a:r>
            <a:endParaRPr lang="ru-RU" sz="24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76256" y="116632"/>
            <a:ext cx="1944216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2 балла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0032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freepng.ru/20181201/kge/kisspng-little-red-riding-hood-big-bad-wolf-illustration-f-wild-animals-clipart-creationz-5c032232e98464.4941890015437092349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375" flipH="1">
            <a:off x="-1140119" y="2677376"/>
            <a:ext cx="5472608" cy="41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33623"/>
            <a:ext cx="403244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Дремучий лес</a:t>
            </a:r>
            <a:endParaRPr lang="ru-RU" sz="4800" b="1" dirty="0">
              <a:ln w="222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5" name="Picture 4" descr="https://thumbs.dreamstime.com/z/%D0%BB%D0%B5%D1%81-40151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3379" b="15875"/>
          <a:stretch/>
        </p:blipFill>
        <p:spPr bwMode="auto">
          <a:xfrm>
            <a:off x="-1764704" y="3789040"/>
            <a:ext cx="61975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807804" y="799238"/>
            <a:ext cx="6228692" cy="2304256"/>
          </a:xfrm>
          <a:prstGeom prst="wedgeRoundRectCallout">
            <a:avLst>
              <a:gd name="adj1" fmla="val -37238"/>
              <a:gd name="adj2" fmla="val 6710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дремучем лесу 40% всех деревьев составляют дедушки дубы, 25% всех деревьев – бабушки ивы, а 700 деревьев – колючки ели. Сколько всего деревьев в дремучем лесу?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2831" y="6249134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Ответ: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2010" y="618757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2000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7522482" y="5861662"/>
            <a:ext cx="1528734" cy="93610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 карте</a:t>
            </a:r>
            <a:endParaRPr lang="ru-RU" sz="24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116632"/>
            <a:ext cx="1944216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/>
              <a:t>1</a:t>
            </a:r>
            <a:r>
              <a:rPr lang="ru-RU" sz="3600" i="1" dirty="0" smtClean="0"/>
              <a:t> балл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2296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mg2.freepng.ru/20180221/axe/kisspng-cartoon-police-officer-public-security-crime-cartoon-police-5a8e47e102adb2.426045721519273953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664"/>
            <a:ext cx="2406622" cy="49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092280" y="5589240"/>
            <a:ext cx="1944216" cy="126876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спортзал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28354" y="434692"/>
            <a:ext cx="546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1) Что называют отношением двух чисел?</a:t>
            </a:r>
            <a:endParaRPr lang="ru-RU" sz="2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0543" y="1037528"/>
            <a:ext cx="5399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ru-RU" sz="2400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 Чему равно отношение числа 150 к 250?</a:t>
            </a:r>
            <a:endParaRPr lang="ru-RU" sz="2400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0543" y="1732980"/>
            <a:ext cx="5315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6"/>
                </a:solidFill>
                <a:latin typeface="Arial Narrow" panose="020B0606020202030204" pitchFamily="34" charset="0"/>
              </a:rPr>
              <a:t>3</a:t>
            </a:r>
            <a:r>
              <a:rPr lang="ru-RU" sz="2400" i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) От ленты длиной 10 м отрезали 4 м. Какую часть ленты отрезали?</a:t>
            </a:r>
            <a:endParaRPr lang="ru-RU" sz="2400" i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0543" y="2742548"/>
            <a:ext cx="563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 Narrow" panose="020B0606020202030204" pitchFamily="34" charset="0"/>
              </a:rPr>
              <a:t>4</a:t>
            </a:r>
            <a:r>
              <a:rPr lang="ru-RU" sz="2400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) Из 40 учащихся класса 28 занимаются спортом. Какую часть класса они составляют?</a:t>
            </a:r>
            <a:endParaRPr lang="ru-RU" sz="2400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0543" y="4061529"/>
            <a:ext cx="564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5</a:t>
            </a: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 Найдите отношение 1,2 м к 10 см.</a:t>
            </a:r>
            <a:endParaRPr lang="ru-RU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0543" y="4738158"/>
            <a:ext cx="546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B050"/>
                </a:solidFill>
                <a:latin typeface="Arial Narrow" panose="020B0606020202030204" pitchFamily="34" charset="0"/>
              </a:rPr>
              <a:t>6</a:t>
            </a:r>
            <a:r>
              <a:rPr lang="ru-RU" sz="2400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 Какую часть часа составляют 5 минут?</a:t>
            </a:r>
            <a:endParaRPr lang="ru-RU" sz="2400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1331640" y="660509"/>
            <a:ext cx="2422233" cy="1292976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Проходите!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203" y="81807"/>
            <a:ext cx="1944216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/>
              <a:t>3</a:t>
            </a:r>
            <a:r>
              <a:rPr lang="ru-RU" sz="3600" i="1" dirty="0" smtClean="0"/>
              <a:t> балла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9454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  <p:bldP spid="8" grpId="0"/>
      <p:bldP spid="9" grpId="0"/>
      <p:bldP spid="10" grpId="0"/>
      <p:bldP spid="11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38581" y="925155"/>
            <a:ext cx="7705419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баскетбольной </a:t>
            </a:r>
            <a:r>
              <a:rPr lang="ru-RU" sz="2800" dirty="0"/>
              <a:t>команде </a:t>
            </a:r>
            <a:r>
              <a:rPr lang="ru-RU" sz="2800" dirty="0" smtClean="0"/>
              <a:t>четырем </a:t>
            </a:r>
            <a:r>
              <a:rPr lang="ru-RU" sz="2800" dirty="0"/>
              <a:t>игрокам по </a:t>
            </a:r>
            <a:r>
              <a:rPr lang="ru-RU" sz="2800" dirty="0" smtClean="0"/>
              <a:t>11 лет, </a:t>
            </a:r>
            <a:r>
              <a:rPr lang="ru-RU" sz="2800" dirty="0"/>
              <a:t>трем по </a:t>
            </a:r>
            <a:r>
              <a:rPr lang="ru-RU" sz="2800" dirty="0" smtClean="0"/>
              <a:t>10 лет, еще трем по 12 лет. </a:t>
            </a:r>
            <a:r>
              <a:rPr lang="ru-RU" sz="2800" dirty="0"/>
              <a:t>Д</a:t>
            </a:r>
            <a:r>
              <a:rPr lang="ru-RU" sz="2800" dirty="0" smtClean="0"/>
              <a:t>вум игрокам по 13 лет, еще четверым по 14 лет. </a:t>
            </a:r>
            <a:r>
              <a:rPr lang="ru-RU" sz="2800" dirty="0"/>
              <a:t>Каков средний возраст игроков?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825"/>
            <a:ext cx="40324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Спортзал</a:t>
            </a:r>
            <a:endParaRPr lang="ru-RU" sz="5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7170" name="Picture 2" descr="https://img2.freepng.ru/20180729/trw/kisspng-basketball-sports-child-clip-art-football-player-boy-5b5dc59011d678.16946501153287208007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r="16002" b="3036"/>
          <a:stretch/>
        </p:blipFill>
        <p:spPr bwMode="auto">
          <a:xfrm>
            <a:off x="0" y="3284985"/>
            <a:ext cx="468134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524328" y="5877272"/>
            <a:ext cx="1619672" cy="98072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6180232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Ответ: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3506" y="6050804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6256" y="116632"/>
            <a:ext cx="1944216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/>
              <a:t>1</a:t>
            </a:r>
            <a:r>
              <a:rPr lang="ru-RU" sz="3600" i="1" dirty="0" smtClean="0"/>
              <a:t> балл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9107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408</Words>
  <Application>Microsoft Office PowerPoint</Application>
  <PresentationFormat>Экран (4:3)</PresentationFormat>
  <Paragraphs>76</Paragraphs>
  <Slides>14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Cambria Math</vt:lpstr>
      <vt:lpstr>Тема Office</vt:lpstr>
      <vt:lpstr>Внеклассное мероприятие по математике «Математический забег» для учащихся 6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 Файлы</dc:creator>
  <cp:lastModifiedBy>Полина Шемелина</cp:lastModifiedBy>
  <cp:revision>79</cp:revision>
  <dcterms:created xsi:type="dcterms:W3CDTF">2020-12-19T16:29:24Z</dcterms:created>
  <dcterms:modified xsi:type="dcterms:W3CDTF">2022-11-21T19:30:03Z</dcterms:modified>
</cp:coreProperties>
</file>