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4" r:id="rId2"/>
    <p:sldId id="283" r:id="rId3"/>
    <p:sldId id="295" r:id="rId4"/>
    <p:sldId id="256" r:id="rId5"/>
    <p:sldId id="258" r:id="rId6"/>
    <p:sldId id="259" r:id="rId7"/>
    <p:sldId id="265" r:id="rId8"/>
    <p:sldId id="266" r:id="rId9"/>
    <p:sldId id="267" r:id="rId10"/>
    <p:sldId id="268" r:id="rId11"/>
    <p:sldId id="284" r:id="rId12"/>
    <p:sldId id="285" r:id="rId13"/>
    <p:sldId id="261" r:id="rId14"/>
    <p:sldId id="296" r:id="rId15"/>
    <p:sldId id="297" r:id="rId16"/>
    <p:sldId id="270" r:id="rId17"/>
    <p:sldId id="269" r:id="rId18"/>
    <p:sldId id="271" r:id="rId19"/>
    <p:sldId id="272" r:id="rId20"/>
    <p:sldId id="286" r:id="rId21"/>
    <p:sldId id="276" r:id="rId22"/>
    <p:sldId id="282" r:id="rId23"/>
    <p:sldId id="273" r:id="rId24"/>
    <p:sldId id="274" r:id="rId25"/>
    <p:sldId id="277" r:id="rId26"/>
    <p:sldId id="278" r:id="rId27"/>
    <p:sldId id="287" r:id="rId28"/>
    <p:sldId id="279" r:id="rId29"/>
    <p:sldId id="280" r:id="rId30"/>
    <p:sldId id="281" r:id="rId31"/>
    <p:sldId id="288" r:id="rId32"/>
    <p:sldId id="289" r:id="rId33"/>
    <p:sldId id="290" r:id="rId34"/>
    <p:sldId id="291" r:id="rId35"/>
    <p:sldId id="292" r:id="rId36"/>
    <p:sldId id="262" r:id="rId37"/>
    <p:sldId id="293" r:id="rId38"/>
    <p:sldId id="26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DE5A00"/>
    <a:srgbClr val="0000CC"/>
    <a:srgbClr val="333300"/>
    <a:srgbClr val="008000"/>
    <a:srgbClr val="FF6600"/>
    <a:srgbClr val="006600"/>
    <a:srgbClr val="663300"/>
    <a:srgbClr val="006666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>
        <p:scale>
          <a:sx n="100" d="100"/>
          <a:sy n="100" d="100"/>
        </p:scale>
        <p:origin x="-30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B3590-B7C1-4BC5-ADEA-958E4659C021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0690C-5E05-48C6-ACEC-638835EAA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0690C-5E05-48C6-ACEC-638835EAABA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3A1D-49F1-41E9-975D-B72926785E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09E0-4120-4E9C-9179-DD04632786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3A1D-49F1-41E9-975D-B72926785E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09E0-4120-4E9C-9179-DD04632786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3A1D-49F1-41E9-975D-B72926785E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09E0-4120-4E9C-9179-DD04632786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3A1D-49F1-41E9-975D-B72926785E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09E0-4120-4E9C-9179-DD04632786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3A1D-49F1-41E9-975D-B72926785E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09E0-4120-4E9C-9179-DD04632786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3A1D-49F1-41E9-975D-B72926785E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09E0-4120-4E9C-9179-DD04632786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3A1D-49F1-41E9-975D-B72926785E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09E0-4120-4E9C-9179-DD04632786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3A1D-49F1-41E9-975D-B72926785E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09E0-4120-4E9C-9179-DD04632786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3A1D-49F1-41E9-975D-B72926785E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09E0-4120-4E9C-9179-DD04632786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3A1D-49F1-41E9-975D-B72926785E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09E0-4120-4E9C-9179-DD04632786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3A1D-49F1-41E9-975D-B72926785E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09E0-4120-4E9C-9179-DD04632786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3A1D-49F1-41E9-975D-B72926785E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B09E0-4120-4E9C-9179-DD04632786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afisha.altune.ru/kremlevskii-zal-sentyabr.html" TargetMode="External"/><Relationship Id="rId13" Type="http://schemas.openxmlformats.org/officeDocument/2006/relationships/hyperlink" Target="http://ukrmap.su/ru-uh7/286.html" TargetMode="External"/><Relationship Id="rId18" Type="http://schemas.openxmlformats.org/officeDocument/2006/relationships/hyperlink" Target="http://www.novgorodobl.ru/about/novgorod_photo/sofiyskii_sobor/" TargetMode="External"/><Relationship Id="rId3" Type="http://schemas.openxmlformats.org/officeDocument/2006/relationships/hyperlink" Target="http://raznesi.info/blog/tagsearch/&#1089;&#1083;&#1072;&#1074;&#1103;&#1085;&#1077;" TargetMode="External"/><Relationship Id="rId7" Type="http://schemas.openxmlformats.org/officeDocument/2006/relationships/hyperlink" Target="http://fotki.yandex.ru/users/stepanov-el/view/383269/?page=2" TargetMode="External"/><Relationship Id="rId12" Type="http://schemas.openxmlformats.org/officeDocument/2006/relationships/hyperlink" Target="http://www.calend.ru/travel/5270/" TargetMode="External"/><Relationship Id="rId17" Type="http://schemas.openxmlformats.org/officeDocument/2006/relationships/hyperlink" Target="http://rugiland.narod2.ru/antropoestetika/novgorodskie_voini_vremen_kulikovskoi_bitvi/" TargetMode="External"/><Relationship Id="rId2" Type="http://schemas.openxmlformats.org/officeDocument/2006/relationships/hyperlink" Target="http://musicethno.wordpress.com/category/&#1072;&#1091;&#1076;&#1080;&#1086;&#1082;&#1085;&#1080;&#1075;&#1072;/" TargetMode="External"/><Relationship Id="rId16" Type="http://schemas.openxmlformats.org/officeDocument/2006/relationships/hyperlink" Target="http://dreamworlds.ru/kartinki/40538-professii-mira-fyentezi-kuznec.html" TargetMode="External"/><Relationship Id="rId20" Type="http://schemas.openxmlformats.org/officeDocument/2006/relationships/hyperlink" Target="http://gkaf.narod.ru/demidova/seminar/s03-add0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cient.rossistoria.ru/back10.php" TargetMode="External"/><Relationship Id="rId11" Type="http://schemas.openxmlformats.org/officeDocument/2006/relationships/hyperlink" Target="http://www.europetourism.su/zolotye-vorota-kieva/" TargetMode="External"/><Relationship Id="rId5" Type="http://schemas.openxmlformats.org/officeDocument/2006/relationships/hyperlink" Target="http://www.geo-practika.ru/?p=746" TargetMode="External"/><Relationship Id="rId15" Type="http://schemas.openxmlformats.org/officeDocument/2006/relationships/hyperlink" Target="http://babusia.gorod.tomsk.ru/" TargetMode="External"/><Relationship Id="rId10" Type="http://schemas.openxmlformats.org/officeDocument/2006/relationships/hyperlink" Target="http://nnm.ru/blogs/smprofi/7_chudes_ukrainy/page1/" TargetMode="External"/><Relationship Id="rId19" Type="http://schemas.openxmlformats.org/officeDocument/2006/relationships/hyperlink" Target="http://zashibis.mirtesen.ru/blog/43777876167/Gospodin-Velikiy-Novgorod:-ray-dlya-arheologov" TargetMode="External"/><Relationship Id="rId4" Type="http://schemas.openxmlformats.org/officeDocument/2006/relationships/hyperlink" Target="http://www.booksite.ru/enciklopedia/towns/4.htm" TargetMode="External"/><Relationship Id="rId9" Type="http://schemas.openxmlformats.org/officeDocument/2006/relationships/hyperlink" Target="http://kazan-sights.ru/history/790/" TargetMode="External"/><Relationship Id="rId14" Type="http://schemas.openxmlformats.org/officeDocument/2006/relationships/hyperlink" Target="http://konditer.blog.ru/82229811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571612"/>
            <a:ext cx="62151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Окружающий мир</a:t>
            </a:r>
            <a:b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4 класс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" name="Группа 11"/>
          <p:cNvGrpSpPr>
            <a:grpSpLocks noGrp="1"/>
          </p:cNvGrpSpPr>
          <p:nvPr>
            <p:ph idx="1"/>
          </p:nvPr>
        </p:nvGrpSpPr>
        <p:grpSpPr>
          <a:xfrm>
            <a:off x="571472" y="2285992"/>
            <a:ext cx="7615262" cy="3768733"/>
            <a:chOff x="365909" y="2559047"/>
            <a:chExt cx="3387549" cy="2506786"/>
          </a:xfrm>
        </p:grpSpPr>
        <p:pic>
          <p:nvPicPr>
            <p:cNvPr id="6" name="Рисунок 5" descr="0_80302_a3fba2ca_XL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65909" y="2559047"/>
              <a:ext cx="3387549" cy="2506786"/>
            </a:xfrm>
            <a:prstGeom prst="rect">
              <a:avLst/>
            </a:prstGeom>
          </p:spPr>
        </p:pic>
        <p:pic>
          <p:nvPicPr>
            <p:cNvPr id="7" name="Рисунок 6" descr="окр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3286116" y="6072206"/>
            <a:ext cx="2302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УМК «Школа России»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5157192"/>
            <a:ext cx="8363272" cy="139675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	Здесь жили ремесленники, торговцы и другой городской люд. Шумно и оживлённо было на главной  торговой площади. </a:t>
            </a:r>
            <a:endParaRPr lang="ru-RU" dirty="0"/>
          </a:p>
        </p:txBody>
      </p:sp>
      <p:pic>
        <p:nvPicPr>
          <p:cNvPr id="6" name="Рисунок 5" descr="8.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260648"/>
            <a:ext cx="7579147" cy="496855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900FF"/>
                </a:solidFill>
              </a:rPr>
              <a:t>Кто жил в городах?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9900FF"/>
                </a:solidFill>
              </a:rPr>
              <a:t>Князь со своими дружинниками, знать.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Жили внутри города – в Кремле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u="sng" smtClean="0"/>
              <a:t>Кремль – укреплённый центр города, с главной городской церковью.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9900FF"/>
                </a:solidFill>
              </a:rPr>
              <a:t>Купцы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Богатые торговцы, владельцы торговых предприятий.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9900FF"/>
                </a:solidFill>
              </a:rPr>
              <a:t>Ремесленники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Люди, которые занимаются, владеют профессиональным ремеслом.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u="sng" smtClean="0"/>
              <a:t>Жили за пределами Кремля.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s126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96975"/>
            <a:ext cx="74898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692150"/>
            <a:ext cx="7772400" cy="576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accent2"/>
                </a:solidFill>
              </a:rPr>
              <a:t>ДРЕВНИЙ   КИЕВ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23728" y="1484784"/>
            <a:ext cx="5400600" cy="2448272"/>
          </a:xfr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Найдите на карте (с.41) города Киев и Новгород.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Comic Sans MS" pitchFamily="66" charset="0"/>
              </a:rPr>
              <a:t>Что вы можете о них рассказать?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288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Работа в парах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10" name="Содержимое 9" descr="Interesno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0"/>
            <a:ext cx="1728192" cy="1573801"/>
          </a:xfrm>
        </p:spPr>
      </p:pic>
      <p:pic>
        <p:nvPicPr>
          <p:cNvPr id="12" name="Рисунок 11" descr="4.1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645024"/>
            <a:ext cx="8700468" cy="3007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099" y="1844824"/>
            <a:ext cx="7572429" cy="248578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Эти города стоят на </a:t>
            </a:r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реке Днепр. </a:t>
            </a:r>
          </a:p>
          <a:p>
            <a:pPr algn="ctr"/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Киев </a:t>
            </a:r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р</a:t>
            </a:r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асположен ближе </a:t>
            </a:r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к </a:t>
            </a:r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Чёрному морю, а Новгород имеет выход к </a:t>
            </a:r>
            <a:endParaRPr lang="ru-RU" sz="2800" dirty="0" smtClean="0">
              <a:solidFill>
                <a:srgbClr val="333300"/>
              </a:solidFill>
              <a:latin typeface="Comic Sans MS" pitchFamily="66" charset="0"/>
            </a:endParaRPr>
          </a:p>
          <a:p>
            <a:pPr algn="ctr"/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с </a:t>
            </a:r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Балтийскому морю</a:t>
            </a:r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333300"/>
                </a:solidFill>
                <a:latin typeface="Comic Sans MS" pitchFamily="66" charset="0"/>
              </a:rPr>
              <a:t>Водные торговые пути!</a:t>
            </a:r>
            <a:endParaRPr lang="ru-RU" sz="2800" dirty="0" smtClean="0">
              <a:solidFill>
                <a:srgbClr val="33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</a:t>
            </a:r>
            <a:r>
              <a:rPr lang="ru-RU" dirty="0" smtClean="0"/>
              <a:t>работы в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командах: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115064" cy="3400436"/>
          </a:xfrm>
        </p:spPr>
        <p:txBody>
          <a:bodyPr>
            <a:normAutofit/>
          </a:bodyPr>
          <a:lstStyle/>
          <a:p>
            <a:r>
              <a:rPr lang="ru-RU" dirty="0" smtClean="0"/>
              <a:t>1.Уважать </a:t>
            </a:r>
            <a:r>
              <a:rPr lang="ru-RU" dirty="0" smtClean="0"/>
              <a:t>позицию товарища</a:t>
            </a:r>
          </a:p>
          <a:p>
            <a:r>
              <a:rPr lang="ru-RU" dirty="0" smtClean="0"/>
              <a:t>2. Не обижать и не обижаться</a:t>
            </a:r>
          </a:p>
          <a:p>
            <a:r>
              <a:rPr lang="ru-RU" dirty="0" smtClean="0"/>
              <a:t>3. Слушать и слышать друг друга</a:t>
            </a:r>
          </a:p>
          <a:p>
            <a:r>
              <a:rPr lang="ru-RU" dirty="0" smtClean="0"/>
              <a:t>4. Участвовать всем</a:t>
            </a:r>
          </a:p>
          <a:p>
            <a:r>
              <a:rPr lang="ru-RU" dirty="0" smtClean="0"/>
              <a:t>5. Быть внимательным</a:t>
            </a:r>
          </a:p>
          <a:p>
            <a:r>
              <a:rPr lang="ru-RU" dirty="0" smtClean="0"/>
              <a:t> 6. Соблюдать тишину</a:t>
            </a:r>
            <a:r>
              <a:rPr lang="ru-RU" i="1" dirty="0" smtClean="0"/>
              <a:t>   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715016"/>
            <a:ext cx="5647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Желаю вам успешной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работы!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Работа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командах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 ряд: стр. 47- 48,</a:t>
            </a:r>
          </a:p>
          <a:p>
            <a:r>
              <a:rPr lang="ru-RU" dirty="0" smtClean="0"/>
              <a:t>2 ряд: стр.48 – 52,</a:t>
            </a:r>
          </a:p>
          <a:p>
            <a:r>
              <a:rPr lang="ru-RU" dirty="0" smtClean="0"/>
              <a:t>3 ряд: стр. 53 - 54.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/>
          <a:lstStyle/>
          <a:p>
            <a:r>
              <a:rPr lang="ru-RU" dirty="0" smtClean="0"/>
              <a:t>Где расположен?</a:t>
            </a:r>
          </a:p>
          <a:p>
            <a:r>
              <a:rPr lang="ru-RU" dirty="0" smtClean="0"/>
              <a:t>Достопримечательности</a:t>
            </a:r>
          </a:p>
          <a:p>
            <a:r>
              <a:rPr lang="ru-RU" dirty="0" smtClean="0"/>
              <a:t>Интересные факты.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.1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645024"/>
            <a:ext cx="8700468" cy="30070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57298"/>
            <a:ext cx="8229600" cy="14287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Работа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по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учебнику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1 ряд представители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95536" y="620688"/>
            <a:ext cx="1420805" cy="1872208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2571744"/>
            <a:ext cx="4929222" cy="2952328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Рассмотрите схему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Древнего Киева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 на 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 с. 47 учебника.</a:t>
            </a:r>
          </a:p>
          <a:p>
            <a:pPr marL="514350" indent="-514350" algn="ctr">
              <a:buFont typeface="+mj-lt"/>
              <a:buAutoNum type="arabicPeriod" startAt="2"/>
            </a:pPr>
            <a:r>
              <a:rPr lang="ru-RU" dirty="0" smtClean="0">
                <a:solidFill>
                  <a:srgbClr val="0000CC"/>
                </a:solidFill>
                <a:latin typeface="Comic Sans MS" pitchFamily="66" charset="0"/>
              </a:rPr>
              <a:t>Что вы можете рассказать об этом городе?</a:t>
            </a:r>
          </a:p>
          <a:p>
            <a:pPr marL="514350" indent="-514350" algn="ctr">
              <a:buNone/>
            </a:pP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х - 000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0F0F2"/>
              </a:clrFrom>
              <a:clrTo>
                <a:srgbClr val="F0F0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4161089" cy="5544616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288032"/>
            <a:ext cx="4932040" cy="67413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Древний Киев в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X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веке занимал небольшое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про-странство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 Весь город был окружён крепкими </a:t>
            </a:r>
            <a:r>
              <a:rPr lang="ru-RU" dirty="0" err="1" smtClean="0">
                <a:solidFill>
                  <a:srgbClr val="333300"/>
                </a:solidFill>
                <a:latin typeface="Comic Sans MS" pitchFamily="66" charset="0"/>
              </a:rPr>
              <a:t>бревен-чатыми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 стенами. Попасть в город можно было </a:t>
            </a:r>
            <a:r>
              <a:rPr lang="ru-RU" dirty="0" err="1" smtClean="0">
                <a:solidFill>
                  <a:srgbClr val="333300"/>
                </a:solidFill>
                <a:latin typeface="Comic Sans MS" pitchFamily="66" charset="0"/>
              </a:rPr>
              <a:t>толь-ко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 через Софийские </a:t>
            </a:r>
            <a:r>
              <a:rPr lang="ru-RU" dirty="0" err="1" smtClean="0">
                <a:solidFill>
                  <a:srgbClr val="333300"/>
                </a:solidFill>
                <a:latin typeface="Comic Sans MS" pitchFamily="66" charset="0"/>
              </a:rPr>
              <a:t>воро-та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. В городе были </a:t>
            </a:r>
            <a:r>
              <a:rPr lang="ru-RU" dirty="0" err="1" smtClean="0">
                <a:solidFill>
                  <a:srgbClr val="333300"/>
                </a:solidFill>
                <a:latin typeface="Comic Sans MS" pitchFamily="66" charset="0"/>
              </a:rPr>
              <a:t>построе-ны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 церкви, каменные дворцы.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XI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веке площадь города увеличилась в несколько раз. 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В центре города был воздвигнут Софийский собор. Войти в город теперь можно было через Золотые ворота и Львовские ворота.</a:t>
            </a:r>
            <a:endParaRPr lang="ru-RU" dirty="0">
              <a:solidFill>
                <a:srgbClr val="33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620688"/>
            <a:ext cx="4104000" cy="342000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4293096"/>
            <a:ext cx="9144000" cy="2376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00CC"/>
                </a:solidFill>
                <a:latin typeface="Comic Sans MS" pitchFamily="66" charset="0"/>
              </a:rPr>
              <a:t>Летописцы называли Киев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 времён Ярослава Мудрого </a:t>
            </a:r>
            <a:r>
              <a:rPr lang="ru-RU" u="sng" dirty="0" smtClean="0">
                <a:solidFill>
                  <a:srgbClr val="0000CC"/>
                </a:solidFill>
                <a:latin typeface="Comic Sans MS" pitchFamily="66" charset="0"/>
              </a:rPr>
              <a:t>«украшением Востока». 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Ведь именно в это время на месте последней битвы с печенегами был построен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Софийский собор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, 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каменные стены 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вокруг Киева и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Золотые ворота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3333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7984" y="620688"/>
            <a:ext cx="4463294" cy="3420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260648"/>
            <a:ext cx="7128792" cy="482018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5085184"/>
            <a:ext cx="8568952" cy="1468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Север нашей страны – удивительный край рек и озёр. Здесь, на берегах реки Волхов у </a:t>
            </a:r>
            <a:r>
              <a:rPr lang="ru-RU" dirty="0" err="1" smtClean="0">
                <a:solidFill>
                  <a:srgbClr val="333300"/>
                </a:solidFill>
                <a:latin typeface="Comic Sans MS" pitchFamily="66" charset="0"/>
              </a:rPr>
              <a:t>Ильмень-озера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, стоит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Великий Новгород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33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714356"/>
            <a:ext cx="8064500" cy="857257"/>
          </a:xfrm>
        </p:spPr>
        <p:txBody>
          <a:bodyPr>
            <a:normAutofit fontScale="90000"/>
          </a:bodyPr>
          <a:lstStyle/>
          <a:p>
            <a:pPr marL="914400" indent="-914400" algn="l"/>
            <a:r>
              <a:rPr lang="ru-RU" sz="2000" b="1" dirty="0" smtClean="0">
                <a:solidFill>
                  <a:srgbClr val="000099"/>
                </a:solidFill>
              </a:rPr>
              <a:t/>
            </a:r>
            <a:br>
              <a:rPr lang="ru-RU" sz="2000" b="1" dirty="0" smtClean="0">
                <a:solidFill>
                  <a:srgbClr val="000099"/>
                </a:solidFill>
              </a:rPr>
            </a:br>
            <a:r>
              <a:rPr lang="ru-RU" sz="2000" b="1" dirty="0" smtClean="0">
                <a:solidFill>
                  <a:srgbClr val="6600CC"/>
                </a:solidFill>
              </a:rPr>
              <a:t/>
            </a:r>
            <a:br>
              <a:rPr lang="ru-RU" sz="2000" b="1" dirty="0" smtClean="0">
                <a:solidFill>
                  <a:srgbClr val="6600CC"/>
                </a:solidFill>
              </a:rPr>
            </a:br>
            <a:r>
              <a:rPr lang="ru-RU" sz="2000" b="1" dirty="0" smtClean="0">
                <a:solidFill>
                  <a:srgbClr val="6600CC"/>
                </a:solidFill>
              </a:rPr>
              <a:t>        1</a:t>
            </a:r>
            <a:r>
              <a:rPr lang="ru-RU" sz="2000" b="1" dirty="0" smtClean="0">
                <a:solidFill>
                  <a:srgbClr val="6600CC"/>
                </a:solidFill>
              </a:rPr>
              <a:t>. </a:t>
            </a:r>
            <a:r>
              <a:rPr lang="ru-RU" sz="2200" b="1" dirty="0" smtClean="0">
                <a:solidFill>
                  <a:srgbClr val="6600CC"/>
                </a:solidFill>
              </a:rPr>
              <a:t>СЛАВЯНЕ СООБЩА  </a:t>
            </a:r>
            <a:r>
              <a:rPr lang="ru-RU" sz="2200" b="1" dirty="0" smtClean="0">
                <a:solidFill>
                  <a:srgbClr val="6600CC"/>
                </a:solidFill>
              </a:rPr>
              <a:t>ЗАНИМАЛИСЬ</a:t>
            </a:r>
            <a:br>
              <a:rPr lang="ru-RU" sz="2200" b="1" dirty="0" smtClean="0">
                <a:solidFill>
                  <a:srgbClr val="6600CC"/>
                </a:solidFill>
              </a:rPr>
            </a:br>
            <a:r>
              <a:rPr lang="ru-RU" sz="2200" b="1" dirty="0" smtClean="0">
                <a:solidFill>
                  <a:srgbClr val="000099"/>
                </a:solidFill>
              </a:rPr>
              <a:t>а</a:t>
            </a:r>
            <a:r>
              <a:rPr lang="ru-RU" sz="2200" b="1" dirty="0" smtClean="0">
                <a:solidFill>
                  <a:srgbClr val="000099"/>
                </a:solidFill>
              </a:rPr>
              <a:t>) земледелием         б) бортничеством        в) </a:t>
            </a:r>
            <a:r>
              <a:rPr lang="ru-RU" sz="2200" b="1" dirty="0" smtClean="0">
                <a:solidFill>
                  <a:srgbClr val="000099"/>
                </a:solidFill>
              </a:rPr>
              <a:t>рыболовством</a:t>
            </a:r>
            <a:endParaRPr lang="ru-RU" sz="2200" b="1" dirty="0" smtClean="0">
              <a:solidFill>
                <a:srgbClr val="0000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214290"/>
            <a:ext cx="6400800" cy="792162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accent2"/>
                </a:solidFill>
              </a:rPr>
              <a:t>ТЕСТ</a:t>
            </a:r>
          </a:p>
        </p:txBody>
      </p:sp>
      <p:sp useBgFill="1">
        <p:nvSpPr>
          <p:cNvPr id="6148" name="Rectangle 4"/>
          <p:cNvSpPr>
            <a:spLocks noChangeArrowheads="1"/>
          </p:cNvSpPr>
          <p:nvPr/>
        </p:nvSpPr>
        <p:spPr bwMode="auto">
          <a:xfrm>
            <a:off x="1214414" y="2143116"/>
            <a:ext cx="6272206" cy="114300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sz="2000" b="1" dirty="0" smtClean="0">
                <a:solidFill>
                  <a:srgbClr val="6600CC"/>
                </a:solidFill>
              </a:rPr>
              <a:t>2. ПОСЕЛЕНИЕ </a:t>
            </a:r>
            <a:r>
              <a:rPr lang="ru-RU" sz="2000" b="1" dirty="0">
                <a:solidFill>
                  <a:srgbClr val="6600CC"/>
                </a:solidFill>
              </a:rPr>
              <a:t>ДРЕВНИХ СЛАВЯН  РАСКИНУЛОСЬ:</a:t>
            </a:r>
            <a:br>
              <a:rPr lang="ru-RU" sz="2000" b="1" dirty="0">
                <a:solidFill>
                  <a:srgbClr val="6600CC"/>
                </a:solidFill>
              </a:rPr>
            </a:br>
            <a:r>
              <a:rPr lang="ru-RU" sz="2000" b="1" dirty="0" smtClean="0">
                <a:solidFill>
                  <a:srgbClr val="6600CC"/>
                </a:solidFill>
              </a:rPr>
              <a:t>      </a:t>
            </a:r>
            <a:r>
              <a:rPr lang="ru-RU" sz="2000" b="1" dirty="0" smtClean="0">
                <a:solidFill>
                  <a:srgbClr val="000099"/>
                </a:solidFill>
              </a:rPr>
              <a:t>а</a:t>
            </a:r>
            <a:r>
              <a:rPr lang="ru-RU" sz="2000" b="1" dirty="0">
                <a:solidFill>
                  <a:srgbClr val="000099"/>
                </a:solidFill>
              </a:rPr>
              <a:t>) в западной части Европы        </a:t>
            </a:r>
            <a:endParaRPr lang="ru-RU" sz="2000" b="1" dirty="0" smtClean="0">
              <a:solidFill>
                <a:srgbClr val="000099"/>
              </a:solidFill>
            </a:endParaRPr>
          </a:p>
          <a:p>
            <a:pPr marL="342900" indent="-342900" algn="ctr"/>
            <a:r>
              <a:rPr lang="ru-RU" sz="2000" b="1" dirty="0" smtClean="0">
                <a:solidFill>
                  <a:srgbClr val="000099"/>
                </a:solidFill>
              </a:rPr>
              <a:t>      б</a:t>
            </a:r>
            <a:r>
              <a:rPr lang="ru-RU" sz="2000" b="1" dirty="0">
                <a:solidFill>
                  <a:srgbClr val="000099"/>
                </a:solidFill>
              </a:rPr>
              <a:t>) в восточной части </a:t>
            </a:r>
            <a:r>
              <a:rPr lang="ru-RU" sz="2000" b="1" dirty="0" smtClean="0">
                <a:solidFill>
                  <a:srgbClr val="000099"/>
                </a:solidFill>
              </a:rPr>
              <a:t>Европы</a:t>
            </a:r>
          </a:p>
          <a:p>
            <a:pPr marL="342900" indent="-342900" algn="ctr"/>
            <a:r>
              <a:rPr lang="ru-RU" sz="2000" b="1" dirty="0" smtClean="0">
                <a:solidFill>
                  <a:srgbClr val="000099"/>
                </a:solidFill>
              </a:rPr>
              <a:t>в</a:t>
            </a:r>
            <a:r>
              <a:rPr lang="ru-RU" sz="2000" b="1" dirty="0">
                <a:solidFill>
                  <a:srgbClr val="000099"/>
                </a:solidFill>
              </a:rPr>
              <a:t>) в центральной Европе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br>
              <a:rPr lang="ru-RU" sz="2000" b="1" dirty="0">
                <a:solidFill>
                  <a:srgbClr val="6600CC"/>
                </a:solidFill>
              </a:rPr>
            </a:br>
            <a:endParaRPr lang="ru-RU" sz="2000" b="1" dirty="0">
              <a:solidFill>
                <a:srgbClr val="6600CC"/>
              </a:solidFill>
            </a:endParaRPr>
          </a:p>
        </p:txBody>
      </p:sp>
      <p:sp useBgFill="1">
        <p:nvSpPr>
          <p:cNvPr id="6149" name="Rectangle 5"/>
          <p:cNvSpPr>
            <a:spLocks noChangeArrowheads="1"/>
          </p:cNvSpPr>
          <p:nvPr/>
        </p:nvSpPr>
        <p:spPr bwMode="auto">
          <a:xfrm>
            <a:off x="714348" y="3286124"/>
            <a:ext cx="7488237" cy="1295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>
                <a:solidFill>
                  <a:srgbClr val="6600CC"/>
                </a:solidFill>
              </a:rPr>
              <a:t>               3. </a:t>
            </a:r>
            <a:r>
              <a:rPr lang="ru-RU" sz="2000" b="1" dirty="0">
                <a:solidFill>
                  <a:srgbClr val="6600CC"/>
                </a:solidFill>
              </a:rPr>
              <a:t>ДРЕВНИЕ СЛАВЯНЕ ЖИЛИ:</a:t>
            </a:r>
            <a:br>
              <a:rPr lang="ru-RU" sz="2000" b="1" dirty="0">
                <a:solidFill>
                  <a:srgbClr val="6600CC"/>
                </a:solidFill>
              </a:rPr>
            </a:br>
            <a:r>
              <a:rPr lang="ru-RU" sz="2000" b="1" dirty="0" smtClean="0">
                <a:solidFill>
                  <a:srgbClr val="6600CC"/>
                </a:solidFill>
              </a:rPr>
              <a:t>         </a:t>
            </a:r>
            <a:r>
              <a:rPr lang="ru-RU" sz="2000" b="1" dirty="0" smtClean="0">
                <a:solidFill>
                  <a:srgbClr val="000099"/>
                </a:solidFill>
              </a:rPr>
              <a:t>а</a:t>
            </a:r>
            <a:r>
              <a:rPr lang="ru-RU" sz="2000" b="1" dirty="0">
                <a:solidFill>
                  <a:srgbClr val="000099"/>
                </a:solidFill>
              </a:rPr>
              <a:t>) семьями 	    б) в одиночку      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  <a:r>
              <a:rPr lang="ru-RU" sz="2000" b="1" dirty="0">
                <a:solidFill>
                  <a:srgbClr val="000099"/>
                </a:solidFill>
              </a:rPr>
              <a:t>в) племенами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endParaRPr lang="ru-RU" b="1" dirty="0">
              <a:solidFill>
                <a:srgbClr val="000099"/>
              </a:solidFill>
            </a:endParaRPr>
          </a:p>
        </p:txBody>
      </p:sp>
      <p:sp useBgFill="1">
        <p:nvSpPr>
          <p:cNvPr id="6150" name="Rectangle 6"/>
          <p:cNvSpPr>
            <a:spLocks noChangeArrowheads="1"/>
          </p:cNvSpPr>
          <p:nvPr/>
        </p:nvSpPr>
        <p:spPr bwMode="auto">
          <a:xfrm>
            <a:off x="142844" y="4500570"/>
            <a:ext cx="7632700" cy="121444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>
                <a:solidFill>
                  <a:srgbClr val="6600CC"/>
                </a:solidFill>
              </a:rPr>
              <a:t>                        4. КАКОВА ЗАСЛУГА КНЯЗЯ ВЛАДИМИРА:</a:t>
            </a:r>
            <a:r>
              <a:rPr lang="ru-RU" sz="2000" b="1" dirty="0">
                <a:solidFill>
                  <a:srgbClr val="6600CC"/>
                </a:solidFill>
              </a:rPr>
              <a:t/>
            </a:r>
            <a:br>
              <a:rPr lang="ru-RU" sz="2000" b="1" dirty="0">
                <a:solidFill>
                  <a:srgbClr val="6600CC"/>
                </a:solidFill>
              </a:rPr>
            </a:br>
            <a:r>
              <a:rPr lang="ru-RU" sz="2000" b="1" dirty="0" smtClean="0">
                <a:solidFill>
                  <a:srgbClr val="6600CC"/>
                </a:solidFill>
              </a:rPr>
              <a:t>                                         </a:t>
            </a:r>
            <a:r>
              <a:rPr lang="ru-RU" sz="2000" b="1" dirty="0" smtClean="0">
                <a:solidFill>
                  <a:srgbClr val="000099"/>
                </a:solidFill>
              </a:rPr>
              <a:t>а</a:t>
            </a:r>
            <a:r>
              <a:rPr lang="ru-RU" sz="2000" b="1" dirty="0">
                <a:solidFill>
                  <a:srgbClr val="000099"/>
                </a:solidFill>
              </a:rPr>
              <a:t>) </a:t>
            </a:r>
            <a:r>
              <a:rPr lang="ru-RU" sz="2000" b="1" dirty="0" smtClean="0">
                <a:solidFill>
                  <a:srgbClr val="000099"/>
                </a:solidFill>
              </a:rPr>
              <a:t>объединение славян    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                                         </a:t>
            </a:r>
            <a:r>
              <a:rPr lang="ru-RU" sz="2000" b="1" dirty="0">
                <a:solidFill>
                  <a:srgbClr val="000099"/>
                </a:solidFill>
              </a:rPr>
              <a:t>б) </a:t>
            </a:r>
            <a:r>
              <a:rPr lang="ru-RU" sz="2000" b="1" dirty="0" smtClean="0">
                <a:solidFill>
                  <a:srgbClr val="000099"/>
                </a:solidFill>
              </a:rPr>
              <a:t>«крещение» Руси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                                         в</a:t>
            </a:r>
            <a:r>
              <a:rPr lang="ru-RU" sz="2000" b="1" dirty="0">
                <a:solidFill>
                  <a:srgbClr val="000099"/>
                </a:solidFill>
              </a:rPr>
              <a:t>) </a:t>
            </a:r>
            <a:r>
              <a:rPr lang="ru-RU" sz="2000" b="1" dirty="0" smtClean="0">
                <a:solidFill>
                  <a:srgbClr val="000099"/>
                </a:solidFill>
              </a:rPr>
              <a:t>р</a:t>
            </a:r>
            <a:r>
              <a:rPr lang="ru-RU" sz="2000" b="1" dirty="0" smtClean="0">
                <a:solidFill>
                  <a:srgbClr val="000099"/>
                </a:solidFill>
              </a:rPr>
              <a:t>асширение границ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35798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Проверь себя!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71472" y="1500188"/>
            <a:ext cx="77152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Где располагался Древний Киев?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При каком князе Киев расцвел?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Какие сооружения украшали Древний Киев?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Что такое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Кремль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.1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645024"/>
            <a:ext cx="8700468" cy="30070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27250" cy="18573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Работа по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учебнику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95536" y="620688"/>
            <a:ext cx="1420805" cy="1872208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714620"/>
            <a:ext cx="4464496" cy="2952328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Рассмотрите схему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Древнего Новгорода       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 на  с. 49 учебника.</a:t>
            </a:r>
          </a:p>
          <a:p>
            <a:pPr marL="514350" indent="-514350" algn="ctr">
              <a:buFont typeface="+mj-lt"/>
              <a:buAutoNum type="arabicPeriod" startAt="2"/>
            </a:pPr>
            <a:r>
              <a:rPr lang="ru-RU" dirty="0" smtClean="0">
                <a:solidFill>
                  <a:srgbClr val="0000CC"/>
                </a:solidFill>
                <a:latin typeface="Comic Sans MS" pitchFamily="66" charset="0"/>
              </a:rPr>
              <a:t>Что вы можете рассказать об этом городе?</a:t>
            </a:r>
          </a:p>
          <a:p>
            <a:pPr marL="514350" indent="-514350" algn="ctr">
              <a:buNone/>
            </a:pP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571612"/>
            <a:ext cx="60722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2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ряд представители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332656"/>
            <a:ext cx="8550950" cy="4104456"/>
          </a:xfrm>
          <a:effectLst>
            <a:softEdge rad="317500"/>
          </a:effectLst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07504" y="4509120"/>
            <a:ext cx="8748464" cy="208823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Древний Новгород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располагался на </a:t>
            </a:r>
          </a:p>
          <a:p>
            <a:pPr algn="ctr">
              <a:buNone/>
            </a:pP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оживлённом торговом пути. </a:t>
            </a:r>
          </a:p>
          <a:p>
            <a:pPr algn="ctr">
              <a:buNone/>
            </a:pP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	Добраться в город можно было </a:t>
            </a:r>
          </a:p>
          <a:p>
            <a:pPr algn="ctr">
              <a:buNone/>
            </a:pP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только водным путём.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х - 000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5057878" cy="6243319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340768"/>
            <a:ext cx="4032448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Со всех сторон город был окружён земляным валом и реками. </a:t>
            </a:r>
            <a:r>
              <a:rPr lang="ru-RU" dirty="0" smtClean="0"/>
              <a:t>	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Река Волхов делила весь город на две стороны: </a:t>
            </a:r>
          </a:p>
          <a:p>
            <a:pPr algn="ctr">
              <a:buNone/>
            </a:pPr>
            <a:r>
              <a:rPr lang="ru-RU" i="1" u="sng" dirty="0" smtClean="0">
                <a:solidFill>
                  <a:srgbClr val="0000CC"/>
                </a:solidFill>
                <a:latin typeface="Comic Sans MS" pitchFamily="66" charset="0"/>
              </a:rPr>
              <a:t>софийская сторона </a:t>
            </a:r>
          </a:p>
          <a:p>
            <a:pPr algn="ctr">
              <a:buNone/>
            </a:pP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и </a:t>
            </a:r>
          </a:p>
          <a:p>
            <a:pPr algn="ctr">
              <a:buNone/>
            </a:pPr>
            <a:r>
              <a:rPr lang="ru-RU" i="1" u="sng" dirty="0" smtClean="0">
                <a:solidFill>
                  <a:srgbClr val="DE5A00"/>
                </a:solidFill>
                <a:latin typeface="Comic Sans MS" pitchFamily="66" charset="0"/>
              </a:rPr>
              <a:t>торговая сторона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33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5445224"/>
            <a:ext cx="8435280" cy="11807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Жили в Новгороде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бояре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,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купцы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 и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ремесленники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 (оружейники, ювелиры, камнерезы, кожевники).</a:t>
            </a:r>
            <a:endParaRPr lang="ru-RU" dirty="0">
              <a:solidFill>
                <a:srgbClr val="33330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513172" y="188640"/>
            <a:ext cx="2630828" cy="32403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Содержимое 4" descr="22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2"/>
            <a:ext cx="2448272" cy="3040911"/>
          </a:xfrm>
        </p:spPr>
      </p:pic>
      <p:pic>
        <p:nvPicPr>
          <p:cNvPr id="11" name="Рисунок 10" descr="26.jpe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4683" y="116632"/>
            <a:ext cx="2206825" cy="3096344"/>
          </a:xfrm>
          <a:prstGeom prst="rect">
            <a:avLst/>
          </a:prstGeom>
        </p:spPr>
      </p:pic>
      <p:pic>
        <p:nvPicPr>
          <p:cNvPr id="13" name="Рисунок 12" descr="28.1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2060848"/>
            <a:ext cx="2160240" cy="3348372"/>
          </a:xfrm>
          <a:prstGeom prst="rect">
            <a:avLst/>
          </a:prstGeom>
        </p:spPr>
      </p:pic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60032" y="2708920"/>
            <a:ext cx="189486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3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259632" y="801208"/>
            <a:ext cx="6338027" cy="4500000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8" y="-27384"/>
            <a:ext cx="86868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Городом управляли посадники.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4016" y="5229200"/>
            <a:ext cx="8964488" cy="14401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Посадник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- глава города, «посаженый» (</a:t>
            </a:r>
            <a:r>
              <a:rPr lang="ru-RU" dirty="0" err="1" smtClean="0">
                <a:solidFill>
                  <a:srgbClr val="333300"/>
                </a:solidFill>
                <a:latin typeface="Comic Sans MS" pitchFamily="66" charset="0"/>
              </a:rPr>
              <a:t>назна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-</a:t>
            </a:r>
          </a:p>
          <a:p>
            <a:pPr algn="ctr">
              <a:buNone/>
            </a:pPr>
            <a:r>
              <a:rPr lang="ru-RU" dirty="0" err="1" smtClean="0">
                <a:solidFill>
                  <a:srgbClr val="333300"/>
                </a:solidFill>
                <a:latin typeface="Comic Sans MS" pitchFamily="66" charset="0"/>
              </a:rPr>
              <a:t>ченный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). Посадников выбирали из знатных бояр </a:t>
            </a:r>
          </a:p>
          <a:p>
            <a:pPr algn="ctr">
              <a:buNone/>
            </a:pP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вече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– собрании всех горожан.</a:t>
            </a:r>
            <a:endParaRPr lang="ru-RU" dirty="0">
              <a:solidFill>
                <a:srgbClr val="33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2.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588224" y="332656"/>
            <a:ext cx="2121600" cy="4320000"/>
          </a:xfrm>
          <a:effectLst>
            <a:softEdge rad="127000"/>
          </a:effectLst>
        </p:spPr>
      </p:pic>
      <p:pic>
        <p:nvPicPr>
          <p:cNvPr id="9" name="Содержимое 8" descr="3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90361" y="332656"/>
            <a:ext cx="6153847" cy="4320000"/>
          </a:xfrm>
          <a:effectLst>
            <a:softEdge rad="127000"/>
          </a:effectLst>
        </p:spPr>
      </p:pic>
      <p:sp>
        <p:nvSpPr>
          <p:cNvPr id="10" name="Содержимое 3"/>
          <p:cNvSpPr txBox="1">
            <a:spLocks/>
          </p:cNvSpPr>
          <p:nvPr/>
        </p:nvSpPr>
        <p:spPr>
          <a:xfrm>
            <a:off x="-216024" y="4725144"/>
            <a:ext cx="925252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Издалека видны купола 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Софийского собора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 Новгородские </a:t>
            </a:r>
            <a:r>
              <a:rPr kumimoji="0" lang="ru-RU" sz="2800" b="1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ратники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перед боем клялись постоять за святую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Софию. Эти слова означали постоять за свой город, за Новгородскую землю.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428604"/>
            <a:ext cx="571504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себя!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785813" y="1500188"/>
            <a:ext cx="83581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 Где расположился Великий 	Новгород ?</a:t>
            </a:r>
          </a:p>
          <a:p>
            <a:pPr>
              <a:buFont typeface="Wingdings" pitchFamily="2" charset="2"/>
              <a:buChar char="q"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 Кто жил в Новгороде?</a:t>
            </a:r>
          </a:p>
          <a:p>
            <a:pPr>
              <a:buFont typeface="Wingdings" pitchFamily="2" charset="2"/>
              <a:buChar char="q"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Кто управлял городом?</a:t>
            </a:r>
          </a:p>
          <a:p>
            <a:pPr>
              <a:buFont typeface="Wingdings" pitchFamily="2" charset="2"/>
              <a:buChar char="q"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 Знаменитые сооружения 	Великого Новгорода.</a:t>
            </a:r>
          </a:p>
          <a:p>
            <a:pPr>
              <a:buFont typeface="Wingdings" pitchFamily="2" charset="2"/>
              <a:buChar char="q"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 В чем важность открытия берестяных грамот?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.1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645024"/>
            <a:ext cx="8700468" cy="30070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7055812" cy="192882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Работа по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учебнику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3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ряд представители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95536" y="620688"/>
            <a:ext cx="1420805" cy="1872208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2714620"/>
            <a:ext cx="6192688" cy="2952328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Прочитайте текст на с.51-52 учебника      (с 3-го абзаца)</a:t>
            </a:r>
          </a:p>
          <a:p>
            <a:pPr marL="514350" indent="-514350" algn="ctr">
              <a:buFont typeface="+mj-lt"/>
              <a:buAutoNum type="arabicPeriod" startAt="2"/>
            </a:pPr>
            <a:r>
              <a:rPr lang="ru-RU" dirty="0" smtClean="0">
                <a:solidFill>
                  <a:srgbClr val="0000CC"/>
                </a:solidFill>
                <a:latin typeface="Comic Sans MS" pitchFamily="66" charset="0"/>
              </a:rPr>
              <a:t>Что обнаружили археологи во время раскопок?</a:t>
            </a:r>
          </a:p>
          <a:p>
            <a:pPr marL="514350" indent="-514350" algn="ctr">
              <a:buFont typeface="+mj-lt"/>
              <a:buAutoNum type="arabicPeriod" startAt="2"/>
            </a:pPr>
            <a:r>
              <a:rPr lang="ru-RU" dirty="0" smtClean="0">
                <a:solidFill>
                  <a:srgbClr val="DE5A00"/>
                </a:solidFill>
                <a:latin typeface="Comic Sans MS" pitchFamily="66" charset="0"/>
              </a:rPr>
              <a:t>Какое значение имеют эти открытия?</a:t>
            </a:r>
          </a:p>
          <a:p>
            <a:pPr marL="514350" indent="-514350" algn="ctr">
              <a:buFont typeface="+mj-lt"/>
              <a:buAutoNum type="arabicPeriod" startAt="2"/>
            </a:pPr>
            <a:endParaRPr lang="ru-RU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marL="514350" indent="-514350" algn="ctr">
              <a:buNone/>
            </a:pPr>
            <a:endParaRPr lang="ru-RU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marL="514350" indent="-514350" algn="ctr">
              <a:buNone/>
            </a:pP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404664"/>
            <a:ext cx="5076056" cy="63367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Удивительная жизнь Древнего Новгорода открылась благодаря    находкам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археологов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.  Стало известно, что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ходили новгородцы по аккуратным деревянным мостовым.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 Со временем, когда старая мостовая проседала, на нее сверху клали новую. Таким образом за пять столетий из мостовых образовался целый «пирог» – аж 28 слоев! </a:t>
            </a:r>
            <a:endParaRPr lang="ru-RU" dirty="0">
              <a:solidFill>
                <a:srgbClr val="333300"/>
              </a:solidFill>
            </a:endParaRPr>
          </a:p>
        </p:txBody>
      </p:sp>
      <p:pic>
        <p:nvPicPr>
          <p:cNvPr id="14" name="Содержимое 13" descr="0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6345" y="189360"/>
            <a:ext cx="4099631" cy="648000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</a:t>
            </a:r>
            <a:r>
              <a:rPr lang="ru-RU" dirty="0" smtClean="0"/>
              <a:t>тгадайте </a:t>
            </a:r>
            <a:r>
              <a:rPr lang="ru-RU" dirty="0" smtClean="0"/>
              <a:t>ребус, который поможет сформулировать тему урока.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Окр. мир.- 4 кл\ребусы -города\goro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7643865" cy="3929089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28662" y="5429264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Русь – это страна… </a:t>
            </a:r>
            <a:endParaRPr kumimoji="0" lang="ru-RU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7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3695700" cy="36957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149080"/>
            <a:ext cx="9144000" cy="254888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Выдающимся открытием археологов стали     </a:t>
            </a:r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берестяные грамоты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Древние новгородцы писали  на бересте 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– берёзовой коре.  Это были  денежные документы, деловые и личные письма, просьбы и приказания. 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Буквы выцарапывали специальными палочками – </a:t>
            </a:r>
            <a:r>
              <a:rPr lang="ru-RU" dirty="0" err="1" smtClean="0">
                <a:solidFill>
                  <a:srgbClr val="008000"/>
                </a:solidFill>
                <a:latin typeface="Comic Sans MS" pitchFamily="66" charset="0"/>
              </a:rPr>
              <a:t>писалами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37.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620688"/>
            <a:ext cx="3962400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625" y="357166"/>
            <a:ext cx="8229600" cy="1214459"/>
          </a:xfrm>
        </p:spPr>
        <p:txBody>
          <a:bodyPr>
            <a:normAutofit fontScale="90000"/>
          </a:bodyPr>
          <a:lstStyle/>
          <a:p>
            <a:pPr marL="484188"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веке (1147г) на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Боровицком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холме возводятся  деревянные стены и башни первого Московского Кремля</a:t>
            </a:r>
          </a:p>
        </p:txBody>
      </p:sp>
      <p:pic>
        <p:nvPicPr>
          <p:cNvPr id="25603" name="Picture 5" descr="E:\Города\DSC06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714500"/>
            <a:ext cx="7572427" cy="4073525"/>
          </a:xfrm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 rot="10800000" flipV="1">
            <a:off x="1714500" y="5857875"/>
            <a:ext cx="6500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33CC"/>
                </a:solidFill>
              </a:rPr>
              <a:t>А.М.Васнецов «Основание Москвы. </a:t>
            </a:r>
          </a:p>
          <a:p>
            <a:r>
              <a:rPr lang="ru-RU" sz="2400">
                <a:solidFill>
                  <a:srgbClr val="0033CC"/>
                </a:solidFill>
              </a:rPr>
              <a:t>Постройка первых стен Кремля.</a:t>
            </a:r>
            <a:r>
              <a:rPr lang="en-US" sz="2400">
                <a:solidFill>
                  <a:srgbClr val="0033CC"/>
                </a:solidFill>
              </a:rPr>
              <a:t>XII </a:t>
            </a:r>
            <a:r>
              <a:rPr lang="ru-RU" sz="2400">
                <a:solidFill>
                  <a:srgbClr val="0033CC"/>
                </a:solidFill>
              </a:rPr>
              <a:t>век»</a:t>
            </a:r>
            <a:endParaRPr lang="ru-RU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XIV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веке Дмитрий Донской решил укрепить Московский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Кремль. Он был обнесен  стеной из белого камня. 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тех пор Москву стали называть «белокаменной».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27" name="Picture 3" descr="E:\Города\DSC06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6813" y="1935163"/>
            <a:ext cx="6810375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 белокаменная</a:t>
            </a:r>
          </a:p>
        </p:txBody>
      </p:sp>
      <p:pic>
        <p:nvPicPr>
          <p:cNvPr id="22530" name="Picture 2" descr="E:\Города\DSC06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143125"/>
            <a:ext cx="4040188" cy="3030538"/>
          </a:xfrm>
        </p:spPr>
      </p:pic>
      <p:pic>
        <p:nvPicPr>
          <p:cNvPr id="22533" name="Picture 5" descr="E:\Города\DSC06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38700" y="2767013"/>
            <a:ext cx="3657600" cy="2743200"/>
          </a:xfrm>
        </p:spPr>
      </p:pic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214438" y="5643563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accent1"/>
                </a:solidFill>
              </a:rPr>
              <a:t>Так выглядела Москва в </a:t>
            </a:r>
            <a:r>
              <a:rPr lang="en-US" sz="2800">
                <a:solidFill>
                  <a:schemeClr val="accent1"/>
                </a:solidFill>
              </a:rPr>
              <a:t>XIV-XV </a:t>
            </a:r>
            <a:r>
              <a:rPr lang="ru-RU" sz="2800">
                <a:solidFill>
                  <a:schemeClr val="accent1"/>
                </a:solidFill>
              </a:rPr>
              <a:t>веках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концу </a:t>
            </a:r>
            <a:r>
              <a:rPr 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века  Москва стала столицей огромной державы. Началось строительство новых стен и башен Кремля. На этот раз он возводился из красного кирпича. Лучшие архитекторы, каменщики и художники создавали соборы, дворцы, здания.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Текст 4"/>
          <p:cNvSpPr>
            <a:spLocks noGrp="1"/>
          </p:cNvSpPr>
          <p:nvPr>
            <p:ph idx="1"/>
          </p:nvPr>
        </p:nvSpPr>
        <p:spPr>
          <a:xfrm>
            <a:off x="0" y="2857500"/>
            <a:ext cx="3143250" cy="27146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latin typeface="Arial Black" pitchFamily="34" charset="0"/>
              </a:rPr>
              <a:t>Красная площадь- </a:t>
            </a:r>
            <a:r>
              <a:rPr lang="ru-RU" sz="2400" b="1" smtClean="0">
                <a:latin typeface="Arial" charset="0"/>
              </a:rPr>
              <a:t>от слова «</a:t>
            </a:r>
            <a:r>
              <a:rPr lang="ru-RU" sz="2400" b="1" smtClean="0">
                <a:latin typeface="Arial Black" pitchFamily="34" charset="0"/>
              </a:rPr>
              <a:t>красивая</a:t>
            </a:r>
            <a:r>
              <a:rPr lang="ru-RU" sz="2400" b="1" smtClean="0">
                <a:latin typeface="Arial" charset="0"/>
              </a:rPr>
              <a:t>»</a:t>
            </a:r>
            <a:r>
              <a:rPr lang="ru-RU" sz="2400" b="1" smtClean="0">
                <a:latin typeface="Arial Black" pitchFamily="34" charset="0"/>
              </a:rPr>
              <a:t>   </a:t>
            </a:r>
            <a:br>
              <a:rPr lang="ru-RU" sz="2400" b="1" smtClean="0">
                <a:latin typeface="Arial Black" pitchFamily="34" charset="0"/>
              </a:rPr>
            </a:br>
            <a:r>
              <a:rPr lang="ru-RU" sz="2400" b="1" smtClean="0">
                <a:latin typeface="Arial" charset="0"/>
              </a:rPr>
              <a:t>Длина</a:t>
            </a:r>
            <a:r>
              <a:rPr lang="ru-RU" sz="2400" b="1" smtClean="0">
                <a:latin typeface="Arial Black" pitchFamily="34" charset="0"/>
              </a:rPr>
              <a:t> её 695</a:t>
            </a:r>
            <a:r>
              <a:rPr lang="ru-RU" sz="2400" b="1" smtClean="0">
                <a:latin typeface="Arial" charset="0"/>
              </a:rPr>
              <a:t> </a:t>
            </a:r>
            <a:r>
              <a:rPr lang="ru-RU" sz="2400" b="1" smtClean="0">
                <a:latin typeface="Arial Black" pitchFamily="34" charset="0"/>
              </a:rPr>
              <a:t>м </a:t>
            </a:r>
            <a:br>
              <a:rPr lang="ru-RU" sz="2400" b="1" smtClean="0">
                <a:latin typeface="Arial Black" pitchFamily="34" charset="0"/>
              </a:rPr>
            </a:br>
            <a:r>
              <a:rPr lang="ru-RU" sz="2400" b="1" smtClean="0">
                <a:latin typeface="Arial Black" pitchFamily="34" charset="0"/>
              </a:rPr>
              <a:t>ширина-130</a:t>
            </a:r>
            <a:r>
              <a:rPr lang="ru-RU" sz="2400" b="1" smtClean="0">
                <a:latin typeface="Arial" charset="0"/>
              </a:rPr>
              <a:t> </a:t>
            </a:r>
            <a:r>
              <a:rPr lang="ru-RU" sz="2400" b="1" smtClean="0">
                <a:latin typeface="Arial Black" pitchFamily="34" charset="0"/>
              </a:rPr>
              <a:t>м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3" name="Picture 4" descr="E:\Города\DSC06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2143125"/>
            <a:ext cx="555625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Проверь себя…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642938" y="1500188"/>
            <a:ext cx="8229600" cy="4389437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На берегу какой реки  построен город Москва?</a:t>
            </a:r>
          </a:p>
          <a:p>
            <a:pPr eaLnBrk="1" hangingPunct="1"/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В каком веке началось строительство города?</a:t>
            </a:r>
          </a:p>
          <a:p>
            <a:pPr eaLnBrk="1" hangingPunct="1"/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Как звали князя, начавшего строительство?</a:t>
            </a:r>
          </a:p>
          <a:p>
            <a:pPr eaLnBrk="1" hangingPunct="1"/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Почему  Дмитрий Донской решил построить город из камня?</a:t>
            </a:r>
          </a:p>
          <a:p>
            <a:pPr eaLnBrk="1" hangingPunct="1"/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Как  в народе называли Москву?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Подведём итоги: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428992" y="1142984"/>
            <a:ext cx="5400600" cy="3444984"/>
          </a:xfrm>
          <a:prstGeom prst="roundRect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Назовите города Древней Руси.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Назовите архитектурные сооружения этих городов</a:t>
            </a: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Кому было интересно на уроке?</a:t>
            </a:r>
            <a:endParaRPr lang="ru-RU" sz="28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51520" y="1556792"/>
            <a:ext cx="3024336" cy="2218754"/>
            <a:chOff x="251520" y="1988840"/>
            <a:chExt cx="3387549" cy="2506786"/>
          </a:xfrm>
        </p:grpSpPr>
        <p:pic>
          <p:nvPicPr>
            <p:cNvPr id="10" name="Рисунок 9" descr="0_80302_a3fba2ca_XL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1" name="Рисунок 10" descr="окр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  <p:pic>
        <p:nvPicPr>
          <p:cNvPr id="7" name="Рисунок 6" descr="4.1.gi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643314"/>
            <a:ext cx="8700468" cy="3007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88" y="1714500"/>
            <a:ext cx="79295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 57.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Ответьте на вопросы «Проверь себя!» с. 58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642918"/>
            <a:ext cx="735811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Источники: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824536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smtClean="0">
                <a:hlinkClick r:id="rId2"/>
              </a:rPr>
              <a:t>http://musicethno.wordpress.com/category/аудиокнига/</a:t>
            </a:r>
            <a:endParaRPr lang="ru-RU" dirty="0" smtClean="0"/>
          </a:p>
          <a:p>
            <a:pPr lvl="0"/>
            <a:r>
              <a:rPr lang="ru-RU" u="sng" dirty="0" smtClean="0">
                <a:hlinkClick r:id="rId3"/>
              </a:rPr>
              <a:t>http://raznesi.info/blog/tagsearch/славяне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http://www.booksite.ru/enciklopedia/towns/4.htm</a:t>
            </a:r>
            <a:endParaRPr lang="ru-RU" dirty="0" smtClean="0"/>
          </a:p>
          <a:p>
            <a:pPr lvl="0"/>
            <a:r>
              <a:rPr lang="ru-RU" u="sng" dirty="0" smtClean="0">
                <a:hlinkClick r:id="rId5"/>
              </a:rPr>
              <a:t>http://www.geo-practika.ru/?p=746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http://ancient.rossistoria.ru/back10.php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http://fotki.yandex.ru/users/stepanov-el/view/383269/?page=2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http://afisha.altune.ru/kremlevskii-zal-sentyabr.html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9"/>
              </a:rPr>
              <a:t>http://kazan-sights.ru/history/790/</a:t>
            </a:r>
            <a:endParaRPr lang="ru-RU" dirty="0" smtClean="0"/>
          </a:p>
          <a:p>
            <a:pPr lvl="0"/>
            <a:r>
              <a:rPr lang="ru-RU" u="sng" dirty="0" smtClean="0">
                <a:hlinkClick r:id="rId10"/>
              </a:rPr>
              <a:t>http://nnm.ru/blogs/smprofi/7_chudes_ukrainy/page1/</a:t>
            </a:r>
            <a:endParaRPr lang="ru-RU" dirty="0" smtClean="0"/>
          </a:p>
          <a:p>
            <a:pPr lvl="0"/>
            <a:r>
              <a:rPr lang="ru-RU" u="sng" dirty="0" smtClean="0">
                <a:hlinkClick r:id="rId11"/>
              </a:rPr>
              <a:t>http://www.europetourism.su/zolotye-vorota-kieva/</a:t>
            </a:r>
            <a:endParaRPr lang="ru-RU" dirty="0" smtClean="0"/>
          </a:p>
          <a:p>
            <a:pPr lvl="0"/>
            <a:r>
              <a:rPr lang="ru-RU" u="sng" dirty="0" smtClean="0">
                <a:hlinkClick r:id="rId12"/>
              </a:rPr>
              <a:t>http://www.calend.ru/travel/5270/</a:t>
            </a:r>
            <a:endParaRPr lang="ru-RU" dirty="0" smtClean="0"/>
          </a:p>
          <a:p>
            <a:pPr lvl="0"/>
            <a:r>
              <a:rPr lang="ru-RU" u="sng" dirty="0" smtClean="0">
                <a:hlinkClick r:id="rId13"/>
              </a:rPr>
              <a:t>http://ukrmap.su/ru-uh7/286.html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4"/>
              </a:rPr>
              <a:t>http://konditer.blog.ru/82229811.html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5"/>
              </a:rPr>
              <a:t>http://babusia.gorod.tomsk.ru/</a:t>
            </a:r>
            <a:endParaRPr lang="ru-RU" dirty="0" smtClean="0"/>
          </a:p>
          <a:p>
            <a:pPr lvl="0"/>
            <a:r>
              <a:rPr lang="ru-RU" u="sng" dirty="0" smtClean="0">
                <a:hlinkClick r:id="rId16"/>
              </a:rPr>
              <a:t>http://dreamworlds.ru/kartinki/40538-professii-mira-fyentezi-kuznec.html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17"/>
              </a:rPr>
              <a:t>http://rugiland.narod2.ru/antropoestetika/novgorodskie_voini_vremen_kulikovskoi_bitvi/</a:t>
            </a:r>
            <a:endParaRPr lang="ru-RU" dirty="0" smtClean="0"/>
          </a:p>
          <a:p>
            <a:pPr lvl="0"/>
            <a:r>
              <a:rPr lang="ru-RU" u="sng" dirty="0" smtClean="0">
                <a:hlinkClick r:id="rId18"/>
              </a:rPr>
              <a:t>http://www.novgorodobl.ru/about/novgorod_photo/sofiyskii_sobor/</a:t>
            </a:r>
            <a:endParaRPr lang="ru-RU" dirty="0" smtClean="0"/>
          </a:p>
          <a:p>
            <a:pPr lvl="0"/>
            <a:r>
              <a:rPr lang="ru-RU" u="sng" dirty="0" smtClean="0">
                <a:hlinkClick r:id="rId19"/>
              </a:rPr>
              <a:t>http://zashibis.mirtesen.ru/blog/43777876167/Gospodin-Velikiy-Novgorod:-ray-dlya-arheologov</a:t>
            </a:r>
            <a:endParaRPr lang="ru-RU" dirty="0" smtClean="0"/>
          </a:p>
          <a:p>
            <a:pPr lvl="0"/>
            <a:r>
              <a:rPr lang="ru-RU" u="sng" dirty="0" smtClean="0">
                <a:hlinkClick r:id="rId20"/>
              </a:rPr>
              <a:t>http://gkaf.narod.ru/demidova/seminar/s03-add01.html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5517232"/>
            <a:ext cx="8219256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Западные соседи называли Русь </a:t>
            </a:r>
          </a:p>
          <a:p>
            <a:pPr algn="ctr">
              <a:buNone/>
            </a:pP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страной городов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333300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47597" y="260648"/>
            <a:ext cx="7296811" cy="5472608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80" y="-27384"/>
            <a:ext cx="86868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Как появились на Руси города?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977680"/>
            <a:ext cx="9144000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Славяне жили в поселениях, окружённых </a:t>
            </a:r>
            <a:r>
              <a:rPr lang="ru-RU" dirty="0" err="1" smtClean="0">
                <a:solidFill>
                  <a:srgbClr val="333300"/>
                </a:solidFill>
                <a:latin typeface="Comic Sans MS" pitchFamily="66" charset="0"/>
              </a:rPr>
              <a:t>креп-кими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 бревенчатыми стенами и глубокими </a:t>
            </a:r>
            <a:r>
              <a:rPr lang="ru-RU" dirty="0" err="1" smtClean="0">
                <a:solidFill>
                  <a:srgbClr val="333300"/>
                </a:solidFill>
                <a:latin typeface="Comic Sans MS" pitchFamily="66" charset="0"/>
              </a:rPr>
              <a:t>широ-кими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 рвами. Такие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огороженные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 посёлки были надёжными убежищами от нападений врагов и диких зверей.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Постепенно разрастаясь,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поселе-ния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становились городами.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6" name="Содержимое 15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4000" y="1052736"/>
            <a:ext cx="4248000" cy="263879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18" name="Рисунок 17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1052738"/>
            <a:ext cx="4068000" cy="264751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19" name="Рисунок 18" descr="e26a4a26ffb3245efd507cf74911f8b1_0_500_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07904" y="1628800"/>
            <a:ext cx="1584176" cy="2140777"/>
          </a:xfrm>
          <a:prstGeom prst="rect">
            <a:avLst/>
          </a:prstGeom>
        </p:spPr>
      </p:pic>
      <p:pic>
        <p:nvPicPr>
          <p:cNvPr id="22" name="Рисунок 21" descr="2549559_00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68144" y="2708920"/>
            <a:ext cx="2913881" cy="4031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Древнерусский город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4797152"/>
            <a:ext cx="9144000" cy="2232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Это прежде всего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укрепленное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, то есть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огороженное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от внезапных нападений поселение. В этом и заключалось его первоначальное отличие от сельской местности</a:t>
            </a:r>
            <a:r>
              <a:rPr lang="ru-RU" b="1" dirty="0" smtClean="0">
                <a:solidFill>
                  <a:srgbClr val="333300"/>
                </a:solidFill>
              </a:rPr>
              <a:t>. </a:t>
            </a:r>
            <a:endParaRPr lang="ru-RU" dirty="0">
              <a:solidFill>
                <a:srgbClr val="333300"/>
              </a:solidFill>
              <a:latin typeface="Comic Sans MS" pitchFamily="66" charset="0"/>
            </a:endParaRPr>
          </a:p>
        </p:txBody>
      </p:sp>
      <p:pic>
        <p:nvPicPr>
          <p:cNvPr id="16" name="Содержимое 15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139952" y="1167554"/>
            <a:ext cx="4281118" cy="3413166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/>
        </p:spPr>
      </p:pic>
      <p:pic>
        <p:nvPicPr>
          <p:cNvPr id="20" name="Рисунок 19" descr="ыв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82402" y="1196752"/>
            <a:ext cx="2853494" cy="3384376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4797152"/>
            <a:ext cx="8820472" cy="182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	Центр древнерусского города был обычно укреплён и назывался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«кремлём». 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Внутри располагались </a:t>
            </a:r>
            <a:r>
              <a:rPr lang="ru-RU" i="1" dirty="0" smtClean="0">
                <a:solidFill>
                  <a:srgbClr val="0000CC"/>
                </a:solidFill>
                <a:latin typeface="Comic Sans MS" pitchFamily="66" charset="0"/>
              </a:rPr>
              <a:t>княжеский дворец 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и </a:t>
            </a:r>
            <a:r>
              <a:rPr lang="ru-RU" i="1" dirty="0" smtClean="0">
                <a:solidFill>
                  <a:srgbClr val="0000CC"/>
                </a:solidFill>
                <a:latin typeface="Comic Sans MS" pitchFamily="66" charset="0"/>
              </a:rPr>
              <a:t>дома знати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, возвышалась </a:t>
            </a:r>
            <a:r>
              <a:rPr lang="ru-RU" i="1" dirty="0" smtClean="0">
                <a:solidFill>
                  <a:srgbClr val="0000CC"/>
                </a:solidFill>
                <a:latin typeface="Comic Sans MS" pitchFamily="66" charset="0"/>
              </a:rPr>
              <a:t>главная городская церковь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. </a:t>
            </a:r>
            <a:endParaRPr lang="ru-RU" dirty="0">
              <a:solidFill>
                <a:srgbClr val="333300"/>
              </a:solidFill>
              <a:latin typeface="Comic Sans MS" pitchFamily="66" charset="0"/>
            </a:endParaRPr>
          </a:p>
        </p:txBody>
      </p:sp>
      <p:pic>
        <p:nvPicPr>
          <p:cNvPr id="15" name="Содержимое 14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332656"/>
            <a:ext cx="8082277" cy="446449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332656"/>
            <a:ext cx="8014180" cy="482453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5085184"/>
            <a:ext cx="8711952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Вокруг кремля располагался </a:t>
            </a:r>
            <a:r>
              <a:rPr lang="ru-RU" b="1" u="sng" dirty="0" smtClean="0">
                <a:solidFill>
                  <a:srgbClr val="C00000"/>
                </a:solidFill>
                <a:latin typeface="Comic Sans MS" pitchFamily="66" charset="0"/>
              </a:rPr>
              <a:t>«посад» </a:t>
            </a:r>
            <a:r>
              <a:rPr lang="ru-RU" dirty="0" smtClean="0">
                <a:solidFill>
                  <a:srgbClr val="333300"/>
                </a:solidFill>
                <a:latin typeface="Comic Sans MS" pitchFamily="66" charset="0"/>
              </a:rPr>
              <a:t>– так называли торгово-ремесленную часть русского города. </a:t>
            </a:r>
            <a:endParaRPr lang="ru-RU" dirty="0">
              <a:solidFill>
                <a:srgbClr val="33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629</Words>
  <Application>Microsoft Office PowerPoint</Application>
  <PresentationFormat>Экран (4:3)</PresentationFormat>
  <Paragraphs>145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1_Тема Office</vt:lpstr>
      <vt:lpstr>Слайд 1</vt:lpstr>
      <vt:lpstr>          1. СЛАВЯНЕ СООБЩА  ЗАНИМАЛИСЬ а) земледелием         б) бортничеством        в) рыболовством</vt:lpstr>
      <vt:lpstr>Отгадайте ребус, который поможет сформулировать тему урока. </vt:lpstr>
      <vt:lpstr>Слайд 4</vt:lpstr>
      <vt:lpstr>Слайд 5</vt:lpstr>
      <vt:lpstr>Как появились на Руси города?</vt:lpstr>
      <vt:lpstr>Древнерусский город</vt:lpstr>
      <vt:lpstr>Слайд 8</vt:lpstr>
      <vt:lpstr>Слайд 9</vt:lpstr>
      <vt:lpstr>Слайд 10</vt:lpstr>
      <vt:lpstr>Кто жил в городах?</vt:lpstr>
      <vt:lpstr>Слайд 12</vt:lpstr>
      <vt:lpstr>Слайд 13</vt:lpstr>
      <vt:lpstr>Правила работы в командах:</vt:lpstr>
      <vt:lpstr>Работа в командах</vt:lpstr>
      <vt:lpstr>   Работа по учебнику     1 ряд представители </vt:lpstr>
      <vt:lpstr>Слайд 17</vt:lpstr>
      <vt:lpstr>Слайд 18</vt:lpstr>
      <vt:lpstr>Слайд 19</vt:lpstr>
      <vt:lpstr>Слайд 20</vt:lpstr>
      <vt:lpstr>  Работа по учебнику </vt:lpstr>
      <vt:lpstr>Слайд 22</vt:lpstr>
      <vt:lpstr>Слайд 23</vt:lpstr>
      <vt:lpstr>Слайд 24</vt:lpstr>
      <vt:lpstr>Городом управляли посадники.</vt:lpstr>
      <vt:lpstr>Слайд 26</vt:lpstr>
      <vt:lpstr>Слайд 27</vt:lpstr>
      <vt:lpstr>  Работа по учебнику 3 ряд представители </vt:lpstr>
      <vt:lpstr>Слайд 29</vt:lpstr>
      <vt:lpstr>Слайд 30</vt:lpstr>
      <vt:lpstr>В XII веке (1147г) на Боровицком холме возводятся  деревянные стены и башни первого Московского Кремля</vt:lpstr>
      <vt:lpstr>В XIV веке Дмитрий Донской решил укрепить Московский Кремль. Он был обнесен  стеной из белого камня.  С тех пор Москву стали называть «белокаменной».  </vt:lpstr>
      <vt:lpstr>Москва белокаменная</vt:lpstr>
      <vt:lpstr>К концу XV века  Москва стала столицей огромной державы. Началось строительство новых стен и башен Кремля. На этот раз он возводился из красного кирпича. Лучшие архитекторы, каменщики и художники создавали соборы, дворцы, здания. </vt:lpstr>
      <vt:lpstr>Проверь себя…</vt:lpstr>
      <vt:lpstr>Подведём итоги:</vt:lpstr>
      <vt:lpstr>Слайд 37</vt:lpstr>
      <vt:lpstr>Источники: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5</cp:lastModifiedBy>
  <cp:revision>105</cp:revision>
  <dcterms:created xsi:type="dcterms:W3CDTF">2012-11-24T17:17:08Z</dcterms:created>
  <dcterms:modified xsi:type="dcterms:W3CDTF">2022-12-08T09:43:41Z</dcterms:modified>
</cp:coreProperties>
</file>