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60" r:id="rId3"/>
    <p:sldId id="265" r:id="rId4"/>
    <p:sldId id="266" r:id="rId5"/>
    <p:sldId id="268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7D23-6B7F-4CE1-B968-1E5147CAEA0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E1F65-5172-4241-A08E-CE45E112A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2AC1D98-2189-4F74-BCE6-51A1C33BAE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216058C2-3489-4B05-83C6-0DC7D4F7E6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de-DE" altLang="ru-RU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8D20502-C361-4EE4-91BD-57E8D9AF6B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96DCD805-0168-4911-9BBC-6143396132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de-DE" altLang="ru-RU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DF21386-B1F8-4C31-A7CD-E87FB209C3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E68ADAF5-D605-4701-A5A1-F7A590891C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de-DE" altLang="ru-RU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ABCDA32-FA59-4E19-BD4C-88736B782C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id="{AEA1EFFE-9D36-47F1-9DC4-77C2FFCD5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de-DE" altLang="ru-RU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EEDFD8A-1BBB-4592-82E9-175B59C897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63" name="Заметки 2">
            <a:extLst>
              <a:ext uri="{FF2B5EF4-FFF2-40B4-BE49-F238E27FC236}">
                <a16:creationId xmlns:a16="http://schemas.microsoft.com/office/drawing/2014/main" id="{5A3D0095-256A-459C-97C6-EA2EE5FB89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1169988" y="5086350"/>
            <a:ext cx="5226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de-DE" altLang="ru-RU" sz="2400">
              <a:solidFill>
                <a:srgbClr val="000000"/>
              </a:solidFill>
              <a:latin typeface="Thorndale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5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1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09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4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36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5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9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8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1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0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8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9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1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4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4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9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75930-59D2-4E52-847E-DB5E8151A946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4F4289-4EDF-4D33-BACA-75B2A411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3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F14D7-6ADA-46CA-8EB0-EA47CEED21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Мой город в числах и величинах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E6924B-19C5-4DB2-9623-FDAF03BC1A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51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>
            <a:extLst>
              <a:ext uri="{FF2B5EF4-FFF2-40B4-BE49-F238E27FC236}">
                <a16:creationId xmlns:a16="http://schemas.microsoft.com/office/drawing/2014/main" id="{F8476EC1-2FAD-42BC-BCC1-37AADA499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59" y="1287260"/>
            <a:ext cx="2827016" cy="18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98E04E-2036-4A15-BE40-85D717996F2A}"/>
              </a:ext>
            </a:extLst>
          </p:cNvPr>
          <p:cNvSpPr txBox="1"/>
          <p:nvPr/>
        </p:nvSpPr>
        <p:spPr>
          <a:xfrm>
            <a:off x="1843233" y="1154096"/>
            <a:ext cx="8498334" cy="5256017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compatLnSpc="0"/>
          <a:lstStyle/>
          <a:p>
            <a:pPr hangingPunct="0">
              <a:spcBef>
                <a:spcPts val="1080"/>
              </a:spcBef>
              <a:spcAft>
                <a:spcPts val="900"/>
              </a:spcAft>
              <a:defRPr/>
            </a:pPr>
            <a:r>
              <a:rPr lang="de-DE" sz="1270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  </a:t>
            </a:r>
            <a:endParaRPr lang="ru-RU" sz="1270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defRPr/>
            </a:pPr>
            <a:r>
              <a:rPr lang="de-DE" sz="1270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  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Название города произошло  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по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расположению - на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реке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       Серга.  </a:t>
            </a:r>
            <a:endParaRPr lang="ru-RU" sz="1270" b="1" i="1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defRPr/>
            </a:pP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Слово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«Серга»   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предполагают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   произошло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из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языка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коми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: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сер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- «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куница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» и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га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из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юг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- «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река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» </a:t>
            </a:r>
            <a:endParaRPr lang="ru-RU" sz="1270" b="1" i="1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defRPr/>
            </a:pP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Город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Нижние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Серги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(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раннее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посёлок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)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зародился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на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базе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металлургического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производства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. </a:t>
            </a:r>
            <a:endParaRPr lang="ru-RU" sz="1270" b="1" i="1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defRPr/>
            </a:pP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В 1743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году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на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земля</a:t>
            </a:r>
            <a:r>
              <a:rPr lang="ru-RU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х,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купленных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у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башкир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,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Демидов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построил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чугуноплавильный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и </a:t>
            </a:r>
            <a:endParaRPr lang="ru-RU" sz="1270" b="1" i="1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defRPr/>
            </a:pP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железоделательный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завод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.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Статус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города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посёлок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приобретает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в 1943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году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.</a:t>
            </a:r>
            <a:endParaRPr lang="ru-RU" sz="1270" b="1" i="1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defRPr/>
            </a:pP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В 1910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году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в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Нижних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Сергах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насчитывалось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2461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жилое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строение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, в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посёлке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имелись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: </a:t>
            </a:r>
            <a:endParaRPr lang="ru-RU" sz="1270" b="1" i="1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defRPr/>
            </a:pP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больница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на 20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кроватей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с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одним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врачом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, 4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школы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, 11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трактиров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и 4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пивные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лавки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, </a:t>
            </a:r>
            <a:endParaRPr lang="ru-RU" sz="1270" b="1" i="1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defRPr/>
            </a:pP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50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торговых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заведений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, 2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церкви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. </a:t>
            </a:r>
            <a:endParaRPr lang="ru-RU" sz="1270" b="1" i="1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defRPr/>
            </a:pP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В 1840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году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основали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больнеологический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курорт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в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Нижних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Сергах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.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Рельеф</a:t>
            </a:r>
            <a:endParaRPr lang="ru-RU" sz="1270" b="1" i="1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hangingPunct="0">
              <a:spcBef>
                <a:spcPts val="1080"/>
              </a:spcBef>
              <a:spcAft>
                <a:spcPts val="900"/>
              </a:spcAft>
              <a:defRPr/>
            </a:pP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городской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местности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-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гористый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(400 м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над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уровнем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270" b="1" i="1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моря</a:t>
            </a:r>
            <a:r>
              <a:rPr lang="de-DE" sz="1270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).</a:t>
            </a:r>
          </a:p>
          <a:p>
            <a:pPr hangingPunct="0">
              <a:spcBef>
                <a:spcPts val="1080"/>
              </a:spcBef>
              <a:spcAft>
                <a:spcPts val="900"/>
              </a:spcAft>
              <a:defRPr/>
            </a:pPr>
            <a:endParaRPr lang="de-DE" sz="907" dirty="0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38CBB-FA3C-46B5-8E87-718DF9472647}"/>
              </a:ext>
            </a:extLst>
          </p:cNvPr>
          <p:cNvSpPr txBox="1"/>
          <p:nvPr/>
        </p:nvSpPr>
        <p:spPr>
          <a:xfrm>
            <a:off x="4012707" y="621437"/>
            <a:ext cx="3586577" cy="564050"/>
          </a:xfrm>
          <a:prstGeom prst="rect">
            <a:avLst/>
          </a:prstGeom>
          <a:noFill/>
          <a:ln>
            <a:noFill/>
          </a:ln>
        </p:spPr>
        <p:txBody>
          <a:bodyPr wrap="square" lIns="81646" tIns="40823" rIns="81646" bIns="40823" compatLnSpc="0">
            <a:spAutoFit/>
          </a:bodyPr>
          <a:lstStyle/>
          <a:p>
            <a:pPr hangingPunct="0">
              <a:defRPr/>
            </a:pPr>
            <a:r>
              <a:rPr lang="de-DE" sz="3266" b="1" u="sng" dirty="0">
                <a:latin typeface="Arial" pitchFamily="18"/>
                <a:ea typeface="Andale Sans UI" pitchFamily="2"/>
                <a:cs typeface="Tahoma" pitchFamily="2"/>
              </a:rPr>
              <a:t>Мой город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CCE769-6312-4A12-BF74-447D527447C3}"/>
              </a:ext>
            </a:extLst>
          </p:cNvPr>
          <p:cNvSpPr txBox="1"/>
          <p:nvPr/>
        </p:nvSpPr>
        <p:spPr>
          <a:xfrm>
            <a:off x="2013172" y="162739"/>
            <a:ext cx="3711050" cy="938575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compatLnSpc="0">
            <a:spAutoFit/>
          </a:bodyPr>
          <a:lstStyle/>
          <a:p>
            <a:pPr hangingPunct="0">
              <a:defRPr/>
            </a:pPr>
            <a:r>
              <a:rPr lang="de-DE" sz="2903" b="1">
                <a:latin typeface="Arial" pitchFamily="18"/>
                <a:ea typeface="Andale Sans UI" pitchFamily="2"/>
                <a:cs typeface="Tahoma" pitchFamily="2"/>
              </a:rPr>
              <a:t>Информация о</a:t>
            </a:r>
          </a:p>
          <a:p>
            <a:pPr hangingPunct="0">
              <a:defRPr/>
            </a:pPr>
            <a:r>
              <a:rPr lang="de-DE" sz="2903" b="1">
                <a:latin typeface="Arial" pitchFamily="18"/>
                <a:ea typeface="Andale Sans UI" pitchFamily="2"/>
                <a:cs typeface="Tahoma" pitchFamily="2"/>
              </a:rPr>
              <a:t>                      городе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926DB6-25A5-4D9A-9A0E-181F3C966BD6}"/>
              </a:ext>
            </a:extLst>
          </p:cNvPr>
          <p:cNvSpPr txBox="1"/>
          <p:nvPr/>
        </p:nvSpPr>
        <p:spPr>
          <a:xfrm>
            <a:off x="2177349" y="979303"/>
            <a:ext cx="3017655" cy="778147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compatLnSpc="0">
            <a:spAutoFit/>
          </a:bodyPr>
          <a:lstStyle/>
          <a:p>
            <a:pPr hangingPunct="0">
              <a:defRPr/>
            </a:pPr>
            <a:r>
              <a:rPr lang="de-DE" sz="2359">
                <a:latin typeface="Arial" pitchFamily="18"/>
                <a:ea typeface="Andale Sans UI" pitchFamily="2"/>
                <a:cs typeface="Tahoma" pitchFamily="2"/>
              </a:rPr>
              <a:t>В моём городе есть:</a:t>
            </a:r>
          </a:p>
          <a:p>
            <a:pPr hangingPunct="0">
              <a:defRPr/>
            </a:pPr>
            <a:r>
              <a:rPr lang="de-DE" sz="2359">
                <a:latin typeface="Arial" pitchFamily="18"/>
                <a:ea typeface="Andale Sans UI" pitchFamily="2"/>
                <a:cs typeface="Tahoma" pitchFamily="2"/>
              </a:rPr>
              <a:t>Парк Металлургов</a:t>
            </a:r>
          </a:p>
        </p:txBody>
      </p:sp>
      <p:pic>
        <p:nvPicPr>
          <p:cNvPr id="12292" name="Рисунок 3">
            <a:extLst>
              <a:ext uri="{FF2B5EF4-FFF2-40B4-BE49-F238E27FC236}">
                <a16:creationId xmlns:a16="http://schemas.microsoft.com/office/drawing/2014/main" id="{1EA597BA-AF71-468D-87EE-F34B2A862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3102086"/>
            <a:ext cx="5062132" cy="374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>
            <a:extLst>
              <a:ext uri="{FF2B5EF4-FFF2-40B4-BE49-F238E27FC236}">
                <a16:creationId xmlns:a16="http://schemas.microsoft.com/office/drawing/2014/main" id="{7B4880BE-DD24-462A-944F-24D52F992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86" y="27364"/>
            <a:ext cx="5047730" cy="356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D6E721-6CFA-415C-A3D4-94F3738D8E4A}"/>
              </a:ext>
            </a:extLst>
          </p:cNvPr>
          <p:cNvSpPr txBox="1"/>
          <p:nvPr/>
        </p:nvSpPr>
        <p:spPr>
          <a:xfrm>
            <a:off x="2177350" y="162739"/>
            <a:ext cx="2374338" cy="510509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compatLnSpc="0">
            <a:spAutoFit/>
          </a:bodyPr>
          <a:lstStyle/>
          <a:p>
            <a:pPr hangingPunct="0">
              <a:defRPr/>
            </a:pPr>
            <a:r>
              <a:rPr lang="de-DE" sz="2903" b="1" u="sng">
                <a:latin typeface="Arial" pitchFamily="18"/>
                <a:ea typeface="Andale Sans UI" pitchFamily="2"/>
                <a:cs typeface="Tahoma" pitchFamily="2"/>
              </a:rPr>
              <a:t>Пруд и реки</a:t>
            </a:r>
          </a:p>
        </p:txBody>
      </p:sp>
      <p:pic>
        <p:nvPicPr>
          <p:cNvPr id="13315" name="Рисунок 2">
            <a:extLst>
              <a:ext uri="{FF2B5EF4-FFF2-40B4-BE49-F238E27FC236}">
                <a16:creationId xmlns:a16="http://schemas.microsoft.com/office/drawing/2014/main" id="{C7D242BC-64D1-41AC-A2B5-FF2471C09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28" y="126476"/>
            <a:ext cx="5047729" cy="3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Бардым">
            <a:extLst>
              <a:ext uri="{FF2B5EF4-FFF2-40B4-BE49-F238E27FC236}">
                <a16:creationId xmlns:a16="http://schemas.microsoft.com/office/drawing/2014/main" id="{3F9A0BFA-7A78-4DAE-86BF-D61A236EA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86" y="653172"/>
            <a:ext cx="4066987" cy="310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>
            <a:extLst>
              <a:ext uri="{FF2B5EF4-FFF2-40B4-BE49-F238E27FC236}">
                <a16:creationId xmlns:a16="http://schemas.microsoft.com/office/drawing/2014/main" id="{5037F4B0-7EC7-4CF7-A8F3-D07EBA262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6" y="3130628"/>
            <a:ext cx="4393902" cy="35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>
            <a:extLst>
              <a:ext uri="{FF2B5EF4-FFF2-40B4-BE49-F238E27FC236}">
                <a16:creationId xmlns:a16="http://schemas.microsoft.com/office/drawing/2014/main" id="{17186A0D-DB01-4293-9CEB-51B461DD5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96" y="3637193"/>
            <a:ext cx="3740073" cy="29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6">
            <a:extLst>
              <a:ext uri="{FF2B5EF4-FFF2-40B4-BE49-F238E27FC236}">
                <a16:creationId xmlns:a16="http://schemas.microsoft.com/office/drawing/2014/main" id="{105ABE86-F109-46E2-AA64-5ABD90A6A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87" y="3130039"/>
            <a:ext cx="2762210" cy="20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709D48-E479-4FBB-841D-1C49314D0DA0}"/>
              </a:ext>
            </a:extLst>
          </p:cNvPr>
          <p:cNvSpPr/>
          <p:nvPr/>
        </p:nvSpPr>
        <p:spPr>
          <a:xfrm>
            <a:off x="1686813" y="653172"/>
            <a:ext cx="1796220" cy="979756"/>
          </a:xfrm>
          <a:prstGeom prst="rect">
            <a:avLst/>
          </a:prstGeom>
        </p:spPr>
        <p:txBody>
          <a:bodyPr lIns="81646" tIns="42456" rIns="81646" bIns="42456" numCol="1" fromWordArt="1" anchor="ctr" anchorCtr="1" compatLnSpc="0">
            <a:prstTxWarp prst="textPlain">
              <a:avLst/>
            </a:prstTxWarp>
          </a:bodyPr>
          <a:lstStyle/>
          <a:p>
            <a:pPr hangingPunct="0">
              <a:defRPr/>
            </a:pPr>
            <a:r>
              <a:rPr lang="de-DE" sz="1633">
                <a:ln w="9360">
                  <a:solidFill>
                    <a:srgbClr val="000000"/>
                  </a:solidFill>
                  <a:prstDash val="solid"/>
                  <a:miter/>
                </a:ln>
                <a:gradFill>
                  <a:gsLst>
                    <a:gs pos="0">
                      <a:srgbClr val="FFFFFF"/>
                    </a:gs>
                    <a:gs pos="100000">
                      <a:srgbClr val="000080"/>
                    </a:gs>
                  </a:gsLst>
                  <a:lin ang="2700000"/>
                </a:gradFill>
                <a:effectLst>
                  <a:outerShdw dist="152735" dir="2700000" algn="tl">
                    <a:srgbClr val="868686"/>
                  </a:outerShdw>
                </a:effectLst>
                <a:latin typeface="Arial Black" pitchFamily="18"/>
                <a:ea typeface="Andale Sans UI" pitchFamily="2"/>
                <a:cs typeface="Tahoma" pitchFamily="2"/>
              </a:rPr>
              <a:t>Бардым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FD9EFC6-5705-4A1C-BD95-E9019127095F}"/>
              </a:ext>
            </a:extLst>
          </p:cNvPr>
          <p:cNvSpPr/>
          <p:nvPr/>
        </p:nvSpPr>
        <p:spPr>
          <a:xfrm>
            <a:off x="5932424" y="163293"/>
            <a:ext cx="4408904" cy="653171"/>
          </a:xfrm>
          <a:prstGeom prst="rect">
            <a:avLst/>
          </a:prstGeom>
        </p:spPr>
        <p:txBody>
          <a:bodyPr lIns="81646" tIns="42456" rIns="81646" bIns="42456" numCol="1" fromWordArt="1" anchor="ctr" anchorCtr="1" compatLnSpc="0">
            <a:prstTxWarp prst="textPlain">
              <a:avLst/>
            </a:prstTxWarp>
          </a:bodyPr>
          <a:lstStyle/>
          <a:p>
            <a:pPr hangingPunct="0">
              <a:defRPr/>
            </a:pPr>
            <a:r>
              <a:rPr lang="de-DE" sz="1633" dirty="0" err="1">
                <a:ln w="9360">
                  <a:solidFill>
                    <a:srgbClr val="000000"/>
                  </a:solidFill>
                  <a:prstDash val="solid"/>
                  <a:miter/>
                </a:ln>
                <a:gradFill>
                  <a:gsLst>
                    <a:gs pos="0">
                      <a:srgbClr val="FFFF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itchFamily="18"/>
                <a:ea typeface="Andale Sans UI" pitchFamily="2"/>
                <a:cs typeface="Tahoma" pitchFamily="2"/>
              </a:rPr>
              <a:t>Нижнесергинский</a:t>
            </a:r>
            <a:r>
              <a:rPr lang="de-DE" sz="1633" dirty="0">
                <a:ln w="9360">
                  <a:solidFill>
                    <a:srgbClr val="000000"/>
                  </a:solidFill>
                  <a:prstDash val="solid"/>
                  <a:miter/>
                </a:ln>
                <a:gradFill>
                  <a:gsLst>
                    <a:gs pos="0">
                      <a:srgbClr val="FFFF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itchFamily="18"/>
                <a:ea typeface="Andale Sans UI" pitchFamily="2"/>
                <a:cs typeface="Tahoma" pitchFamily="2"/>
              </a:rPr>
              <a:t> </a:t>
            </a:r>
            <a:r>
              <a:rPr lang="de-DE" sz="1633" dirty="0" err="1">
                <a:ln w="9360">
                  <a:solidFill>
                    <a:srgbClr val="000000"/>
                  </a:solidFill>
                  <a:prstDash val="solid"/>
                  <a:miter/>
                </a:ln>
                <a:gradFill>
                  <a:gsLst>
                    <a:gs pos="0">
                      <a:srgbClr val="FFFF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itchFamily="18"/>
                <a:ea typeface="Andale Sans UI" pitchFamily="2"/>
                <a:cs typeface="Tahoma" pitchFamily="2"/>
              </a:rPr>
              <a:t>пруд</a:t>
            </a:r>
            <a:endParaRPr lang="de-DE" sz="1633" dirty="0">
              <a:ln w="9360">
                <a:solidFill>
                  <a:srgbClr val="000000"/>
                </a:solidFill>
                <a:prstDash val="solid"/>
                <a:miter/>
              </a:ln>
              <a:gradFill>
                <a:gsLst>
                  <a:gs pos="0">
                    <a:srgbClr val="FFFF00"/>
                  </a:gs>
                  <a:gs pos="100000">
                    <a:srgbClr val="800000"/>
                  </a:gs>
                </a:gsLst>
                <a:path path="rect">
                  <a:fillToRect l="50000" t="50000" r="50000" b="50000"/>
                </a:path>
              </a:gradFill>
              <a:latin typeface="Arial Black" pitchFamily="18"/>
              <a:ea typeface="Andale Sans UI" pitchFamily="2"/>
              <a:cs typeface="Tahoma" pitchFamily="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4E7DE8-5F31-4801-B3D3-A6264507EA05}"/>
              </a:ext>
            </a:extLst>
          </p:cNvPr>
          <p:cNvSpPr/>
          <p:nvPr/>
        </p:nvSpPr>
        <p:spPr>
          <a:xfrm>
            <a:off x="1850106" y="5715246"/>
            <a:ext cx="2935024" cy="653171"/>
          </a:xfrm>
          <a:prstGeom prst="rect">
            <a:avLst/>
          </a:prstGeom>
          <a:scene3d>
            <a:camera prst="legacyPerspectiveFront">
              <a:rot lat="900000" lon="18900000" rev="0"/>
            </a:camera>
            <a:lightRig rig="legacyNormal2" dir="b"/>
          </a:scene3d>
          <a:sp3d extrusionH="457200" prstMaterial="legacyPlastic">
            <a:bevelT w="13500" h="13500" prst="angle"/>
            <a:bevelB w="13500" h="13500" prst="angle"/>
          </a:sp3d>
        </p:spPr>
        <p:txBody>
          <a:bodyPr lIns="81646" tIns="42456" rIns="81646" bIns="42456" numCol="1" fromWordArt="1" anchor="ctr" anchorCtr="1" compatLnSpc="0">
            <a:prstTxWarp prst="textPlain">
              <a:avLst/>
            </a:prstTxWarp>
            <a:scene3d>
              <a:camera prst="legacyPerspectiveFront">
                <a:rot lat="900000" lon="18900000" rev="0"/>
              </a:camera>
              <a:lightRig rig="legacyNormal2" dir="b"/>
            </a:scene3d>
            <a:sp3d extrusionH="457200" prstMaterial="legacyPlastic">
              <a:bevelT w="13500" h="13500" prst="angle"/>
              <a:bevelB w="13500" h="13500" prst="angle"/>
            </a:sp3d>
          </a:bodyPr>
          <a:lstStyle/>
          <a:p>
            <a:pPr hangingPunct="0">
              <a:defRPr/>
            </a:pPr>
            <a:r>
              <a:rPr lang="de-DE" sz="1633">
                <a:solidFill>
                  <a:srgbClr val="FFFFFF"/>
                </a:solidFill>
                <a:latin typeface="Arial Black" pitchFamily="18"/>
                <a:ea typeface="Andale Sans UI" pitchFamily="2"/>
                <a:cs typeface="Tahoma" pitchFamily="2"/>
              </a:rPr>
              <a:t>Серга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D1B27B6-C569-42A3-A610-E69B202EE7BE}"/>
              </a:ext>
            </a:extLst>
          </p:cNvPr>
          <p:cNvSpPr/>
          <p:nvPr/>
        </p:nvSpPr>
        <p:spPr>
          <a:xfrm>
            <a:off x="5496262" y="3896123"/>
            <a:ext cx="1955267" cy="1432076"/>
          </a:xfrm>
          <a:prstGeom prst="rect">
            <a:avLst/>
          </a:prstGeom>
        </p:spPr>
        <p:txBody>
          <a:bodyPr lIns="81646" tIns="42456" rIns="81646" bIns="42456" numCol="1" fromWordArt="1" anchor="ctr" anchorCtr="1" compatLnSpc="0">
            <a:prstTxWarp prst="textPlain">
              <a:avLst/>
            </a:prstTxWarp>
          </a:bodyPr>
          <a:lstStyle/>
          <a:p>
            <a:pPr hangingPunct="0">
              <a:defRPr/>
            </a:pPr>
            <a:r>
              <a:rPr lang="de-DE" sz="2177" dirty="0" err="1">
                <a:ln w="9360">
                  <a:solidFill>
                    <a:srgbClr val="000000"/>
                  </a:solidFill>
                  <a:prstDash val="solid"/>
                  <a:miter/>
                </a:ln>
                <a:solidFill>
                  <a:srgbClr val="CCCC00"/>
                </a:solidFill>
                <a:latin typeface="Thorndale" pitchFamily="18"/>
                <a:ea typeface="Andale Sans UI" pitchFamily="2"/>
                <a:cs typeface="Tahoma" pitchFamily="2"/>
              </a:rPr>
              <a:t>Средняя</a:t>
            </a:r>
            <a:endParaRPr lang="de-DE" sz="2177" dirty="0">
              <a:ln w="9360">
                <a:solidFill>
                  <a:srgbClr val="000000"/>
                </a:solidFill>
                <a:prstDash val="solid"/>
                <a:miter/>
              </a:ln>
              <a:solidFill>
                <a:srgbClr val="CCCC00"/>
              </a:solidFill>
              <a:latin typeface="Thorndale" pitchFamily="18"/>
              <a:ea typeface="Andale Sans UI" pitchFamily="2"/>
              <a:cs typeface="Tahoma" pitchFamily="2"/>
            </a:endParaRPr>
          </a:p>
          <a:p>
            <a:pPr hangingPunct="0">
              <a:defRPr/>
            </a:pPr>
            <a:r>
              <a:rPr lang="de-DE" sz="2177" dirty="0" err="1">
                <a:ln w="9360">
                  <a:solidFill>
                    <a:srgbClr val="000000"/>
                  </a:solidFill>
                  <a:prstDash val="solid"/>
                  <a:miter/>
                </a:ln>
                <a:solidFill>
                  <a:srgbClr val="CCCC00"/>
                </a:solidFill>
                <a:latin typeface="Thorndale" pitchFamily="18"/>
                <a:ea typeface="Andale Sans UI" pitchFamily="2"/>
                <a:cs typeface="Tahoma" pitchFamily="2"/>
              </a:rPr>
              <a:t>речка</a:t>
            </a:r>
            <a:endParaRPr lang="de-DE" sz="2177" dirty="0">
              <a:ln w="9360">
                <a:solidFill>
                  <a:srgbClr val="000000"/>
                </a:solidFill>
                <a:prstDash val="solid"/>
                <a:miter/>
              </a:ln>
              <a:solidFill>
                <a:srgbClr val="CCCC00"/>
              </a:solidFill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D56C07-DDF3-49C9-BADB-2C6CF9CDE128}"/>
              </a:ext>
            </a:extLst>
          </p:cNvPr>
          <p:cNvSpPr/>
          <p:nvPr/>
        </p:nvSpPr>
        <p:spPr>
          <a:xfrm>
            <a:off x="8540862" y="6242682"/>
            <a:ext cx="1800465" cy="452321"/>
          </a:xfrm>
          <a:prstGeom prst="rect">
            <a:avLst/>
          </a:prstGeom>
        </p:spPr>
        <p:txBody>
          <a:bodyPr lIns="81646" tIns="42456" rIns="81646" bIns="42456" numCol="1" fromWordArt="1" anchor="ctr" anchorCtr="1" compatLnSpc="0">
            <a:prstTxWarp prst="textPlain">
              <a:avLst/>
            </a:prstTxWarp>
          </a:bodyPr>
          <a:lstStyle/>
          <a:p>
            <a:pPr hangingPunct="0">
              <a:defRPr/>
            </a:pPr>
            <a:r>
              <a:rPr lang="de-DE" sz="1633" dirty="0" err="1">
                <a:ln w="9360">
                  <a:solidFill>
                    <a:srgbClr val="000000"/>
                  </a:solidFill>
                  <a:prstDash val="solid"/>
                  <a:miter/>
                </a:ln>
                <a:solidFill>
                  <a:srgbClr val="FFFF00"/>
                </a:solidFill>
                <a:effectLst>
                  <a:outerShdw dist="152735" dir="2700000" algn="tl">
                    <a:srgbClr val="868686"/>
                  </a:outerShdw>
                </a:effectLst>
                <a:latin typeface="Arial Black" pitchFamily="18"/>
                <a:ea typeface="Andale Sans UI" pitchFamily="2"/>
                <a:cs typeface="Tahoma" pitchFamily="2"/>
              </a:rPr>
              <a:t>Заставка</a:t>
            </a:r>
            <a:endParaRPr lang="de-DE" sz="1633" dirty="0">
              <a:ln w="9360">
                <a:solidFill>
                  <a:srgbClr val="000000"/>
                </a:solidFill>
                <a:prstDash val="solid"/>
                <a:miter/>
              </a:ln>
              <a:solidFill>
                <a:srgbClr val="FFFF00"/>
              </a:solidFill>
              <a:effectLst>
                <a:outerShdw dist="152735" dir="2700000" algn="tl">
                  <a:srgbClr val="868686"/>
                </a:outerShdw>
              </a:effectLst>
              <a:latin typeface="Arial Black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080A12-4E44-4863-A532-1F6BD6DFD394}"/>
              </a:ext>
            </a:extLst>
          </p:cNvPr>
          <p:cNvSpPr txBox="1"/>
          <p:nvPr/>
        </p:nvSpPr>
        <p:spPr>
          <a:xfrm>
            <a:off x="2013172" y="162738"/>
            <a:ext cx="1444532" cy="430295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compatLnSpc="0">
            <a:spAutoFit/>
          </a:bodyPr>
          <a:lstStyle/>
          <a:p>
            <a:pPr hangingPunct="0">
              <a:defRPr/>
            </a:pPr>
            <a:r>
              <a:rPr lang="de-DE" sz="2359" b="1" u="sng">
                <a:latin typeface="Arial" pitchFamily="18"/>
                <a:ea typeface="Andale Sans UI" pitchFamily="2"/>
                <a:cs typeface="Tahoma" pitchFamily="2"/>
              </a:rPr>
              <a:t>3 школы</a:t>
            </a:r>
          </a:p>
        </p:txBody>
      </p:sp>
      <p:pic>
        <p:nvPicPr>
          <p:cNvPr id="15363" name="Рисунок 2">
            <a:extLst>
              <a:ext uri="{FF2B5EF4-FFF2-40B4-BE49-F238E27FC236}">
                <a16:creationId xmlns:a16="http://schemas.microsoft.com/office/drawing/2014/main" id="{413FCC49-1FA1-4F16-9892-EF04E7B56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26" y="0"/>
            <a:ext cx="4393902" cy="326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7C989F-12D2-471A-9B37-AFAA4742D318}"/>
              </a:ext>
            </a:extLst>
          </p:cNvPr>
          <p:cNvSpPr txBox="1"/>
          <p:nvPr/>
        </p:nvSpPr>
        <p:spPr>
          <a:xfrm>
            <a:off x="2363394" y="928710"/>
            <a:ext cx="3226494" cy="778147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compatLnSpc="0">
            <a:spAutoFit/>
          </a:bodyPr>
          <a:lstStyle/>
          <a:p>
            <a:pPr hangingPunct="0">
              <a:defRPr/>
            </a:pPr>
            <a:r>
              <a:rPr lang="de-DE" sz="2359" dirty="0">
                <a:latin typeface="Arial" pitchFamily="18"/>
                <a:ea typeface="Andale Sans UI" pitchFamily="2"/>
                <a:cs typeface="Tahoma" pitchFamily="2"/>
              </a:rPr>
              <a:t>МКОУ СОШ № 1</a:t>
            </a:r>
          </a:p>
          <a:p>
            <a:pPr hangingPunct="0">
              <a:defRPr/>
            </a:pPr>
            <a:r>
              <a:rPr lang="de-DE" sz="2359" dirty="0" err="1">
                <a:latin typeface="Arial" pitchFamily="18"/>
                <a:ea typeface="Andale Sans UI" pitchFamily="2"/>
                <a:cs typeface="Tahoma" pitchFamily="2"/>
              </a:rPr>
              <a:t>Основана</a:t>
            </a:r>
            <a:r>
              <a:rPr lang="de-DE" sz="2359" dirty="0">
                <a:latin typeface="Arial" pitchFamily="18"/>
                <a:ea typeface="Andale Sans UI" pitchFamily="2"/>
                <a:cs typeface="Tahoma" pitchFamily="2"/>
              </a:rPr>
              <a:t> в 1933 </a:t>
            </a:r>
            <a:r>
              <a:rPr lang="de-DE" sz="2359" dirty="0" err="1">
                <a:latin typeface="Arial" pitchFamily="18"/>
                <a:ea typeface="Andale Sans UI" pitchFamily="2"/>
                <a:cs typeface="Tahoma" pitchFamily="2"/>
              </a:rPr>
              <a:t>году</a:t>
            </a:r>
            <a:endParaRPr lang="de-DE" sz="2359" dirty="0"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5365" name="Рисунок 4">
            <a:extLst>
              <a:ext uri="{FF2B5EF4-FFF2-40B4-BE49-F238E27FC236}">
                <a16:creationId xmlns:a16="http://schemas.microsoft.com/office/drawing/2014/main" id="{E1CFC5E3-80AA-4CAD-B55A-7C6660F8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0" y="2891880"/>
            <a:ext cx="4899394" cy="372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5C872-7AF3-407C-A296-408E1EAACA20}"/>
              </a:ext>
            </a:extLst>
          </p:cNvPr>
          <p:cNvSpPr txBox="1"/>
          <p:nvPr/>
        </p:nvSpPr>
        <p:spPr>
          <a:xfrm>
            <a:off x="1097280" y="2167129"/>
            <a:ext cx="3979650" cy="778147"/>
          </a:xfrm>
          <a:prstGeom prst="rect">
            <a:avLst/>
          </a:prstGeom>
          <a:noFill/>
          <a:ln>
            <a:noFill/>
          </a:ln>
        </p:spPr>
        <p:txBody>
          <a:bodyPr wrap="square" lIns="81646" tIns="40823" rIns="81646" bIns="40823" compatLnSpc="0">
            <a:spAutoFit/>
          </a:bodyPr>
          <a:lstStyle/>
          <a:p>
            <a:pPr hangingPunct="0">
              <a:defRPr/>
            </a:pPr>
            <a:r>
              <a:rPr lang="de-DE" sz="2359" dirty="0">
                <a:latin typeface="Arial" pitchFamily="18"/>
                <a:ea typeface="Andale Sans UI" pitchFamily="2"/>
                <a:cs typeface="Tahoma" pitchFamily="2"/>
              </a:rPr>
              <a:t>МКОУ СОШ № 2</a:t>
            </a:r>
          </a:p>
          <a:p>
            <a:pPr hangingPunct="0">
              <a:defRPr/>
            </a:pPr>
            <a:r>
              <a:rPr lang="de-DE" sz="2359" dirty="0" err="1">
                <a:latin typeface="Arial" pitchFamily="18"/>
                <a:ea typeface="Andale Sans UI" pitchFamily="2"/>
                <a:cs typeface="Tahoma" pitchFamily="2"/>
              </a:rPr>
              <a:t>Основана</a:t>
            </a:r>
            <a:r>
              <a:rPr lang="de-DE" sz="2359" dirty="0">
                <a:latin typeface="Arial" pitchFamily="18"/>
                <a:ea typeface="Andale Sans UI" pitchFamily="2"/>
                <a:cs typeface="Tahoma" pitchFamily="2"/>
              </a:rPr>
              <a:t> в 1965 </a:t>
            </a:r>
            <a:r>
              <a:rPr lang="de-DE" sz="2359" dirty="0" err="1">
                <a:latin typeface="Arial" pitchFamily="18"/>
                <a:ea typeface="Andale Sans UI" pitchFamily="2"/>
                <a:cs typeface="Tahoma" pitchFamily="2"/>
              </a:rPr>
              <a:t>году</a:t>
            </a:r>
            <a:endParaRPr lang="de-DE" sz="2359" dirty="0"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5367" name="Рисунок 6">
            <a:extLst>
              <a:ext uri="{FF2B5EF4-FFF2-40B4-BE49-F238E27FC236}">
                <a16:creationId xmlns:a16="http://schemas.microsoft.com/office/drawing/2014/main" id="{4530F3F0-17A4-4651-9816-9AFDD7FCA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8" y="3379043"/>
            <a:ext cx="2332533" cy="347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7DCAE5-E25A-42F1-9338-74DFB3953230}"/>
              </a:ext>
            </a:extLst>
          </p:cNvPr>
          <p:cNvSpPr txBox="1"/>
          <p:nvPr/>
        </p:nvSpPr>
        <p:spPr>
          <a:xfrm>
            <a:off x="7675481" y="3429000"/>
            <a:ext cx="2503347" cy="430295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compatLnSpc="0">
            <a:spAutoFit/>
          </a:bodyPr>
          <a:lstStyle/>
          <a:p>
            <a:pPr hangingPunct="0">
              <a:defRPr/>
            </a:pPr>
            <a:r>
              <a:rPr lang="de-DE" sz="2359" dirty="0">
                <a:latin typeface="Arial" pitchFamily="18"/>
                <a:ea typeface="Andale Sans UI" pitchFamily="2"/>
                <a:cs typeface="Tahoma" pitchFamily="2"/>
              </a:rPr>
              <a:t>МКОУ ООШ № 6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3FFD4-B412-4E41-9620-3322FF3DC51C}"/>
              </a:ext>
            </a:extLst>
          </p:cNvPr>
          <p:cNvSpPr txBox="1"/>
          <p:nvPr/>
        </p:nvSpPr>
        <p:spPr>
          <a:xfrm>
            <a:off x="1493770" y="384680"/>
            <a:ext cx="3133263" cy="457033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compatLnSpc="0">
            <a:spAutoFit/>
          </a:bodyPr>
          <a:lstStyle/>
          <a:p>
            <a:pPr hangingPunct="0">
              <a:defRPr/>
            </a:pPr>
            <a:r>
              <a:rPr lang="de-DE" sz="2540" b="1" u="sng" dirty="0">
                <a:latin typeface="Arial" pitchFamily="18"/>
                <a:ea typeface="Andale Sans UI" pitchFamily="2"/>
                <a:cs typeface="Tahoma" pitchFamily="2"/>
              </a:rPr>
              <a:t>Памятники города</a:t>
            </a:r>
          </a:p>
        </p:txBody>
      </p:sp>
      <p:pic>
        <p:nvPicPr>
          <p:cNvPr id="19459" name="Рисунок 2">
            <a:extLst>
              <a:ext uri="{FF2B5EF4-FFF2-40B4-BE49-F238E27FC236}">
                <a16:creationId xmlns:a16="http://schemas.microsoft.com/office/drawing/2014/main" id="{7317F362-394D-4B6C-B0C7-F4810CF2A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565" y="3374140"/>
            <a:ext cx="2631591" cy="348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3">
            <a:extLst>
              <a:ext uri="{FF2B5EF4-FFF2-40B4-BE49-F238E27FC236}">
                <a16:creationId xmlns:a16="http://schemas.microsoft.com/office/drawing/2014/main" id="{1D85F7F4-6DEE-4517-8628-AB71CE203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10" y="1359145"/>
            <a:ext cx="3414598" cy="45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>
            <a:extLst>
              <a:ext uri="{FF2B5EF4-FFF2-40B4-BE49-F238E27FC236}">
                <a16:creationId xmlns:a16="http://schemas.microsoft.com/office/drawing/2014/main" id="{14FA2ED8-8418-40F6-929F-B0F923D7C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55" y="276117"/>
            <a:ext cx="4958738" cy="29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189</Words>
  <Application>Microsoft Office PowerPoint</Application>
  <PresentationFormat>Широкоэкранный</PresentationFormat>
  <Paragraphs>31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Microsoft Sans Serif</vt:lpstr>
      <vt:lpstr>Thorndale</vt:lpstr>
      <vt:lpstr>Times New Roman</vt:lpstr>
      <vt:lpstr>Trebuchet MS</vt:lpstr>
      <vt:lpstr>Wingdings 3</vt:lpstr>
      <vt:lpstr>Аспект</vt:lpstr>
      <vt:lpstr>Мой город в числах и величинах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в числах и величинах</dc:title>
  <dc:creator>Татьяна</dc:creator>
  <cp:lastModifiedBy>Татьяна</cp:lastModifiedBy>
  <cp:revision>1</cp:revision>
  <dcterms:created xsi:type="dcterms:W3CDTF">2022-12-18T14:44:17Z</dcterms:created>
  <dcterms:modified xsi:type="dcterms:W3CDTF">2022-12-18T14:56:19Z</dcterms:modified>
</cp:coreProperties>
</file>