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28"/>
  </p:notesMasterIdLst>
  <p:sldIdLst>
    <p:sldId id="257" r:id="rId2"/>
    <p:sldId id="282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5" r:id="rId26"/>
    <p:sldId id="284" r:id="rId27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9" autoAdjust="0"/>
    <p:restoredTop sz="98475" autoAdjust="0"/>
  </p:normalViewPr>
  <p:slideViewPr>
    <p:cSldViewPr snapToGrid="0">
      <p:cViewPr varScale="1">
        <p:scale>
          <a:sx n="76" d="100"/>
          <a:sy n="76" d="100"/>
        </p:scale>
        <p:origin x="-180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D7DDD-08B1-4E54-A2F0-4C870264C7D7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E6E7A-9C38-4D14-9CFB-264CB8D9B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974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E6E7A-9C38-4D14-9CFB-264CB8D9BC6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190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501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846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207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999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09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89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07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711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147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29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303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BE9C2-9396-4D94-BE88-7978CA2B539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12FFE-171F-443E-B59A-3F05BD3C37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542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678" y="1289227"/>
            <a:ext cx="73638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тетради – современный  метод в работе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в начальной школе»</a:t>
            </a:r>
            <a:endParaRPr lang="ru-RU" sz="2800" i="1" dirty="0" smtClean="0"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Шаблоны  для интерактивной тетради 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учителя начальных классов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 МАОУ Пролетарской СОШ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Новгородского района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Новгородской области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Зубковой Людмилы Николаевны</a:t>
            </a:r>
            <a:endParaRPr lang="ru-RU" sz="2800" dirty="0"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6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48663" y="909916"/>
            <a:ext cx="2297619" cy="21544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6556201" y="3137637"/>
            <a:ext cx="2152390" cy="2459279"/>
            <a:chOff x="926926" y="632562"/>
            <a:chExt cx="2152390" cy="2459279"/>
          </a:xfrm>
        </p:grpSpPr>
        <p:sp>
          <p:nvSpPr>
            <p:cNvPr id="17" name="Прямоугольник 16"/>
            <p:cNvSpPr/>
            <p:nvPr/>
          </p:nvSpPr>
          <p:spPr>
            <a:xfrm flipV="1">
              <a:off x="2020831" y="632562"/>
              <a:ext cx="530660" cy="4008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926926" y="901874"/>
              <a:ext cx="2152390" cy="218996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0" name="Прямая соединительная линия 29"/>
          <p:cNvCxnSpPr/>
          <p:nvPr/>
        </p:nvCxnSpPr>
        <p:spPr>
          <a:xfrm>
            <a:off x="6892119" y="982637"/>
            <a:ext cx="771098" cy="682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Группа 69"/>
          <p:cNvGrpSpPr/>
          <p:nvPr/>
        </p:nvGrpSpPr>
        <p:grpSpPr>
          <a:xfrm>
            <a:off x="6497722" y="646777"/>
            <a:ext cx="2144039" cy="2405000"/>
            <a:chOff x="6473868" y="638825"/>
            <a:chExt cx="2144039" cy="2405000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6473868" y="638825"/>
              <a:ext cx="2144039" cy="2405000"/>
              <a:chOff x="974942" y="626299"/>
              <a:chExt cx="2144039" cy="2405000"/>
            </a:xfrm>
          </p:grpSpPr>
          <p:sp>
            <p:nvSpPr>
              <p:cNvPr id="14" name="Прямоугольник 13"/>
              <p:cNvSpPr/>
              <p:nvPr/>
            </p:nvSpPr>
            <p:spPr>
              <a:xfrm flipV="1">
                <a:off x="1469224" y="626299"/>
                <a:ext cx="530660" cy="39650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974942" y="926926"/>
                <a:ext cx="2144039" cy="210437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МММ</a:t>
                </a:r>
                <a:endParaRPr lang="ru-RU" dirty="0"/>
              </a:p>
            </p:txBody>
          </p:sp>
        </p:grpSp>
        <p:cxnSp>
          <p:nvCxnSpPr>
            <p:cNvPr id="31" name="Прямая соединительная линия 30"/>
            <p:cNvCxnSpPr/>
            <p:nvPr/>
          </p:nvCxnSpPr>
          <p:spPr>
            <a:xfrm>
              <a:off x="6895580" y="1005441"/>
              <a:ext cx="771098" cy="6824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endCxn id="13" idx="0"/>
            </p:cNvCxnSpPr>
            <p:nvPr/>
          </p:nvCxnSpPr>
          <p:spPr>
            <a:xfrm flipV="1">
              <a:off x="6967182" y="939452"/>
              <a:ext cx="578706" cy="15892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Группа 64"/>
          <p:cNvGrpSpPr/>
          <p:nvPr/>
        </p:nvGrpSpPr>
        <p:grpSpPr>
          <a:xfrm>
            <a:off x="3775096" y="677626"/>
            <a:ext cx="2202494" cy="2390385"/>
            <a:chOff x="3783047" y="669674"/>
            <a:chExt cx="2202494" cy="2390385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3783047" y="669674"/>
              <a:ext cx="2202494" cy="2390385"/>
              <a:chOff x="939451" y="626300"/>
              <a:chExt cx="2202494" cy="2390385"/>
            </a:xfrm>
          </p:grpSpPr>
          <p:sp>
            <p:nvSpPr>
              <p:cNvPr id="15" name="Прямоугольник 14"/>
              <p:cNvSpPr/>
              <p:nvPr/>
            </p:nvSpPr>
            <p:spPr>
              <a:xfrm flipV="1">
                <a:off x="939451" y="626300"/>
                <a:ext cx="538619" cy="40291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962416" y="862208"/>
                <a:ext cx="2179529" cy="215447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3" name="Прямая соединительная линия 42"/>
            <p:cNvCxnSpPr/>
            <p:nvPr/>
          </p:nvCxnSpPr>
          <p:spPr>
            <a:xfrm>
              <a:off x="3812275" y="884831"/>
              <a:ext cx="475398" cy="4548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Прямая соединительная линия 43"/>
          <p:cNvCxnSpPr/>
          <p:nvPr/>
        </p:nvCxnSpPr>
        <p:spPr>
          <a:xfrm>
            <a:off x="7683689" y="3548420"/>
            <a:ext cx="475398" cy="454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197755" y="3414214"/>
            <a:ext cx="1" cy="184245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654120" y="3409666"/>
            <a:ext cx="1" cy="184245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642746" y="3398292"/>
            <a:ext cx="529989" cy="113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Группа 60"/>
          <p:cNvGrpSpPr/>
          <p:nvPr/>
        </p:nvGrpSpPr>
        <p:grpSpPr>
          <a:xfrm>
            <a:off x="3867541" y="3287947"/>
            <a:ext cx="2179529" cy="2386213"/>
            <a:chOff x="3867541" y="3287947"/>
            <a:chExt cx="2179529" cy="2386213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867541" y="3287947"/>
              <a:ext cx="2179529" cy="2386213"/>
              <a:chOff x="962416" y="630472"/>
              <a:chExt cx="2179529" cy="2386213"/>
            </a:xfrm>
          </p:grpSpPr>
          <p:sp>
            <p:nvSpPr>
              <p:cNvPr id="16" name="Прямоугольник 15"/>
              <p:cNvSpPr/>
              <p:nvPr/>
            </p:nvSpPr>
            <p:spPr>
              <a:xfrm flipV="1">
                <a:off x="2567836" y="630472"/>
                <a:ext cx="567846" cy="4008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962416" y="862208"/>
                <a:ext cx="2179529" cy="21544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МММ</a:t>
                </a:r>
                <a:endParaRPr lang="ru-RU" dirty="0"/>
              </a:p>
            </p:txBody>
          </p:sp>
        </p:grp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5461378" y="3664424"/>
              <a:ext cx="570932" cy="2276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493224" y="3527946"/>
              <a:ext cx="1" cy="184245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5465928" y="3507475"/>
              <a:ext cx="559560" cy="6824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>
            <a:off x="1423283" y="1256306"/>
            <a:ext cx="0" cy="3896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440511" y="2028908"/>
            <a:ext cx="0" cy="3896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81091" y="1256306"/>
            <a:ext cx="147099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Животные</a:t>
            </a:r>
          </a:p>
          <a:p>
            <a:r>
              <a:rPr lang="ru-RU" dirty="0" smtClean="0"/>
              <a:t>Природных зон 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760967" y="652007"/>
            <a:ext cx="6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/>
              <a:t>   зона лес </a:t>
            </a:r>
            <a:r>
              <a:rPr lang="ru-RU" sz="1100" b="1" i="1" dirty="0" err="1" smtClean="0"/>
              <a:t>ов</a:t>
            </a:r>
            <a:endParaRPr lang="ru-RU" sz="11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6973295" y="588397"/>
            <a:ext cx="691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/>
              <a:t>зона степи</a:t>
            </a:r>
            <a:endParaRPr lang="ru-RU" sz="1100" b="1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5414837" y="3260035"/>
            <a:ext cx="723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/>
              <a:t>зона тундры</a:t>
            </a:r>
            <a:endParaRPr lang="ru-RU" sz="1100" b="1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7593495" y="3108960"/>
            <a:ext cx="763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/>
              <a:t>зона пустыни</a:t>
            </a:r>
            <a:endParaRPr lang="ru-RU" sz="11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572876" y="4164376"/>
            <a:ext cx="2049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«Книжечка с ярлычками»</a:t>
            </a:r>
          </a:p>
          <a:p>
            <a:pPr algn="ctr"/>
            <a:r>
              <a:rPr lang="ru-RU" dirty="0" smtClean="0"/>
              <a:t>(картинки в папке)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350581" y="1187670"/>
            <a:ext cx="5833239" cy="4424855"/>
            <a:chOff x="1350581" y="1187670"/>
            <a:chExt cx="5833239" cy="4424855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806262" y="1198181"/>
              <a:ext cx="2911365" cy="440383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355834" y="1198180"/>
              <a:ext cx="1439917" cy="1450428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50581" y="2643351"/>
              <a:ext cx="1439917" cy="1450428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55837" y="4099034"/>
              <a:ext cx="1439917" cy="151349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28137" y="1203431"/>
              <a:ext cx="1434666" cy="151349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43903" y="2680133"/>
              <a:ext cx="1439917" cy="1460944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43903" y="4088518"/>
              <a:ext cx="1439917" cy="151349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827282" y="1187670"/>
              <a:ext cx="10510" cy="43512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5665075" y="1192925"/>
              <a:ext cx="15766" cy="44196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1345323" y="1250731"/>
            <a:ext cx="5959365" cy="5139559"/>
            <a:chOff x="1345323" y="1250731"/>
            <a:chExt cx="5959365" cy="513955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1345323" y="1944413"/>
              <a:ext cx="5959365" cy="4445877"/>
              <a:chOff x="1334813" y="1229710"/>
              <a:chExt cx="5959365" cy="4445877"/>
            </a:xfrm>
          </p:grpSpPr>
          <p:grpSp>
            <p:nvGrpSpPr>
              <p:cNvPr id="43" name="Группа 42"/>
              <p:cNvGrpSpPr/>
              <p:nvPr/>
            </p:nvGrpSpPr>
            <p:grpSpPr>
              <a:xfrm>
                <a:off x="1334813" y="1229710"/>
                <a:ext cx="5827986" cy="4445877"/>
                <a:chOff x="1334813" y="1219200"/>
                <a:chExt cx="5827986" cy="4445877"/>
              </a:xfrm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1334813" y="1240222"/>
                  <a:ext cx="5827986" cy="4424855"/>
                  <a:chOff x="1345324" y="1219201"/>
                  <a:chExt cx="5827986" cy="4424855"/>
                </a:xfrm>
              </p:grpSpPr>
              <p:grpSp>
                <p:nvGrpSpPr>
                  <p:cNvPr id="5" name="Группа 4"/>
                  <p:cNvGrpSpPr/>
                  <p:nvPr/>
                </p:nvGrpSpPr>
                <p:grpSpPr>
                  <a:xfrm>
                    <a:off x="1350581" y="1219201"/>
                    <a:ext cx="5822729" cy="4424855"/>
                    <a:chOff x="1350581" y="1187670"/>
                    <a:chExt cx="5822729" cy="4424855"/>
                  </a:xfrm>
                </p:grpSpPr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2806262" y="1198181"/>
                      <a:ext cx="2911365" cy="4340771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" name="Прямоугольник 6"/>
                    <p:cNvSpPr/>
                    <p:nvPr/>
                  </p:nvSpPr>
                  <p:spPr>
                    <a:xfrm>
                      <a:off x="1355834" y="1198180"/>
                      <a:ext cx="1439917" cy="1450428"/>
                    </a:xfrm>
                    <a:prstGeom prst="rect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8" name="Прямоугольник 7"/>
                    <p:cNvSpPr/>
                    <p:nvPr/>
                  </p:nvSpPr>
                  <p:spPr>
                    <a:xfrm>
                      <a:off x="1350581" y="2643351"/>
                      <a:ext cx="1439917" cy="1450428"/>
                    </a:xfrm>
                    <a:prstGeom prst="rect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" name="Прямоугольник 8"/>
                    <p:cNvSpPr/>
                    <p:nvPr/>
                  </p:nvSpPr>
                  <p:spPr>
                    <a:xfrm>
                      <a:off x="1355837" y="4099035"/>
                      <a:ext cx="1439917" cy="1450428"/>
                    </a:xfrm>
                    <a:prstGeom prst="rect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" name="Прямоугольник 9"/>
                    <p:cNvSpPr/>
                    <p:nvPr/>
                  </p:nvSpPr>
                  <p:spPr>
                    <a:xfrm>
                      <a:off x="5728137" y="1203431"/>
                      <a:ext cx="1434666" cy="1513491"/>
                    </a:xfrm>
                    <a:prstGeom prst="rect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" name="Прямоугольник 10"/>
                    <p:cNvSpPr/>
                    <p:nvPr/>
                  </p:nvSpPr>
                  <p:spPr>
                    <a:xfrm>
                      <a:off x="5733393" y="2648601"/>
                      <a:ext cx="1439917" cy="1460944"/>
                    </a:xfrm>
                    <a:prstGeom prst="rect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cxnSp>
                  <p:nvCxnSpPr>
                    <p:cNvPr id="13" name="Прямая соединительная линия 12"/>
                    <p:cNvCxnSpPr/>
                    <p:nvPr/>
                  </p:nvCxnSpPr>
                  <p:spPr>
                    <a:xfrm>
                      <a:off x="2827282" y="1187670"/>
                      <a:ext cx="10510" cy="435128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Прямая соединительная линия 13"/>
                    <p:cNvCxnSpPr/>
                    <p:nvPr/>
                  </p:nvCxnSpPr>
                  <p:spPr>
                    <a:xfrm flipH="1">
                      <a:off x="5665075" y="1192925"/>
                      <a:ext cx="15766" cy="44196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 flipV="1">
                    <a:off x="1345324" y="2638097"/>
                    <a:ext cx="1418896" cy="1051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flipV="1">
                    <a:off x="5738648" y="2680138"/>
                    <a:ext cx="1418896" cy="1051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flipV="1">
                    <a:off x="5717628" y="4088524"/>
                    <a:ext cx="1418896" cy="1051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flipV="1">
                    <a:off x="1350580" y="4114800"/>
                    <a:ext cx="1418896" cy="1051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1355834" y="1219200"/>
                  <a:ext cx="140838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200" b="1" dirty="0" smtClean="0"/>
                    <a:t>Длина прямоугольника 4 см, а ширина  2 см. Чему равен периметр  прямоугольника ?</a:t>
                  </a:r>
                  <a:endParaRPr lang="ru-RU" sz="1200" b="1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345325" y="2722179"/>
                  <a:ext cx="1355834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1200" b="1" dirty="0" smtClean="0"/>
                </a:p>
                <a:p>
                  <a:r>
                    <a:rPr lang="ru-RU" sz="1200" b="1" dirty="0" smtClean="0"/>
                    <a:t>Площадь прямоугольника 48 кв. см, длина равна 8 см.Чему равна ширина прямоугольника?</a:t>
                  </a:r>
                  <a:endParaRPr lang="ru-RU" sz="1200" b="1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366345" y="4246179"/>
                  <a:ext cx="1397876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200" b="1" dirty="0" smtClean="0"/>
                    <a:t>Периметр прямоугольника равен 28 см, а = 5 см, в = 6 см. Чему равна сторона с?</a:t>
                  </a:r>
                  <a:endParaRPr lang="ru-RU" sz="1200" b="1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770180" y="1313794"/>
                  <a:ext cx="131379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200" b="1" dirty="0" smtClean="0"/>
                    <a:t>Сторона квадрата 6 см. Чему равны площадь и периметр квадрата?</a:t>
                  </a:r>
                  <a:endParaRPr lang="ru-RU" sz="1200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770179" y="2732690"/>
                  <a:ext cx="1376855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200" b="1" dirty="0" smtClean="0"/>
                    <a:t>Длина прямоугольника 5 см, а ширина  в 2 раза больше. Чему равна площадь  прямоугольника?</a:t>
                  </a:r>
                  <a:endParaRPr lang="ru-RU" sz="1200" b="1" dirty="0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 rot="10800000" flipV="1">
                <a:off x="5770178" y="4546179"/>
                <a:ext cx="152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/>
                  <a:t>Периметр квадрата 24 см. Чему равна площадь квадрата?</a:t>
                </a:r>
                <a:endParaRPr lang="ru-RU" sz="1200" b="1" dirty="0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5728137" y="4162096"/>
                <a:ext cx="1439917" cy="142940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Прямоугольник 48"/>
            <p:cNvSpPr/>
            <p:nvPr/>
          </p:nvSpPr>
          <p:spPr>
            <a:xfrm>
              <a:off x="2795752" y="1250731"/>
              <a:ext cx="2879834" cy="69368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911367" y="1355834"/>
              <a:ext cx="26591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/>
                <a:t>Решение задач на  нахождение периметра и площади фигур</a:t>
              </a:r>
              <a:endParaRPr lang="ru-RU" sz="1400" b="1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2102069" y="1261241"/>
            <a:ext cx="2806262" cy="4319751"/>
            <a:chOff x="2102069" y="1261241"/>
            <a:chExt cx="2806262" cy="431975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102069" y="1271751"/>
              <a:ext cx="2806262" cy="430924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>
              <a:stCxn id="4" idx="0"/>
              <a:endCxn id="4" idx="2"/>
            </p:cNvCxnSpPr>
            <p:nvPr/>
          </p:nvCxnSpPr>
          <p:spPr>
            <a:xfrm>
              <a:off x="3505200" y="1271751"/>
              <a:ext cx="0" cy="43092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270234" y="1261241"/>
              <a:ext cx="1103587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________________________________________________________________________________________________________________________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26070" y="1261241"/>
              <a:ext cx="1166648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________________________________________________________________________________________________________________________</a:t>
              </a:r>
              <a:endParaRPr lang="ru-RU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411310" y="1261241"/>
            <a:ext cx="27957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Памятка для решения геометрических задач, составленная детьми.</a:t>
            </a:r>
          </a:p>
          <a:p>
            <a:r>
              <a:rPr lang="ru-RU" sz="1600" dirty="0" smtClean="0"/>
              <a:t>Выполни задание:</a:t>
            </a:r>
          </a:p>
          <a:p>
            <a:pPr marL="342900" indent="-342900">
              <a:buAutoNum type="arabicParenR"/>
            </a:pPr>
            <a:r>
              <a:rPr lang="ru-RU" sz="1600" dirty="0" smtClean="0"/>
              <a:t>Реши задачи. </a:t>
            </a:r>
          </a:p>
          <a:p>
            <a:pPr marL="342900" indent="-342900">
              <a:buAutoNum type="arabicParenR"/>
            </a:pPr>
            <a:r>
              <a:rPr lang="ru-RU" sz="1600" dirty="0" smtClean="0"/>
              <a:t> Решение записывай в памятку.</a:t>
            </a:r>
          </a:p>
          <a:p>
            <a:pPr marL="342900" indent="-342900">
              <a:buAutoNum type="arabicParenR"/>
            </a:pPr>
            <a:r>
              <a:rPr lang="ru-RU" sz="1600" dirty="0" smtClean="0"/>
              <a:t>Используй  памятку в своей работе.</a:t>
            </a:r>
          </a:p>
          <a:p>
            <a:pPr marL="342900" indent="-342900">
              <a:buAutoNum type="arabicParenR"/>
            </a:pPr>
            <a:endParaRPr lang="ru-RU" sz="1600" dirty="0" smtClean="0"/>
          </a:p>
          <a:p>
            <a:pPr marL="342900" indent="-342900">
              <a:buAutoNum type="arabicParenR"/>
            </a:pP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525517" y="1250730"/>
            <a:ext cx="9128235" cy="3694334"/>
            <a:chOff x="430923" y="1156137"/>
            <a:chExt cx="9128235" cy="3694334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430923" y="1156137"/>
              <a:ext cx="9128235" cy="3694334"/>
              <a:chOff x="325820" y="546537"/>
              <a:chExt cx="9128235" cy="3657390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325820" y="572815"/>
                <a:ext cx="9128235" cy="3631112"/>
                <a:chOff x="777765" y="551795"/>
                <a:chExt cx="9128235" cy="3604684"/>
              </a:xfrm>
            </p:grpSpPr>
            <p:sp>
              <p:nvSpPr>
                <p:cNvPr id="5" name="Прямоугольник 4"/>
                <p:cNvSpPr/>
                <p:nvPr/>
              </p:nvSpPr>
              <p:spPr>
                <a:xfrm>
                  <a:off x="3499946" y="551795"/>
                  <a:ext cx="3668109" cy="356826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21" name="Группа 20"/>
                <p:cNvGrpSpPr/>
                <p:nvPr/>
              </p:nvGrpSpPr>
              <p:grpSpPr>
                <a:xfrm>
                  <a:off x="777765" y="557048"/>
                  <a:ext cx="2701159" cy="3563006"/>
                  <a:chOff x="777765" y="557048"/>
                  <a:chExt cx="2701159" cy="3563006"/>
                </a:xfrm>
              </p:grpSpPr>
              <p:grpSp>
                <p:nvGrpSpPr>
                  <p:cNvPr id="9" name="Группа 8"/>
                  <p:cNvGrpSpPr/>
                  <p:nvPr/>
                </p:nvGrpSpPr>
                <p:grpSpPr>
                  <a:xfrm>
                    <a:off x="777765" y="557048"/>
                    <a:ext cx="2701159" cy="3563006"/>
                    <a:chOff x="777765" y="557048"/>
                    <a:chExt cx="2701159" cy="3563006"/>
                  </a:xfrm>
                </p:grpSpPr>
                <p:sp>
                  <p:nvSpPr>
                    <p:cNvPr id="7" name="Овал 6"/>
                    <p:cNvSpPr/>
                    <p:nvPr/>
                  </p:nvSpPr>
                  <p:spPr>
                    <a:xfrm>
                      <a:off x="777765" y="567559"/>
                      <a:ext cx="1229710" cy="242788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" name="Прямоугольник 3"/>
                    <p:cNvSpPr/>
                    <p:nvPr/>
                  </p:nvSpPr>
                  <p:spPr>
                    <a:xfrm>
                      <a:off x="1418897" y="557048"/>
                      <a:ext cx="2060027" cy="356300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dirty="0" err="1" smtClean="0"/>
                        <a:t>нг</a:t>
                      </a:r>
                      <a:endParaRPr lang="ru-RU" dirty="0"/>
                    </a:p>
                  </p:txBody>
                </p:sp>
              </p:grpSp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 flipH="1" flipV="1">
                    <a:off x="1429407" y="567558"/>
                    <a:ext cx="10510" cy="2385849"/>
                  </a:xfrm>
                  <a:prstGeom prst="line">
                    <a:avLst/>
                  </a:prstGeom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Группа 21"/>
                <p:cNvGrpSpPr/>
                <p:nvPr/>
              </p:nvGrpSpPr>
              <p:grpSpPr>
                <a:xfrm rot="10800000">
                  <a:off x="7204840" y="556698"/>
                  <a:ext cx="2701160" cy="3599781"/>
                  <a:chOff x="777765" y="536389"/>
                  <a:chExt cx="2701160" cy="3599781"/>
                </a:xfrm>
              </p:grpSpPr>
              <p:grpSp>
                <p:nvGrpSpPr>
                  <p:cNvPr id="23" name="Группа 22"/>
                  <p:cNvGrpSpPr/>
                  <p:nvPr/>
                </p:nvGrpSpPr>
                <p:grpSpPr>
                  <a:xfrm>
                    <a:off x="777765" y="536389"/>
                    <a:ext cx="2701160" cy="3599781"/>
                    <a:chOff x="777765" y="536389"/>
                    <a:chExt cx="2701160" cy="3599781"/>
                  </a:xfrm>
                </p:grpSpPr>
                <p:sp>
                  <p:nvSpPr>
                    <p:cNvPr id="25" name="Овал 24"/>
                    <p:cNvSpPr/>
                    <p:nvPr/>
                  </p:nvSpPr>
                  <p:spPr>
                    <a:xfrm>
                      <a:off x="777765" y="567559"/>
                      <a:ext cx="1229710" cy="242788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" name="Прямоугольник 25"/>
                    <p:cNvSpPr/>
                    <p:nvPr/>
                  </p:nvSpPr>
                  <p:spPr>
                    <a:xfrm>
                      <a:off x="1418898" y="536389"/>
                      <a:ext cx="2060027" cy="3599781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</p:grp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flipH="1" flipV="1">
                    <a:off x="1429407" y="567558"/>
                    <a:ext cx="10510" cy="2385849"/>
                  </a:xfrm>
                  <a:prstGeom prst="line">
                    <a:avLst/>
                  </a:prstGeom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3037490" y="546537"/>
                <a:ext cx="10510" cy="361555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6731876" y="572812"/>
                <a:ext cx="10510" cy="361555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1114097" y="1229710"/>
              <a:ext cx="1975943" cy="33239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Предложение</a:t>
              </a:r>
            </a:p>
            <a:p>
              <a:endParaRPr lang="ru-RU" sz="2000" i="1" dirty="0" smtClean="0"/>
            </a:p>
            <a:p>
              <a:endParaRPr lang="ru-RU" sz="2000" i="1" dirty="0" smtClean="0"/>
            </a:p>
            <a:p>
              <a:endParaRPr lang="ru-RU" sz="2000" i="1" dirty="0" smtClean="0"/>
            </a:p>
            <a:p>
              <a:r>
                <a:rPr lang="ru-RU" sz="2000" i="1" dirty="0" smtClean="0"/>
                <a:t>                </a:t>
              </a:r>
            </a:p>
            <a:p>
              <a:endParaRPr lang="ru-RU" sz="2000" i="1" dirty="0" smtClean="0"/>
            </a:p>
            <a:p>
              <a:r>
                <a:rPr lang="ru-RU" i="1" dirty="0" smtClean="0"/>
                <a:t>Второстепенные члены</a:t>
              </a:r>
            </a:p>
            <a:p>
              <a:r>
                <a:rPr lang="ru-RU" i="1" dirty="0" smtClean="0"/>
                <a:t>Предложения</a:t>
              </a:r>
            </a:p>
            <a:p>
              <a:endParaRPr lang="ru-RU" i="1" dirty="0" smtClean="0"/>
            </a:p>
            <a:p>
              <a:endParaRPr lang="ru-RU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78868" y="1545020"/>
              <a:ext cx="1744717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dirty="0" smtClean="0"/>
            </a:p>
            <a:p>
              <a:endParaRPr lang="ru-RU" sz="2000" dirty="0" smtClean="0"/>
            </a:p>
            <a:p>
              <a:endParaRPr lang="ru-RU" sz="2000" dirty="0" smtClean="0"/>
            </a:p>
            <a:p>
              <a:endParaRPr lang="ru-RU" sz="2000" dirty="0" smtClean="0"/>
            </a:p>
            <a:p>
              <a:endParaRPr lang="ru-RU" sz="2000" dirty="0" smtClean="0"/>
            </a:p>
            <a:p>
              <a:endParaRPr lang="ru-RU" dirty="0" smtClean="0"/>
            </a:p>
            <a:p>
              <a:r>
                <a:rPr lang="ru-RU" i="1" dirty="0" smtClean="0"/>
                <a:t>Главные члены предложения</a:t>
              </a:r>
              <a:endParaRPr lang="ru-RU" i="1" dirty="0"/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7140201" y="1513490"/>
              <a:ext cx="1257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тема</a:t>
              </a:r>
              <a:endParaRPr lang="ru-RU" i="1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378371" y="1219199"/>
            <a:ext cx="9128235" cy="3688801"/>
            <a:chOff x="388881" y="1240220"/>
            <a:chExt cx="9128235" cy="3688801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388881" y="1240220"/>
              <a:ext cx="9128235" cy="3688801"/>
              <a:chOff x="388881" y="1240220"/>
              <a:chExt cx="9128235" cy="3688801"/>
            </a:xfrm>
          </p:grpSpPr>
          <p:grpSp>
            <p:nvGrpSpPr>
              <p:cNvPr id="6" name="Группа 26"/>
              <p:cNvGrpSpPr/>
              <p:nvPr/>
            </p:nvGrpSpPr>
            <p:grpSpPr>
              <a:xfrm flipH="1">
                <a:off x="388881" y="1271753"/>
                <a:ext cx="9128235" cy="3657268"/>
                <a:chOff x="777765" y="556699"/>
                <a:chExt cx="9128235" cy="3594341"/>
              </a:xfrm>
            </p:grpSpPr>
            <p:sp>
              <p:nvSpPr>
                <p:cNvPr id="9" name="Прямоугольник 8"/>
                <p:cNvSpPr/>
                <p:nvPr/>
              </p:nvSpPr>
              <p:spPr>
                <a:xfrm>
                  <a:off x="3489438" y="556699"/>
                  <a:ext cx="3668109" cy="355334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0" name="Группа 20"/>
                <p:cNvGrpSpPr/>
                <p:nvPr/>
              </p:nvGrpSpPr>
              <p:grpSpPr>
                <a:xfrm>
                  <a:off x="777765" y="567558"/>
                  <a:ext cx="2695904" cy="3583482"/>
                  <a:chOff x="777765" y="567558"/>
                  <a:chExt cx="2695904" cy="3583482"/>
                </a:xfrm>
              </p:grpSpPr>
              <p:grpSp>
                <p:nvGrpSpPr>
                  <p:cNvPr id="16" name="Группа 8"/>
                  <p:cNvGrpSpPr/>
                  <p:nvPr/>
                </p:nvGrpSpPr>
                <p:grpSpPr>
                  <a:xfrm>
                    <a:off x="777765" y="567559"/>
                    <a:ext cx="2695904" cy="3583481"/>
                    <a:chOff x="777765" y="567559"/>
                    <a:chExt cx="2695904" cy="3583481"/>
                  </a:xfrm>
                </p:grpSpPr>
                <p:sp>
                  <p:nvSpPr>
                    <p:cNvPr id="18" name="Овал 6"/>
                    <p:cNvSpPr/>
                    <p:nvPr/>
                  </p:nvSpPr>
                  <p:spPr>
                    <a:xfrm>
                      <a:off x="777765" y="567559"/>
                      <a:ext cx="1229710" cy="242788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9" name="Прямоугольник 18"/>
                    <p:cNvSpPr/>
                    <p:nvPr/>
                  </p:nvSpPr>
                  <p:spPr>
                    <a:xfrm>
                      <a:off x="1397878" y="577357"/>
                      <a:ext cx="2075791" cy="357368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</p:grp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flipH="1" flipV="1">
                    <a:off x="1429407" y="567558"/>
                    <a:ext cx="10510" cy="2385849"/>
                  </a:xfrm>
                  <a:prstGeom prst="line">
                    <a:avLst/>
                  </a:prstGeom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Группа 21"/>
                <p:cNvGrpSpPr/>
                <p:nvPr/>
              </p:nvGrpSpPr>
              <p:grpSpPr>
                <a:xfrm rot="10800000">
                  <a:off x="7215352" y="572814"/>
                  <a:ext cx="2690648" cy="3563006"/>
                  <a:chOff x="777765" y="557048"/>
                  <a:chExt cx="2690648" cy="3563006"/>
                </a:xfrm>
              </p:grpSpPr>
              <p:grpSp>
                <p:nvGrpSpPr>
                  <p:cNvPr id="12" name="Группа 22"/>
                  <p:cNvGrpSpPr/>
                  <p:nvPr/>
                </p:nvGrpSpPr>
                <p:grpSpPr>
                  <a:xfrm>
                    <a:off x="777765" y="557048"/>
                    <a:ext cx="2690648" cy="3563006"/>
                    <a:chOff x="777765" y="557048"/>
                    <a:chExt cx="2690648" cy="3563006"/>
                  </a:xfrm>
                </p:grpSpPr>
                <p:sp>
                  <p:nvSpPr>
                    <p:cNvPr id="14" name="Овал 13"/>
                    <p:cNvSpPr/>
                    <p:nvPr/>
                  </p:nvSpPr>
                  <p:spPr>
                    <a:xfrm>
                      <a:off x="777765" y="567559"/>
                      <a:ext cx="1229710" cy="242788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" name="Прямоугольник 14"/>
                    <p:cNvSpPr/>
                    <p:nvPr/>
                  </p:nvSpPr>
                  <p:spPr>
                    <a:xfrm>
                      <a:off x="1408386" y="557048"/>
                      <a:ext cx="2060027" cy="356300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</p:grpSp>
              <p:cxnSp>
                <p:nvCxnSpPr>
                  <p:cNvPr id="13" name="Прямая соединительная линия 12"/>
                  <p:cNvCxnSpPr/>
                  <p:nvPr/>
                </p:nvCxnSpPr>
                <p:spPr>
                  <a:xfrm flipH="1" flipV="1">
                    <a:off x="1429407" y="567558"/>
                    <a:ext cx="10510" cy="2385849"/>
                  </a:xfrm>
                  <a:prstGeom prst="line">
                    <a:avLst/>
                  </a:prstGeom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" name="Прямая соединительная линия 6"/>
              <p:cNvCxnSpPr/>
              <p:nvPr/>
            </p:nvCxnSpPr>
            <p:spPr>
              <a:xfrm flipH="1">
                <a:off x="6794936" y="1240220"/>
                <a:ext cx="10510" cy="365208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H="1">
                <a:off x="3100550" y="1266760"/>
                <a:ext cx="10510" cy="365208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>
                <a:endCxn id="18" idx="4"/>
              </p:cNvCxnSpPr>
              <p:nvPr/>
            </p:nvCxnSpPr>
            <p:spPr>
              <a:xfrm flipH="1">
                <a:off x="8902261" y="1303283"/>
                <a:ext cx="1" cy="244991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3268717" y="1303283"/>
              <a:ext cx="339484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 smtClean="0"/>
            </a:p>
            <a:p>
              <a:r>
                <a:rPr lang="ru-RU" dirty="0" smtClean="0"/>
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</a: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66346" y="1418897"/>
              <a:ext cx="150298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____________________________________________________________________________________________________________________________________</a:t>
              </a:r>
              <a:endParaRPr lang="ru-RU" dirty="0"/>
            </a:p>
          </p:txBody>
        </p:sp>
        <p:cxnSp>
          <p:nvCxnSpPr>
            <p:cNvPr id="29" name="Прямая соединительная линия 28"/>
            <p:cNvCxnSpPr>
              <a:stCxn id="14" idx="4"/>
            </p:cNvCxnSpPr>
            <p:nvPr/>
          </p:nvCxnSpPr>
          <p:spPr>
            <a:xfrm>
              <a:off x="1003736" y="2432445"/>
              <a:ext cx="26278" cy="242333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957849" y="1429407"/>
              <a:ext cx="158706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________________________________________________________________________________________________________________________________________________</a:t>
              </a:r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426372" y="1481959"/>
            <a:ext cx="3026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За окном дует холодный ветер.</a:t>
            </a:r>
            <a:endParaRPr lang="ru-RU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08387" y="5380672"/>
            <a:ext cx="6053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Задание</a:t>
            </a:r>
            <a:r>
              <a:rPr lang="ru-RU" dirty="0" smtClean="0"/>
              <a:t> : Запиши главные  и второстепенные члены предложения.</a:t>
            </a:r>
          </a:p>
          <a:p>
            <a:r>
              <a:rPr lang="ru-RU" dirty="0" smtClean="0"/>
              <a:t>В скобках запиши вопросы, на которые они отвечают. Подчеркни  их соответствующими линиями. Разбери предложение по членам предложения.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/>
          <p:nvPr/>
        </p:nvGrpSpPr>
        <p:grpSpPr>
          <a:xfrm>
            <a:off x="146756" y="1238664"/>
            <a:ext cx="9189155" cy="2893069"/>
            <a:chOff x="146756" y="1238664"/>
            <a:chExt cx="9189155" cy="2893069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146756" y="1238664"/>
              <a:ext cx="9155288" cy="2893069"/>
              <a:chOff x="146756" y="1238664"/>
              <a:chExt cx="9155288" cy="2893069"/>
            </a:xfrm>
          </p:grpSpPr>
          <p:grpSp>
            <p:nvGrpSpPr>
              <p:cNvPr id="7" name="Группа 10"/>
              <p:cNvGrpSpPr/>
              <p:nvPr/>
            </p:nvGrpSpPr>
            <p:grpSpPr>
              <a:xfrm>
                <a:off x="642299" y="1238664"/>
                <a:ext cx="6452767" cy="2893069"/>
                <a:chOff x="642299" y="1238664"/>
                <a:chExt cx="6452767" cy="2893069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642299" y="1238664"/>
                  <a:ext cx="2070537" cy="288178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Прямоугольник 4"/>
                <p:cNvSpPr/>
                <p:nvPr/>
              </p:nvSpPr>
              <p:spPr>
                <a:xfrm>
                  <a:off x="2709333" y="1241778"/>
                  <a:ext cx="2201333" cy="287866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Прямоугольник 5"/>
                <p:cNvSpPr/>
                <p:nvPr/>
              </p:nvSpPr>
              <p:spPr>
                <a:xfrm>
                  <a:off x="4893733" y="1253067"/>
                  <a:ext cx="2201333" cy="287866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" name="Прямоугольник 7"/>
              <p:cNvSpPr/>
              <p:nvPr/>
            </p:nvSpPr>
            <p:spPr>
              <a:xfrm>
                <a:off x="7078134" y="1258712"/>
                <a:ext cx="2223910" cy="287302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146756" y="1241777"/>
                <a:ext cx="496711" cy="287866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027289" y="1309511"/>
              <a:ext cx="13659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Парные</a:t>
              </a:r>
              <a:r>
                <a:rPr lang="ru-RU" dirty="0" smtClean="0"/>
                <a:t> </a:t>
              </a:r>
              <a:r>
                <a:rPr lang="ru-RU" b="1" dirty="0" smtClean="0"/>
                <a:t>согласные</a:t>
              </a:r>
              <a:endParaRPr lang="ru-RU" b="1" dirty="0"/>
            </a:p>
          </p:txBody>
        </p:sp>
        <p:pic>
          <p:nvPicPr>
            <p:cNvPr id="1026" name="Picture 2" descr="https://thepresentation.ru/img/tmb/6/538555/7ec16e14bc68019d9be8c31eb56e71bb-800x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4757" y="1907822"/>
              <a:ext cx="2031998" cy="2178756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2923822" y="1286934"/>
              <a:ext cx="178364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«Было мало, стало много»</a:t>
              </a:r>
            </a:p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дуб - дубы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56088" y="2517422"/>
              <a:ext cx="17384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«Большой – маленький»</a:t>
              </a:r>
            </a:p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арбуз - </a:t>
              </a:r>
              <a:r>
                <a:rPr lang="ru-RU" sz="2000" b="1" dirty="0" err="1" smtClean="0">
                  <a:solidFill>
                    <a:srgbClr val="C00000"/>
                  </a:solidFill>
                </a:rPr>
                <a:t>арбузик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7111" y="1286934"/>
              <a:ext cx="2077156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«Слово ласково назови и правильно напиши»</a:t>
              </a:r>
            </a:p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гриб -  грибочек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33244" y="2551289"/>
              <a:ext cx="2088445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«Писать правильно ответ нам поможет слово «НЕТ»»</a:t>
              </a:r>
            </a:p>
            <a:p>
              <a:r>
                <a:rPr lang="ru-RU" sz="2000" b="1" dirty="0" smtClean="0">
                  <a:solidFill>
                    <a:srgbClr val="C00000"/>
                  </a:solidFill>
                </a:rPr>
                <a:t>снег – (нет) снега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23289" y="1275645"/>
              <a:ext cx="2201333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«Чтобы правильно писать надо признак  подобрать»</a:t>
              </a:r>
            </a:p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холод - холодный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45867" y="2709334"/>
              <a:ext cx="2190044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«Чтобы правильно писать надо действие подобрать»</a:t>
              </a:r>
            </a:p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обед - обедать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976536" y="4459111"/>
            <a:ext cx="1523998" cy="1761066"/>
            <a:chOff x="6976536" y="4459111"/>
            <a:chExt cx="1523998" cy="1761066"/>
          </a:xfrm>
        </p:grpSpPr>
        <p:grpSp>
          <p:nvGrpSpPr>
            <p:cNvPr id="11" name="Группа 24"/>
            <p:cNvGrpSpPr/>
            <p:nvPr/>
          </p:nvGrpSpPr>
          <p:grpSpPr>
            <a:xfrm>
              <a:off x="6976536" y="4459111"/>
              <a:ext cx="1523998" cy="1761066"/>
              <a:chOff x="7281335" y="4492978"/>
              <a:chExt cx="1523998" cy="1761066"/>
            </a:xfrm>
          </p:grpSpPr>
          <p:sp>
            <p:nvSpPr>
              <p:cNvPr id="10" name="Прямоугольный треугольник 9"/>
              <p:cNvSpPr/>
              <p:nvPr/>
            </p:nvSpPr>
            <p:spPr>
              <a:xfrm rot="16200000">
                <a:off x="7202029" y="4656666"/>
                <a:ext cx="1428327" cy="1236415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8545688" y="4492978"/>
                <a:ext cx="259645" cy="150142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7281335" y="5994400"/>
                <a:ext cx="1275644" cy="2596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 rot="18746630">
              <a:off x="7243247" y="5326259"/>
              <a:ext cx="1155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Запомни!</a:t>
              </a:r>
              <a:endParaRPr lang="ru-RU" b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19289" y="5644444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«Гармошка»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Группа 65"/>
          <p:cNvGrpSpPr/>
          <p:nvPr/>
        </p:nvGrpSpPr>
        <p:grpSpPr>
          <a:xfrm>
            <a:off x="1612922" y="788257"/>
            <a:ext cx="6057289" cy="5708553"/>
            <a:chOff x="1612922" y="788257"/>
            <a:chExt cx="6057289" cy="5708553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1612922" y="788257"/>
              <a:ext cx="6057289" cy="5708553"/>
              <a:chOff x="962926" y="832324"/>
              <a:chExt cx="6057289" cy="5708553"/>
            </a:xfrm>
          </p:grpSpPr>
          <p:sp>
            <p:nvSpPr>
              <p:cNvPr id="3" name="Правильный пятиугольник 2"/>
              <p:cNvSpPr/>
              <p:nvPr/>
            </p:nvSpPr>
            <p:spPr>
              <a:xfrm rot="2167812">
                <a:off x="2821685" y="4330680"/>
                <a:ext cx="2262397" cy="2210197"/>
              </a:xfrm>
              <a:prstGeom prst="pent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Правильный пятиугольник 3"/>
              <p:cNvSpPr/>
              <p:nvPr/>
            </p:nvSpPr>
            <p:spPr>
              <a:xfrm rot="2233714">
                <a:off x="3935508" y="832324"/>
                <a:ext cx="2362013" cy="2132138"/>
              </a:xfrm>
              <a:prstGeom prst="pent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962926" y="1035524"/>
                <a:ext cx="6057289" cy="4366060"/>
                <a:chOff x="962926" y="1035524"/>
                <a:chExt cx="6057289" cy="4366060"/>
              </a:xfrm>
            </p:grpSpPr>
            <p:sp>
              <p:nvSpPr>
                <p:cNvPr id="2" name="Правильный пятиугольник 1"/>
                <p:cNvSpPr/>
                <p:nvPr/>
              </p:nvSpPr>
              <p:spPr>
                <a:xfrm>
                  <a:off x="2754489" y="2291644"/>
                  <a:ext cx="2269067" cy="2269067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Правильный пятиугольник 4"/>
                <p:cNvSpPr/>
                <p:nvPr/>
              </p:nvSpPr>
              <p:spPr>
                <a:xfrm rot="6428115">
                  <a:off x="4709534" y="3090903"/>
                  <a:ext cx="2382152" cy="2239210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Правильный пятиугольник 5"/>
                <p:cNvSpPr/>
                <p:nvPr/>
              </p:nvSpPr>
              <p:spPr>
                <a:xfrm rot="6517518">
                  <a:off x="933540" y="3058566"/>
                  <a:ext cx="2338156" cy="2279384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" name="Правильный пятиугольник 6"/>
                <p:cNvSpPr/>
                <p:nvPr/>
              </p:nvSpPr>
              <p:spPr>
                <a:xfrm rot="10627134">
                  <a:off x="1553552" y="1035524"/>
                  <a:ext cx="2362013" cy="2132138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2833511" y="3217333"/>
                  <a:ext cx="406400" cy="13095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H="1">
                  <a:off x="2809975" y="2370666"/>
                  <a:ext cx="1079048" cy="85082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flipH="1">
                  <a:off x="3334908" y="4481689"/>
                  <a:ext cx="1135492" cy="2109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flipH="1" flipV="1">
                  <a:off x="3973689" y="2427111"/>
                  <a:ext cx="1049865" cy="78768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flipV="1">
                  <a:off x="4583289" y="3296356"/>
                  <a:ext cx="361244" cy="11401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TextBox 57"/>
            <p:cNvSpPr txBox="1"/>
            <p:nvPr/>
          </p:nvSpPr>
          <p:spPr>
            <a:xfrm>
              <a:off x="3800819" y="2831335"/>
              <a:ext cx="1652530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 </a:t>
              </a:r>
              <a:r>
                <a:rPr lang="ru-RU" sz="1400" i="1" dirty="0" smtClean="0"/>
                <a:t>Названия стран, городов, </a:t>
              </a:r>
              <a:r>
                <a:rPr lang="ru-RU" sz="1400" i="1" dirty="0" err="1" smtClean="0"/>
                <a:t>деревень,морей</a:t>
              </a:r>
              <a:r>
                <a:rPr lang="ru-RU" sz="1400" i="1" dirty="0" smtClean="0"/>
                <a:t>,   рек, озер, клички животных, ФИО  людей</a:t>
              </a:r>
            </a:p>
            <a:p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533880" y="1355075"/>
              <a:ext cx="1696597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/>
                <a:t>Названия стран, городов, деревень, сёл, поселков.</a:t>
              </a:r>
            </a:p>
            <a:p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823553" y="1421176"/>
              <a:ext cx="16764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/>
                <a:t>Названия морей, рек, озер.</a:t>
              </a:r>
            </a:p>
            <a:p>
              <a:endParaRPr lang="ru-RU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071171" y="3492347"/>
              <a:ext cx="1211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600" i="1" dirty="0" smtClean="0"/>
            </a:p>
            <a:p>
              <a:r>
                <a:rPr lang="ru-RU" sz="1600" i="1" dirty="0" smtClean="0"/>
                <a:t>Клички животных</a:t>
              </a:r>
              <a:endParaRPr lang="ru-RU" sz="1600" i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607586" y="3712684"/>
              <a:ext cx="1630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/>
                <a:t>Фамилия, имя, отчество</a:t>
              </a:r>
              <a:endParaRPr lang="ru-RU" sz="1600" i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756752" y="4924540"/>
              <a:ext cx="15093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/>
                <a:t>Названия журналов и газет</a:t>
              </a:r>
              <a:endParaRPr lang="ru-RU" sz="1600" i="1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Группа 91"/>
          <p:cNvGrpSpPr/>
          <p:nvPr/>
        </p:nvGrpSpPr>
        <p:grpSpPr>
          <a:xfrm>
            <a:off x="1344058" y="416940"/>
            <a:ext cx="7831021" cy="5879730"/>
            <a:chOff x="1879559" y="747446"/>
            <a:chExt cx="7747211" cy="5879730"/>
          </a:xfrm>
        </p:grpSpPr>
        <p:grpSp>
          <p:nvGrpSpPr>
            <p:cNvPr id="71" name="Группа 70"/>
            <p:cNvGrpSpPr/>
            <p:nvPr/>
          </p:nvGrpSpPr>
          <p:grpSpPr>
            <a:xfrm>
              <a:off x="1879559" y="747446"/>
              <a:ext cx="7747211" cy="5879730"/>
              <a:chOff x="966995" y="661147"/>
              <a:chExt cx="7747211" cy="5879730"/>
            </a:xfrm>
          </p:grpSpPr>
          <p:sp>
            <p:nvSpPr>
              <p:cNvPr id="72" name="Правильный пятиугольник 71"/>
              <p:cNvSpPr/>
              <p:nvPr/>
            </p:nvSpPr>
            <p:spPr>
              <a:xfrm rot="2167812">
                <a:off x="2821685" y="4330680"/>
                <a:ext cx="2262397" cy="2210197"/>
              </a:xfrm>
              <a:prstGeom prst="pent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Правильный пятиугольник 72"/>
              <p:cNvSpPr/>
              <p:nvPr/>
            </p:nvSpPr>
            <p:spPr>
              <a:xfrm rot="2233714">
                <a:off x="3935508" y="832324"/>
                <a:ext cx="2362013" cy="2132138"/>
              </a:xfrm>
              <a:prstGeom prst="pent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74" name="Группа 42"/>
              <p:cNvGrpSpPr/>
              <p:nvPr/>
            </p:nvGrpSpPr>
            <p:grpSpPr>
              <a:xfrm>
                <a:off x="966995" y="661147"/>
                <a:ext cx="7747211" cy="4740437"/>
                <a:chOff x="966995" y="661147"/>
                <a:chExt cx="7747211" cy="4740437"/>
              </a:xfrm>
            </p:grpSpPr>
            <p:sp>
              <p:nvSpPr>
                <p:cNvPr id="75" name="Правильный пятиугольник 74"/>
                <p:cNvSpPr/>
                <p:nvPr/>
              </p:nvSpPr>
              <p:spPr>
                <a:xfrm>
                  <a:off x="2754489" y="2291644"/>
                  <a:ext cx="2269067" cy="2269067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Правильный пятиугольник 4"/>
                <p:cNvSpPr/>
                <p:nvPr/>
              </p:nvSpPr>
              <p:spPr>
                <a:xfrm rot="6428115">
                  <a:off x="4709534" y="3090903"/>
                  <a:ext cx="2382152" cy="2239210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Правильный пятиугольник 5"/>
                <p:cNvSpPr/>
                <p:nvPr/>
              </p:nvSpPr>
              <p:spPr>
                <a:xfrm rot="6602073">
                  <a:off x="929048" y="3067848"/>
                  <a:ext cx="2359319" cy="2283425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Правильный пятиугольник 6"/>
                <p:cNvSpPr/>
                <p:nvPr/>
              </p:nvSpPr>
              <p:spPr>
                <a:xfrm rot="10627134">
                  <a:off x="1553552" y="1035524"/>
                  <a:ext cx="2362013" cy="2132138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Правильный пятиугольник 92"/>
                <p:cNvSpPr/>
                <p:nvPr/>
              </p:nvSpPr>
              <p:spPr>
                <a:xfrm>
                  <a:off x="6445139" y="661147"/>
                  <a:ext cx="2269067" cy="2269067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85" name="TextBox 84"/>
            <p:cNvSpPr txBox="1"/>
            <p:nvPr/>
          </p:nvSpPr>
          <p:spPr>
            <a:xfrm rot="21416048">
              <a:off x="2794818" y="1162047"/>
              <a:ext cx="184007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______________________________________________________________________</a:t>
              </a:r>
              <a:endParaRPr lang="ru-RU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111827" y="1112704"/>
              <a:ext cx="176269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</a:t>
              </a:r>
              <a:endParaRPr lang="ru-RU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115239" y="3249976"/>
              <a:ext cx="172964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_____________________________________________________________________________</a:t>
              </a:r>
              <a:endParaRPr lang="ru-RU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827923" y="3238959"/>
              <a:ext cx="180676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____________________________________________________________________________________</a:t>
              </a:r>
              <a:endParaRPr lang="ru-RU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933022" y="4682169"/>
              <a:ext cx="179574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______________________________________________________________________</a:t>
              </a:r>
              <a:endParaRPr lang="ru-RU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7315199" y="1123720"/>
            <a:ext cx="1509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Заглавная буква в именах собственных</a:t>
            </a:r>
            <a:endParaRPr lang="ru-RU" i="1" dirty="0"/>
          </a:p>
        </p:txBody>
      </p:sp>
      <p:sp>
        <p:nvSpPr>
          <p:cNvPr id="96" name="Прямоугольник 95"/>
          <p:cNvSpPr/>
          <p:nvPr/>
        </p:nvSpPr>
        <p:spPr>
          <a:xfrm rot="3184014">
            <a:off x="7177149" y="-26702"/>
            <a:ext cx="330815" cy="144093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38978" y="547170"/>
            <a:ext cx="8626209" cy="5809563"/>
            <a:chOff x="638978" y="547170"/>
            <a:chExt cx="8626209" cy="580956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38978" y="572878"/>
              <a:ext cx="3558449" cy="136609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5682867" y="4142341"/>
              <a:ext cx="3558449" cy="217032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684703" y="5629618"/>
              <a:ext cx="3547431" cy="672029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83046" y="5618602"/>
              <a:ext cx="3525397" cy="71609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673689" y="2695460"/>
              <a:ext cx="3591498" cy="773017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38983" y="1277957"/>
              <a:ext cx="3569461" cy="6940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692048" y="547170"/>
              <a:ext cx="3558449" cy="287907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49996" y="2721167"/>
              <a:ext cx="3580481" cy="363556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33889" y="1344058"/>
              <a:ext cx="23465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i="1" dirty="0" smtClean="0"/>
                <a:t>Предложение</a:t>
              </a:r>
              <a:endParaRPr lang="ru-RU" sz="2800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67788" y="5783855"/>
              <a:ext cx="27101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по цели высказывания</a:t>
              </a:r>
              <a:endParaRPr lang="ru-RU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72839" y="2721166"/>
              <a:ext cx="33050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по наличию второстепенных членов предложения </a:t>
              </a:r>
              <a:endParaRPr lang="ru-RU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37243" y="5860973"/>
              <a:ext cx="2930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по интонации</a:t>
              </a:r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33889" y="771181"/>
              <a:ext cx="352540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137971" y="791378"/>
              <a:ext cx="352540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«Интерактивные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тетради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 работе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в начальной школе»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функция интерактивных тетрадей состоит в том, чтобы превращать нечто, невообразимое в реальной жизни, в поддающиеся контролю ситуации. Это делается через символическую репрезентацию, которая дает детям возможность научиться справляться с трудностями, погружаясь в самоисследование.</a:t>
            </a:r>
          </a:p>
          <a:p>
            <a:pPr marL="0" indent="0"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интерактивная тетрадь?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тетрадь – это современная форма ведения ученической тетради, которая позволяет обучающимся активно участвовать, анализировать взаимодействовать с новой информацией на занятиях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тетрадь - это тетрадь, которая содержит в себе различные интерактивные шаблоны и элементы, направленные на изучение и закрепление тем.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в интерактивной тетради не объединена одной темой, не имеет сюжета. В нее удобно включать все правила и конструкции, изучаемые на уроках. Она помогает оживить уроки, создать условия для практического использования теоретической информации, собрать изученные темы и конструкции в одном месте, многократно повторять их.</a:t>
            </a:r>
          </a:p>
          <a:p>
            <a:pPr marL="0" indent="0"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выглядит интерактивная тетрадь?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обычная тетрадь в клеточку или на кольцах, внутри которой размещаются разнообразные вкладыши, интерактивные схемы, кармашки, шаблоны, конвертики, книжки с грамматическими правилами, которые складываются и раскладываются, настольные игры.</a:t>
            </a: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9481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4638101" y="539826"/>
            <a:ext cx="4208443" cy="3591499"/>
            <a:chOff x="4638101" y="539826"/>
            <a:chExt cx="4208443" cy="359149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67759" y="1013551"/>
              <a:ext cx="3073706" cy="266608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165862" y="539826"/>
              <a:ext cx="680682" cy="358048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8152482" y="1068635"/>
              <a:ext cx="11017" cy="2588965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4638101" y="539827"/>
              <a:ext cx="429658" cy="359149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67759" y="1035586"/>
              <a:ext cx="22034" cy="2610997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Рисунок 8" descr="https://xn--d1abkscgpix1e.xn--p1ai/assets/cache/products/260x260/stend-s-nazvaniyami-komponentov-slozheniya-vychitaniya-umnozheniya-deleniya-v-raduzhnyh-tonah-550-550m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5725" y="1035586"/>
            <a:ext cx="3283027" cy="2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Группа 10"/>
          <p:cNvGrpSpPr/>
          <p:nvPr/>
        </p:nvGrpSpPr>
        <p:grpSpPr>
          <a:xfrm>
            <a:off x="649995" y="561860"/>
            <a:ext cx="3569465" cy="3558448"/>
            <a:chOff x="649995" y="561860"/>
            <a:chExt cx="3569465" cy="355844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49995" y="561860"/>
              <a:ext cx="3569465" cy="355844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55923" y="1255923"/>
              <a:ext cx="2820318" cy="23083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i="1" dirty="0" smtClean="0"/>
                <a:t>НАЗВАНИЕ КОМПОНЕНТОВ  АРИФМЕТИЧЕСКИХ ДЕЙСТВИЙ</a:t>
              </a:r>
            </a:p>
            <a:p>
              <a:pPr algn="ctr"/>
              <a:endParaRPr lang="ru-RU" sz="2400" i="1" dirty="0" smtClean="0"/>
            </a:p>
            <a:p>
              <a:pPr algn="ctr"/>
              <a:endParaRPr lang="ru-RU" sz="2400" i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88125" y="5012675"/>
            <a:ext cx="369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«Подвижный элемент»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7094862" y="1266940"/>
            <a:ext cx="2148289" cy="2137272"/>
            <a:chOff x="7094862" y="1266940"/>
            <a:chExt cx="2148289" cy="213727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094862" y="1266940"/>
              <a:ext cx="2148289" cy="2137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60116" y="1266940"/>
              <a:ext cx="186185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__________________________________________________________________________________________________</a:t>
              </a:r>
              <a:endParaRPr lang="ru-RU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18641" y="1322024"/>
            <a:ext cx="6597267" cy="4999820"/>
            <a:chOff x="275422" y="517792"/>
            <a:chExt cx="6597267" cy="4999820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284601" y="517792"/>
              <a:ext cx="6545858" cy="4999820"/>
              <a:chOff x="284601" y="506776"/>
              <a:chExt cx="6545858" cy="4999820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284601" y="506776"/>
                <a:ext cx="6545858" cy="4999820"/>
                <a:chOff x="284601" y="506776"/>
                <a:chExt cx="6545858" cy="4999820"/>
              </a:xfrm>
            </p:grpSpPr>
            <p:grpSp>
              <p:nvGrpSpPr>
                <p:cNvPr id="6" name="Группа 5"/>
                <p:cNvGrpSpPr/>
                <p:nvPr/>
              </p:nvGrpSpPr>
              <p:grpSpPr>
                <a:xfrm>
                  <a:off x="297455" y="1219201"/>
                  <a:ext cx="6531169" cy="2162976"/>
                  <a:chOff x="605928" y="1263269"/>
                  <a:chExt cx="6531169" cy="2162976"/>
                </a:xfrm>
                <a:solidFill>
                  <a:schemeClr val="bg1">
                    <a:lumMod val="85000"/>
                  </a:schemeClr>
                </a:solidFill>
              </p:grpSpPr>
              <p:sp>
                <p:nvSpPr>
                  <p:cNvPr id="3" name="Прямоугольник 2"/>
                  <p:cNvSpPr/>
                  <p:nvPr/>
                </p:nvSpPr>
                <p:spPr>
                  <a:xfrm>
                    <a:off x="605928" y="1277957"/>
                    <a:ext cx="2203373" cy="21482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" name="Прямоугольник 3"/>
                  <p:cNvSpPr/>
                  <p:nvPr/>
                </p:nvSpPr>
                <p:spPr>
                  <a:xfrm>
                    <a:off x="2818484" y="1266940"/>
                    <a:ext cx="2117073" cy="2146453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" name="Прямоугольник 4"/>
                  <p:cNvSpPr/>
                  <p:nvPr/>
                </p:nvSpPr>
                <p:spPr>
                  <a:xfrm>
                    <a:off x="4968607" y="1263269"/>
                    <a:ext cx="2168490" cy="215196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7" name="Группа 6"/>
                <p:cNvGrpSpPr/>
                <p:nvPr/>
              </p:nvGrpSpPr>
              <p:grpSpPr>
                <a:xfrm>
                  <a:off x="284601" y="3343620"/>
                  <a:ext cx="6531169" cy="2162976"/>
                  <a:chOff x="605928" y="1263269"/>
                  <a:chExt cx="6531169" cy="2162976"/>
                </a:xfrm>
              </p:grpSpPr>
              <p:sp>
                <p:nvSpPr>
                  <p:cNvPr id="8" name="Прямоугольник 7"/>
                  <p:cNvSpPr/>
                  <p:nvPr/>
                </p:nvSpPr>
                <p:spPr>
                  <a:xfrm>
                    <a:off x="605928" y="1277957"/>
                    <a:ext cx="2203373" cy="2148288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" name="Прямоугольник 8"/>
                  <p:cNvSpPr/>
                  <p:nvPr/>
                </p:nvSpPr>
                <p:spPr>
                  <a:xfrm>
                    <a:off x="2818484" y="1266940"/>
                    <a:ext cx="2117073" cy="2146453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" name="Прямоугольник 9"/>
                  <p:cNvSpPr/>
                  <p:nvPr/>
                </p:nvSpPr>
                <p:spPr>
                  <a:xfrm>
                    <a:off x="4968607" y="1263269"/>
                    <a:ext cx="2168490" cy="215196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" name="Прямоугольник 14"/>
                <p:cNvSpPr/>
                <p:nvPr/>
              </p:nvSpPr>
              <p:spPr>
                <a:xfrm>
                  <a:off x="297455" y="506776"/>
                  <a:ext cx="2192358" cy="69406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2467778" y="506776"/>
                  <a:ext cx="2201539" cy="725277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Прямоугольник 16"/>
                <p:cNvSpPr/>
                <p:nvPr/>
              </p:nvSpPr>
              <p:spPr>
                <a:xfrm>
                  <a:off x="4649119" y="517792"/>
                  <a:ext cx="2181340" cy="73445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583894" y="561860"/>
                <a:ext cx="15203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/>
                  <a:t>Люди</a:t>
                </a:r>
                <a:endParaRPr lang="ru-RU" sz="20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765234" y="605928"/>
                <a:ext cx="15974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/>
                  <a:t>Птицы</a:t>
                </a:r>
                <a:endParaRPr lang="ru-RU" sz="2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133860" y="616944"/>
                <a:ext cx="15093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Насекомые</a:t>
                </a:r>
                <a:endParaRPr lang="ru-RU" sz="2000" dirty="0"/>
              </a:p>
            </p:txBody>
          </p:sp>
        </p:grp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75422" y="1167789"/>
              <a:ext cx="6533002" cy="22032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39687" y="3435430"/>
              <a:ext cx="6533002" cy="22032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Рисунок 22" descr="https://krot.info/uploads/posts/2022-03/thumbs/1648344362_42-krot-info-p-otkritki-s-1-sentyabrya-studentam-krasivie-45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7344" y="3624549"/>
              <a:ext cx="2023316" cy="1817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Рисунок 24" descr="Полевой воробей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9981" y="3602516"/>
              <a:ext cx="1861851" cy="1652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Рисунок 25" descr="Божья коровка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0346" y="3694265"/>
              <a:ext cx="1884859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7"/>
          <p:cNvSpPr txBox="1"/>
          <p:nvPr/>
        </p:nvSpPr>
        <p:spPr>
          <a:xfrm>
            <a:off x="2082187" y="495760"/>
            <a:ext cx="3899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Одушевленные имена существительные</a:t>
            </a:r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1"/>
          <p:cNvGrpSpPr/>
          <p:nvPr/>
        </p:nvGrpSpPr>
        <p:grpSpPr>
          <a:xfrm>
            <a:off x="482903" y="1399141"/>
            <a:ext cx="6358570" cy="4999820"/>
            <a:chOff x="284601" y="506776"/>
            <a:chExt cx="6358570" cy="4999820"/>
          </a:xfrm>
        </p:grpSpPr>
        <p:grpSp>
          <p:nvGrpSpPr>
            <p:cNvPr id="9" name="Группа 17"/>
            <p:cNvGrpSpPr/>
            <p:nvPr/>
          </p:nvGrpSpPr>
          <p:grpSpPr>
            <a:xfrm>
              <a:off x="284601" y="506776"/>
              <a:ext cx="4342484" cy="4999820"/>
              <a:chOff x="284601" y="506776"/>
              <a:chExt cx="4342484" cy="4999820"/>
            </a:xfrm>
          </p:grpSpPr>
          <p:grpSp>
            <p:nvGrpSpPr>
              <p:cNvPr id="13" name="Группа 5"/>
              <p:cNvGrpSpPr/>
              <p:nvPr/>
            </p:nvGrpSpPr>
            <p:grpSpPr>
              <a:xfrm>
                <a:off x="297455" y="1222872"/>
                <a:ext cx="4329629" cy="2159305"/>
                <a:chOff x="605928" y="1266940"/>
                <a:chExt cx="4329629" cy="2159305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1" name="Прямоугольник 2"/>
                <p:cNvSpPr/>
                <p:nvPr/>
              </p:nvSpPr>
              <p:spPr>
                <a:xfrm>
                  <a:off x="605928" y="1277957"/>
                  <a:ext cx="2203373" cy="21482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Прямоугольник 3"/>
                <p:cNvSpPr/>
                <p:nvPr/>
              </p:nvSpPr>
              <p:spPr>
                <a:xfrm>
                  <a:off x="2818484" y="1266940"/>
                  <a:ext cx="2117073" cy="2146453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" name="Группа 6"/>
              <p:cNvGrpSpPr/>
              <p:nvPr/>
            </p:nvGrpSpPr>
            <p:grpSpPr>
              <a:xfrm>
                <a:off x="284601" y="3347291"/>
                <a:ext cx="4329629" cy="2159305"/>
                <a:chOff x="605928" y="1266940"/>
                <a:chExt cx="4329629" cy="2159305"/>
              </a:xfrm>
            </p:grpSpPr>
            <p:sp>
              <p:nvSpPr>
                <p:cNvPr id="18" name="Прямоугольник 17"/>
                <p:cNvSpPr/>
                <p:nvPr/>
              </p:nvSpPr>
              <p:spPr>
                <a:xfrm>
                  <a:off x="605928" y="1277957"/>
                  <a:ext cx="2203373" cy="21482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Прямоугольник 8"/>
                <p:cNvSpPr/>
                <p:nvPr/>
              </p:nvSpPr>
              <p:spPr>
                <a:xfrm>
                  <a:off x="2818484" y="1266940"/>
                  <a:ext cx="2117073" cy="214645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Прямоугольник 14"/>
              <p:cNvSpPr/>
              <p:nvPr/>
            </p:nvSpPr>
            <p:spPr>
              <a:xfrm>
                <a:off x="297455" y="506776"/>
                <a:ext cx="2192358" cy="69406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2467778" y="506776"/>
                <a:ext cx="2159307" cy="7252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83894" y="506776"/>
              <a:ext cx="15203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Домашние животные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65234" y="517795"/>
              <a:ext cx="15974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Дикие животные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33860" y="616944"/>
              <a:ext cx="15093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95759" y="1994056"/>
            <a:ext cx="4338810" cy="4305756"/>
            <a:chOff x="495759" y="1994056"/>
            <a:chExt cx="4338810" cy="4305756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495759" y="1994056"/>
              <a:ext cx="4307595" cy="4208440"/>
              <a:chOff x="495759" y="1994056"/>
              <a:chExt cx="4307595" cy="4208440"/>
            </a:xfrm>
          </p:grpSpPr>
          <p:grpSp>
            <p:nvGrpSpPr>
              <p:cNvPr id="28" name="Группа 27"/>
              <p:cNvGrpSpPr/>
              <p:nvPr/>
            </p:nvGrpSpPr>
            <p:grpSpPr>
              <a:xfrm>
                <a:off x="495759" y="1994056"/>
                <a:ext cx="4307595" cy="2269472"/>
                <a:chOff x="418641" y="1972022"/>
                <a:chExt cx="4307595" cy="2269472"/>
              </a:xfrm>
            </p:grpSpPr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418641" y="1972022"/>
                  <a:ext cx="4307595" cy="3304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>
                  <a:off x="482906" y="4239662"/>
                  <a:ext cx="4199263" cy="183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0" name="Рисунок 19" descr="https://i.siteapi.org/x-K9qzcU2qZlIXM5uEfEbXJ1EQI=/fit-in/330x/top/2ff7113d3aa744d.s2.siteapi.org/img/91vieo1e2tk4sco4o48scokogoo4sw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31335" y="4428781"/>
                <a:ext cx="1905918" cy="1773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Рисунок 22" descr="Рисунки с животными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49995" y="4417764"/>
                <a:ext cx="1905918" cy="1762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6" name="Группа 25"/>
            <p:cNvGrpSpPr/>
            <p:nvPr/>
          </p:nvGrpSpPr>
          <p:grpSpPr>
            <a:xfrm>
              <a:off x="526974" y="2091372"/>
              <a:ext cx="4307595" cy="4208440"/>
              <a:chOff x="495759" y="1994056"/>
              <a:chExt cx="4307595" cy="4208440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495759" y="1994056"/>
                <a:ext cx="4307595" cy="2269472"/>
                <a:chOff x="418641" y="1972022"/>
                <a:chExt cx="4307595" cy="2269472"/>
              </a:xfrm>
            </p:grpSpPr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418641" y="1972022"/>
                  <a:ext cx="4307595" cy="3304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82906" y="4239662"/>
                  <a:ext cx="4199263" cy="183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9" name="Рисунок 28" descr="https://i.siteapi.org/x-K9qzcU2qZlIXM5uEfEbXJ1EQI=/fit-in/330x/top/2ff7113d3aa744d.s2.siteapi.org/img/91vieo1e2tk4sco4o48scokogoo4sw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31335" y="4428781"/>
                <a:ext cx="1720467" cy="1773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Рисунок 29" descr="Рисунки с животными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49995" y="4417764"/>
                <a:ext cx="1905918" cy="1762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4" name="TextBox 33"/>
          <p:cNvSpPr txBox="1"/>
          <p:nvPr/>
        </p:nvSpPr>
        <p:spPr>
          <a:xfrm>
            <a:off x="6125378" y="4186410"/>
            <a:ext cx="2148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Мечбук</a:t>
            </a:r>
            <a:endParaRPr lang="ru-RU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84743" y="473725"/>
          <a:ext cx="7946526" cy="5409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8842"/>
                <a:gridCol w="2648842"/>
                <a:gridCol w="2648842"/>
              </a:tblGrid>
              <a:tr h="5409281">
                <a:tc>
                  <a:txBody>
                    <a:bodyPr/>
                    <a:lstStyle/>
                    <a:p>
                      <a:pPr algn="ctr"/>
                      <a:r>
                        <a:rPr lang="ru-RU" sz="2800" i="1" u="sng" dirty="0" smtClean="0"/>
                        <a:t>Тайга</a:t>
                      </a:r>
                    </a:p>
                    <a:p>
                      <a:pPr algn="l"/>
                      <a:r>
                        <a:rPr lang="ru-RU" sz="2400" i="0" u="none" dirty="0" smtClean="0"/>
                        <a:t>Деревья:</a:t>
                      </a:r>
                      <a:endParaRPr lang="ru-RU" sz="2400" i="0" u="none" dirty="0"/>
                    </a:p>
                    <a:p>
                      <a:pPr algn="l"/>
                      <a:r>
                        <a:rPr lang="ru-RU" sz="1400" i="0" u="none" dirty="0" smtClean="0"/>
                        <a:t>_1__________________________2__________________________3__________________________4_________________________</a:t>
                      </a:r>
                    </a:p>
                    <a:p>
                      <a:pPr algn="l"/>
                      <a:endParaRPr lang="ru-RU" sz="1400" i="0" u="none" dirty="0" smtClean="0"/>
                    </a:p>
                    <a:p>
                      <a:pPr algn="l"/>
                      <a:endParaRPr lang="ru-RU" sz="1400" i="0" u="none" dirty="0" smtClean="0"/>
                    </a:p>
                    <a:p>
                      <a:pPr algn="l"/>
                      <a:r>
                        <a:rPr lang="ru-RU" sz="1400" i="0" u="none" dirty="0" smtClean="0"/>
                        <a:t>                    </a:t>
                      </a:r>
                      <a:r>
                        <a:rPr lang="ru-RU" sz="2000" i="0" u="none" dirty="0" smtClean="0"/>
                        <a:t>ЛЕТО</a:t>
                      </a:r>
                    </a:p>
                    <a:p>
                      <a:pPr algn="l"/>
                      <a:r>
                        <a:rPr lang="ru-RU" sz="1400" i="0" u="none" dirty="0" smtClean="0"/>
                        <a:t>_______________________________________________________________________________________________________________________________________</a:t>
                      </a:r>
                    </a:p>
                    <a:p>
                      <a:pPr algn="l"/>
                      <a:endParaRPr lang="ru-RU" sz="1400" i="0" u="none" dirty="0" smtClean="0"/>
                    </a:p>
                    <a:p>
                      <a:pPr algn="l"/>
                      <a:r>
                        <a:rPr lang="ru-RU" sz="2000" i="0" u="none" dirty="0" smtClean="0"/>
                        <a:t>              ЗИМА</a:t>
                      </a:r>
                    </a:p>
                    <a:p>
                      <a:pPr algn="l"/>
                      <a:r>
                        <a:rPr lang="ru-RU" sz="1400" i="0" u="none" dirty="0" smtClean="0"/>
                        <a:t>_______________________________________________________________________________________________________________________________________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i="1" u="sng" dirty="0" smtClean="0"/>
                        <a:t>Тайга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u="none" baseline="0" dirty="0" smtClean="0"/>
                        <a:t>Птицы</a:t>
                      </a:r>
                      <a:r>
                        <a:rPr lang="ru-RU" sz="1100" i="0" u="none" baseline="0" dirty="0" smtClean="0"/>
                        <a:t>_______________________________________________________________________________________________________________________________________________________________________________________________</a:t>
                      </a:r>
                      <a:r>
                        <a:rPr lang="ru-RU" sz="1400" i="0" u="none" baseline="0" dirty="0" smtClean="0"/>
                        <a:t>Звери</a:t>
                      </a:r>
                      <a:r>
                        <a:rPr lang="ru-RU" sz="1100" i="0" u="none" baseline="0" dirty="0" smtClean="0"/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r>
                        <a:rPr lang="ru-RU" sz="1800" baseline="0" dirty="0" smtClean="0"/>
                        <a:t/>
                      </a:r>
                      <a:br>
                        <a:rPr lang="ru-RU" sz="1800" baseline="0" dirty="0" smtClean="0"/>
                      </a:br>
                      <a:r>
                        <a:rPr lang="ru-RU" sz="2400" baseline="0" dirty="0" smtClean="0"/>
                        <a:t>Знакомство:  </a:t>
                      </a:r>
                      <a:endParaRPr lang="ru-RU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________________ </a:t>
                      </a:r>
                      <a:r>
                        <a:rPr lang="ru-RU" sz="1200" baseline="0" dirty="0" smtClean="0"/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ru-RU" sz="240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u="sng" dirty="0" smtClean="0"/>
                        <a:t>Смешанные и широколистные леса</a:t>
                      </a:r>
                    </a:p>
                    <a:p>
                      <a:r>
                        <a:rPr lang="ru-RU" sz="2400" i="1" u="sng" dirty="0" smtClean="0"/>
                        <a:t> </a:t>
                      </a:r>
                      <a:r>
                        <a:rPr lang="ru-RU" sz="1400" i="1" u="sng" dirty="0" smtClean="0"/>
                        <a:t>Почему</a:t>
                      </a:r>
                      <a:r>
                        <a:rPr lang="ru-RU" sz="1400" i="1" u="sng" baseline="0" dirty="0" smtClean="0"/>
                        <a:t> леса называются широколистными?</a:t>
                      </a:r>
                      <a:endParaRPr lang="ru-RU" sz="1400" i="1" u="sng" dirty="0" smtClean="0"/>
                    </a:p>
                    <a:p>
                      <a:r>
                        <a:rPr lang="ru-RU" sz="1200" i="0" u="none" dirty="0" smtClean="0"/>
                        <a:t>________________________________________________________________________________________________</a:t>
                      </a:r>
                    </a:p>
                    <a:p>
                      <a:pPr algn="ctr"/>
                      <a:r>
                        <a:rPr lang="ru-RU" sz="1200" b="1" i="0" u="none" dirty="0" smtClean="0"/>
                        <a:t>ШИРОКОЛИСТВЕННЫЕ</a:t>
                      </a:r>
                    </a:p>
                    <a:p>
                      <a:pPr algn="ctr"/>
                      <a:endParaRPr lang="ru-RU" sz="1200" b="1" i="0" u="none" dirty="0" smtClean="0"/>
                    </a:p>
                    <a:p>
                      <a:pPr algn="ctr"/>
                      <a:endParaRPr lang="ru-RU" sz="1200" b="1" i="0" u="none" dirty="0" smtClean="0"/>
                    </a:p>
                    <a:p>
                      <a:pPr algn="ctr"/>
                      <a:endParaRPr lang="ru-RU" sz="1200" b="1" i="0" u="none" dirty="0" smtClean="0"/>
                    </a:p>
                    <a:p>
                      <a:pPr algn="ctr"/>
                      <a:endParaRPr lang="ru-RU" sz="1200" b="1" i="0" u="none" dirty="0" smtClean="0"/>
                    </a:p>
                    <a:p>
                      <a:pPr algn="ctr"/>
                      <a:endParaRPr lang="ru-RU" sz="1200" b="1" i="0" u="none" dirty="0" smtClean="0"/>
                    </a:p>
                    <a:p>
                      <a:pPr algn="ctr"/>
                      <a:endParaRPr lang="ru-RU" sz="1200" b="1" i="0" u="none" dirty="0" smtClean="0"/>
                    </a:p>
                    <a:p>
                      <a:pPr algn="ctr"/>
                      <a:endParaRPr lang="ru-RU" sz="1200" b="1" i="0" u="none" dirty="0" smtClean="0"/>
                    </a:p>
                    <a:p>
                      <a:pPr algn="ctr"/>
                      <a:r>
                        <a:rPr lang="ru-RU" sz="1200" b="1" i="0" u="none" dirty="0" smtClean="0"/>
                        <a:t>МЕЛКОЛИСТНЫЕ</a:t>
                      </a:r>
                      <a:endParaRPr lang="ru-RU" sz="1200" b="1" i="0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H="1">
            <a:off x="3349128" y="1167788"/>
            <a:ext cx="2181340" cy="16635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949110" y="3194892"/>
            <a:ext cx="594910" cy="2644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2691" y="3182039"/>
            <a:ext cx="594910" cy="2644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774239" y="3202236"/>
            <a:ext cx="594910" cy="2644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54757" y="3720028"/>
            <a:ext cx="763835" cy="2570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20709" y="3740227"/>
            <a:ext cx="798721" cy="247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6268598" y="2963537"/>
            <a:ext cx="165253" cy="1542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7238083" y="2952520"/>
            <a:ext cx="22033" cy="1762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>
            <a:off x="7831157" y="2961701"/>
            <a:ext cx="240537" cy="24053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6676222" y="3007605"/>
            <a:ext cx="88135" cy="6499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601639" y="2963537"/>
            <a:ext cx="143219" cy="71609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23544" y="4922706"/>
            <a:ext cx="784032" cy="28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359267" y="4909851"/>
            <a:ext cx="800560" cy="2790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6499952" y="4450815"/>
            <a:ext cx="231354" cy="2754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555735" y="4426945"/>
            <a:ext cx="167089" cy="33234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84743" y="473725"/>
          <a:ext cx="7946526" cy="5409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5064"/>
                <a:gridCol w="2642620"/>
                <a:gridCol w="2648842"/>
              </a:tblGrid>
              <a:tr h="5409281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Раскрась листья деревьев, которые относятся к смешанным лесам</a:t>
                      </a:r>
                      <a:endParaRPr lang="ru-RU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endParaRPr lang="ru-RU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Природная</a:t>
                      </a:r>
                      <a:r>
                        <a:rPr lang="ru-RU" sz="28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зона</a:t>
                      </a:r>
                    </a:p>
                    <a:p>
                      <a:pPr algn="ctr"/>
                      <a:r>
                        <a:rPr lang="ru-RU" sz="28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ЛЕСА</a:t>
                      </a:r>
                    </a:p>
                    <a:p>
                      <a:pPr algn="ctr"/>
                      <a:endParaRPr lang="ru-RU" sz="2800" b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3" name="Рисунок 2" descr="«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0294" y="2887853"/>
            <a:ext cx="2225407" cy="249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www.ixtira.tv/wp-content/uploads/2017/08/50405557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402111" y="2285994"/>
            <a:ext cx="4417763" cy="255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768893" y="1454225"/>
            <a:ext cx="738664" cy="262201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3600" dirty="0" err="1" smtClean="0"/>
              <a:t>трифолд</a:t>
            </a:r>
            <a:endParaRPr lang="ru-RU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046" y="522514"/>
            <a:ext cx="8671728" cy="5848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2783393" y="542611"/>
            <a:ext cx="4310743" cy="5828044"/>
            <a:chOff x="2783393" y="542611"/>
            <a:chExt cx="4310743" cy="5828044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2783393" y="542611"/>
              <a:ext cx="10049" cy="582804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4933740" y="542611"/>
              <a:ext cx="10049" cy="582804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7084087" y="542611"/>
              <a:ext cx="10049" cy="582804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633046" y="542611"/>
            <a:ext cx="2150347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ДОСТОПРИМЕЧАТЕЛЬНОСТИ</a:t>
            </a:r>
          </a:p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4409" y="542612"/>
            <a:ext cx="187904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</a:t>
            </a:r>
          </a:p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ПАМЯТНИКИ)</a:t>
            </a:r>
          </a:p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264958" y="622998"/>
            <a:ext cx="196947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 ПОЛЕЗНЫЕ ИСКОПАЕМЫЕ</a:t>
            </a:r>
          </a:p>
          <a:p>
            <a:pPr algn="ctr"/>
            <a:r>
              <a:rPr lang="ru-RU" sz="11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7264958" y="3657600"/>
            <a:ext cx="185894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ТРАВЫ</a:t>
            </a:r>
          </a:p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8138815">
            <a:off x="4653437" y="1622589"/>
            <a:ext cx="2381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НОВГОРОДСКИЙ КРАЙ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3871" y="2985624"/>
            <a:ext cx="2131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   ЦЕНТР</a:t>
            </a:r>
          </a:p>
          <a:p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ВЕЛИКИЙ НОВГОРОД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81" y="4162943"/>
            <a:ext cx="2009666" cy="17584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3695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612949" y="492368"/>
            <a:ext cx="8671728" cy="5858190"/>
            <a:chOff x="612949" y="492368"/>
            <a:chExt cx="8671728" cy="585819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612949" y="492368"/>
              <a:ext cx="8671728" cy="5858190"/>
              <a:chOff x="612949" y="492368"/>
              <a:chExt cx="8671728" cy="5858190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612949" y="522514"/>
                <a:ext cx="8671728" cy="574765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" name="Прямая соединительная линия 3"/>
              <p:cNvCxnSpPr/>
              <p:nvPr/>
            </p:nvCxnSpPr>
            <p:spPr>
              <a:xfrm flipH="1">
                <a:off x="2813538" y="542611"/>
                <a:ext cx="10049" cy="5807947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flipH="1">
                <a:off x="4938764" y="492368"/>
                <a:ext cx="10049" cy="5807947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H="1">
                <a:off x="7159450" y="542610"/>
                <a:ext cx="10049" cy="5807947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678263" y="743578"/>
              <a:ext cx="2049863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dirty="0" smtClean="0"/>
                <a:t>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ГЕОГРАФИЧЕСКОЕ ПОЛОЖЕНИЕ</a:t>
              </a:r>
            </a:p>
            <a:p>
              <a:pPr algn="ctr"/>
              <a:r>
                <a:rPr lang="ru-RU" sz="1400" dirty="0" smtClean="0"/>
                <a:t>_________________________________________________________________________________________________________</a:t>
              </a:r>
              <a:br>
                <a:rPr lang="ru-RU" sz="1400" dirty="0" smtClean="0"/>
              </a:br>
              <a:r>
                <a:rPr lang="ru-RU" sz="1400" dirty="0" smtClean="0"/>
                <a:t>_______________________________________________________________</a:t>
              </a:r>
              <a:endParaRPr lang="ru-RU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2998" y="2963661"/>
              <a:ext cx="21051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ЗИМА </a:t>
              </a:r>
            </a:p>
            <a:p>
              <a:pPr algn="ctr"/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2949" y="3794658"/>
              <a:ext cx="21151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ЛЕТО 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264" y="4532690"/>
              <a:ext cx="206996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ВЕСНА</a:t>
              </a:r>
            </a:p>
            <a:p>
              <a:pPr algn="ctr"/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999" y="5385916"/>
              <a:ext cx="2125226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ОСЕНЬ </a:t>
              </a:r>
            </a:p>
            <a:p>
              <a:pPr algn="ctr"/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23587" y="743578"/>
              <a:ext cx="2019715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РАСТИТЕЛЬНЫЙ МИР </a:t>
              </a:r>
              <a:b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__________________________________________________________________________________________________________________________________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 descr="C:\Users\user\Desktop\картаНО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4274" y="1698169"/>
              <a:ext cx="3949001" cy="309489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2888901" y="1995693"/>
              <a:ext cx="19343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ЖИВОТНЫЙ МИР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H="1" flipV="1">
              <a:off x="3883691" y="2299704"/>
              <a:ext cx="20096" cy="18488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939146" y="2180359"/>
              <a:ext cx="919418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ПТИЦЫ </a:t>
              </a:r>
            </a:p>
            <a:p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(224 вида)</a:t>
              </a:r>
            </a:p>
            <a:p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54025" y="2287449"/>
              <a:ext cx="964641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ЗВЕРИ </a:t>
              </a:r>
            </a:p>
            <a:p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03490" y="4463440"/>
              <a:ext cx="2059912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ЗАПОВЕДНИКИ</a:t>
              </a:r>
            </a:p>
            <a:p>
              <a:pPr algn="ctr"/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____________________________________________________________________________________________________________________________________________________________________________________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14607" y="741010"/>
              <a:ext cx="173836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РЕКИ и ОЗЕРА </a:t>
              </a:r>
            </a:p>
            <a:p>
              <a:pPr algn="ctr"/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4608" y="4758858"/>
              <a:ext cx="186397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_______________________________________________________________________________________________________________________________________________________________________________________________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35782" y="741010"/>
              <a:ext cx="1657975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ПРОМЫШЛЕННОСТЬ</a:t>
              </a:r>
            </a:p>
            <a:p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64961" y="4270549"/>
              <a:ext cx="1924255" cy="1954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95941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 rot="16200000">
            <a:off x="127590" y="1031358"/>
            <a:ext cx="4359349" cy="3310135"/>
            <a:chOff x="1318437" y="1275906"/>
            <a:chExt cx="4359349" cy="331013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371602" y="1275906"/>
              <a:ext cx="4306184" cy="7336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ятиугольник 6"/>
            <p:cNvSpPr/>
            <p:nvPr/>
          </p:nvSpPr>
          <p:spPr>
            <a:xfrm rot="5400000">
              <a:off x="841389" y="2531826"/>
              <a:ext cx="2489755" cy="1420191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ятиугольник 8"/>
            <p:cNvSpPr/>
            <p:nvPr/>
          </p:nvSpPr>
          <p:spPr>
            <a:xfrm rot="5400000">
              <a:off x="2251141" y="2554779"/>
              <a:ext cx="2541044" cy="1429336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ятиугольник 9"/>
            <p:cNvSpPr/>
            <p:nvPr/>
          </p:nvSpPr>
          <p:spPr>
            <a:xfrm rot="5400000">
              <a:off x="3661212" y="2580101"/>
              <a:ext cx="2587117" cy="1424763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318437" y="1998921"/>
              <a:ext cx="4359349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2796363" y="2020188"/>
              <a:ext cx="0" cy="17650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 flipV="1">
              <a:off x="4221126" y="2041451"/>
              <a:ext cx="14177" cy="18323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860697" y="1371600"/>
              <a:ext cx="3551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/>
                <a:t>Виды предложений</a:t>
              </a:r>
              <a:endParaRPr lang="ru-RU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91884" y="2232837"/>
              <a:ext cx="738664" cy="1541721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ru-RU" dirty="0" smtClean="0"/>
                <a:t>По цели высказывания</a:t>
              </a:r>
              <a:endParaRPr lang="ru-RU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05804" y="2286000"/>
              <a:ext cx="461665" cy="163032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ru-RU" dirty="0" smtClean="0"/>
                <a:t>По интонации</a:t>
              </a:r>
              <a:endParaRPr lang="ru-RU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89430" y="2176129"/>
              <a:ext cx="1292662" cy="1715387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ru-RU" dirty="0" smtClean="0"/>
                <a:t>По наличию второстепенных членов предложения</a:t>
              </a:r>
              <a:endParaRPr lang="ru-RU" dirty="0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4983199" y="499660"/>
            <a:ext cx="3310128" cy="4354779"/>
            <a:chOff x="5036361" y="520925"/>
            <a:chExt cx="3310128" cy="4354779"/>
          </a:xfrm>
        </p:grpSpPr>
        <p:sp>
          <p:nvSpPr>
            <p:cNvPr id="39" name="Прямоугольник 38"/>
            <p:cNvSpPr/>
            <p:nvPr/>
          </p:nvSpPr>
          <p:spPr>
            <a:xfrm rot="16200000">
              <a:off x="3239459" y="2339162"/>
              <a:ext cx="4327451" cy="73364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ятиугольник 39"/>
            <p:cNvSpPr/>
            <p:nvPr/>
          </p:nvSpPr>
          <p:spPr>
            <a:xfrm>
              <a:off x="5778758" y="3455513"/>
              <a:ext cx="2489755" cy="1420191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ятиугольник 40"/>
            <p:cNvSpPr/>
            <p:nvPr/>
          </p:nvSpPr>
          <p:spPr>
            <a:xfrm>
              <a:off x="5759374" y="2058075"/>
              <a:ext cx="2541044" cy="1429336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ятиугольник 41"/>
            <p:cNvSpPr/>
            <p:nvPr/>
          </p:nvSpPr>
          <p:spPr>
            <a:xfrm>
              <a:off x="5759372" y="584723"/>
              <a:ext cx="2587117" cy="1424763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5759371" y="520925"/>
              <a:ext cx="35376" cy="428499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6200000" flipV="1">
              <a:off x="6684404" y="2573010"/>
              <a:ext cx="0" cy="17650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 flipV="1">
              <a:off x="5762847" y="2020186"/>
              <a:ext cx="1839503" cy="176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5837275" y="882502"/>
              <a:ext cx="20946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</a:t>
              </a:r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847907" y="2339163"/>
              <a:ext cx="19244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</a:t>
              </a:r>
            </a:p>
            <a:p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84112" y="3827721"/>
              <a:ext cx="20839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701821" y="428776"/>
            <a:ext cx="3299496" cy="4354779"/>
            <a:chOff x="701821" y="428776"/>
            <a:chExt cx="3299496" cy="4354779"/>
          </a:xfrm>
        </p:grpSpPr>
        <p:sp>
          <p:nvSpPr>
            <p:cNvPr id="15" name="Прямоугольник 14"/>
            <p:cNvSpPr/>
            <p:nvPr/>
          </p:nvSpPr>
          <p:spPr>
            <a:xfrm rot="16200000">
              <a:off x="-1095081" y="2247013"/>
              <a:ext cx="4327451" cy="7336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1433586" y="3363364"/>
              <a:ext cx="2489755" cy="1420191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1446100" y="1912763"/>
              <a:ext cx="2541044" cy="1429336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ятиугольник 17"/>
            <p:cNvSpPr/>
            <p:nvPr/>
          </p:nvSpPr>
          <p:spPr>
            <a:xfrm>
              <a:off x="1414200" y="460677"/>
              <a:ext cx="2587117" cy="1424763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H="1" flipV="1">
              <a:off x="1414199" y="428776"/>
              <a:ext cx="35376" cy="428499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435395" y="3363363"/>
              <a:ext cx="1786339" cy="7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 flipV="1">
              <a:off x="1417675" y="1896139"/>
              <a:ext cx="1839503" cy="176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 rot="16200000">
              <a:off x="-744872" y="2190899"/>
              <a:ext cx="3551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/>
                <a:t>Виды предложений</a:t>
              </a:r>
              <a:endParaRPr lang="ru-RU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1785047" y="295389"/>
              <a:ext cx="1292662" cy="1715387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ru-RU" dirty="0" smtClean="0"/>
                <a:t>По наличию второстепенных членов предложения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2267886" y="1737045"/>
              <a:ext cx="461665" cy="163032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ru-RU" dirty="0" smtClean="0"/>
                <a:t>По интонации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6200000">
              <a:off x="2031922" y="3156767"/>
              <a:ext cx="738664" cy="1541721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ru-RU" dirty="0" smtClean="0"/>
                <a:t>По цели высказывания</a:t>
              </a:r>
              <a:endParaRPr lang="ru-RU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036361" y="403967"/>
            <a:ext cx="3310128" cy="4359419"/>
            <a:chOff x="5036361" y="403967"/>
            <a:chExt cx="3310128" cy="4359419"/>
          </a:xfrm>
        </p:grpSpPr>
        <p:sp>
          <p:nvSpPr>
            <p:cNvPr id="5" name="Прямоугольник 4"/>
            <p:cNvSpPr/>
            <p:nvPr/>
          </p:nvSpPr>
          <p:spPr>
            <a:xfrm rot="16200000">
              <a:off x="3239459" y="2232837"/>
              <a:ext cx="4327451" cy="73364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ятиугольник 5"/>
            <p:cNvSpPr/>
            <p:nvPr/>
          </p:nvSpPr>
          <p:spPr>
            <a:xfrm>
              <a:off x="5778758" y="3338555"/>
              <a:ext cx="2489755" cy="1420191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5759374" y="1898588"/>
              <a:ext cx="2541044" cy="1429336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ятиугольник 7"/>
            <p:cNvSpPr/>
            <p:nvPr/>
          </p:nvSpPr>
          <p:spPr>
            <a:xfrm>
              <a:off x="5759372" y="425234"/>
              <a:ext cx="2587117" cy="1477994"/>
            </a:xfrm>
            <a:prstGeom prst="homePlat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H="1" flipV="1">
              <a:off x="5759371" y="403967"/>
              <a:ext cx="35376" cy="428499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V="1">
              <a:off x="6684404" y="2456052"/>
              <a:ext cx="0" cy="17650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 flipV="1">
              <a:off x="5752213" y="1913861"/>
              <a:ext cx="1839434" cy="106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890438" y="680484"/>
              <a:ext cx="19882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дополнение </a:t>
              </a:r>
            </a:p>
            <a:p>
              <a:r>
                <a:rPr lang="ru-RU" dirty="0" smtClean="0"/>
                <a:t>определение</a:t>
              </a:r>
            </a:p>
            <a:p>
              <a:r>
                <a:rPr lang="ru-RU" dirty="0" smtClean="0"/>
                <a:t>обстоятельство</a:t>
              </a:r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26643" y="2147777"/>
              <a:ext cx="21903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восклицательные и невосклицательные</a:t>
              </a:r>
              <a:endParaRPr lang="ru-RU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37274" y="3487479"/>
              <a:ext cx="223283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повествовательные</a:t>
              </a:r>
            </a:p>
            <a:p>
              <a:r>
                <a:rPr lang="ru-RU" dirty="0" smtClean="0"/>
                <a:t>побудительные</a:t>
              </a:r>
            </a:p>
            <a:p>
              <a:r>
                <a:rPr lang="ru-RU" dirty="0" smtClean="0"/>
                <a:t>вопросительные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9070" y="765544"/>
            <a:ext cx="65709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Выполни задание  по алгоритму: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Прочитай внимательно  предложения.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Поставь, где надо запятые.</a:t>
            </a:r>
          </a:p>
          <a:p>
            <a:pPr marL="342900" indent="-342900">
              <a:buAutoNum type="arabicPeriod"/>
            </a:pPr>
            <a:r>
              <a:rPr lang="ru-RU" dirty="0" smtClean="0"/>
              <a:t>В каждом предложении найди грамматическую основу.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Выдели СЧ</a:t>
            </a:r>
          </a:p>
          <a:p>
            <a:pPr marL="342900" indent="-342900">
              <a:buAutoNum type="arabicPeriod"/>
            </a:pPr>
            <a:r>
              <a:rPr lang="ru-RU" dirty="0" smtClean="0"/>
              <a:t>Определи , в какой столбик ты  выпишешь  из каждого  предложения  однородные  </a:t>
            </a:r>
            <a:r>
              <a:rPr lang="ru-RU" smtClean="0"/>
              <a:t>члены предложения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Запиши.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Подчеркни однородные члены предложения.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u="sng" dirty="0" smtClean="0"/>
              <a:t>Предложения: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 smtClean="0"/>
              <a:t> Дождь стучал по крыше трепетал листья в саду плескался на дворе в лужах.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 smtClean="0"/>
              <a:t> Пушистый снег закрывает дома столбы деревья белой пеленой.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 smtClean="0"/>
              <a:t> На юг улетают журавли  скворцы грачи.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 smtClean="0"/>
              <a:t> Подолгу лежит на стоках крыш на перилах балкона иней.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 smtClean="0"/>
              <a:t> Наступила тихая теплая но пасмурная осень.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 rot="16200000">
            <a:off x="-166577" y="1481473"/>
            <a:ext cx="5550196" cy="3639879"/>
            <a:chOff x="595423" y="563526"/>
            <a:chExt cx="5550196" cy="3639879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95423" y="563526"/>
              <a:ext cx="5518297" cy="7123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ятиугольник 41"/>
            <p:cNvSpPr/>
            <p:nvPr/>
          </p:nvSpPr>
          <p:spPr>
            <a:xfrm rot="5400000">
              <a:off x="-308345" y="2190309"/>
              <a:ext cx="2902689" cy="1052624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ятиугольник 42"/>
            <p:cNvSpPr/>
            <p:nvPr/>
          </p:nvSpPr>
          <p:spPr>
            <a:xfrm rot="5400000">
              <a:off x="765543" y="2193852"/>
              <a:ext cx="2902689" cy="1095153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ятиугольник 43"/>
            <p:cNvSpPr/>
            <p:nvPr/>
          </p:nvSpPr>
          <p:spPr>
            <a:xfrm rot="5400000">
              <a:off x="1862468" y="2181446"/>
              <a:ext cx="2902689" cy="1105787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ятиугольник 44"/>
            <p:cNvSpPr/>
            <p:nvPr/>
          </p:nvSpPr>
          <p:spPr>
            <a:xfrm rot="5400000">
              <a:off x="2955849" y="2200938"/>
              <a:ext cx="2902689" cy="1095156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ятиугольник 45"/>
            <p:cNvSpPr/>
            <p:nvPr/>
          </p:nvSpPr>
          <p:spPr>
            <a:xfrm rot="5400000">
              <a:off x="4063408" y="2170815"/>
              <a:ext cx="2902689" cy="1162492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606056" y="1297172"/>
              <a:ext cx="5539563" cy="21265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1658679" y="1371600"/>
              <a:ext cx="1" cy="228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746744" y="1321982"/>
              <a:ext cx="28354" cy="234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3863163" y="1286540"/>
              <a:ext cx="7088" cy="23320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1222744" y="701749"/>
              <a:ext cx="44337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Однородные члены предложения</a:t>
              </a:r>
              <a:endParaRPr lang="ru-RU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6200000" flipV="1">
              <a:off x="295604" y="2320707"/>
              <a:ext cx="18931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подлежащее</a:t>
              </a:r>
              <a:endParaRPr lang="ru-RU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6200000" flipV="1">
              <a:off x="1134077" y="2453887"/>
              <a:ext cx="2222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сказуемое</a:t>
              </a:r>
              <a:endParaRPr lang="ru-RU" sz="2400" dirty="0"/>
            </a:p>
          </p:txBody>
        </p:sp>
        <p:sp>
          <p:nvSpPr>
            <p:cNvPr id="54" name="TextBox 53"/>
            <p:cNvSpPr txBox="1"/>
            <p:nvPr/>
          </p:nvSpPr>
          <p:spPr>
            <a:xfrm rot="16200000" flipV="1">
              <a:off x="2098096" y="2471608"/>
              <a:ext cx="2300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дополнение</a:t>
              </a:r>
              <a:endParaRPr lang="ru-RU" sz="2400" dirty="0"/>
            </a:p>
          </p:txBody>
        </p:sp>
        <p:sp>
          <p:nvSpPr>
            <p:cNvPr id="55" name="TextBox 54"/>
            <p:cNvSpPr txBox="1"/>
            <p:nvPr/>
          </p:nvSpPr>
          <p:spPr>
            <a:xfrm rot="16200000" flipV="1">
              <a:off x="3072747" y="2499961"/>
              <a:ext cx="23568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определение</a:t>
              </a:r>
              <a:endParaRPr lang="ru-RU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 rot="16200000" flipV="1">
              <a:off x="4182452" y="2501733"/>
              <a:ext cx="2466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обстоятельство</a:t>
              </a:r>
              <a:endParaRPr lang="ru-RU" sz="2400" dirty="0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707913" y="597199"/>
            <a:ext cx="3639880" cy="5518297"/>
            <a:chOff x="5697280" y="586567"/>
            <a:chExt cx="3639880" cy="5518297"/>
          </a:xfrm>
        </p:grpSpPr>
        <p:sp>
          <p:nvSpPr>
            <p:cNvPr id="4" name="Прямоугольник 3"/>
            <p:cNvSpPr/>
            <p:nvPr/>
          </p:nvSpPr>
          <p:spPr>
            <a:xfrm rot="16200000">
              <a:off x="3294322" y="2989525"/>
              <a:ext cx="5518297" cy="7123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ятиугольник 4"/>
            <p:cNvSpPr/>
            <p:nvPr/>
          </p:nvSpPr>
          <p:spPr>
            <a:xfrm>
              <a:off x="6399031" y="5030975"/>
              <a:ext cx="2902689" cy="1052624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ятиугольник 8"/>
            <p:cNvSpPr/>
            <p:nvPr/>
          </p:nvSpPr>
          <p:spPr>
            <a:xfrm>
              <a:off x="6416750" y="2833580"/>
              <a:ext cx="2902689" cy="1105787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10"/>
            <p:cNvSpPr/>
            <p:nvPr/>
          </p:nvSpPr>
          <p:spPr>
            <a:xfrm>
              <a:off x="6411433" y="604288"/>
              <a:ext cx="2925727" cy="1128819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 rot="10800000" flipV="1">
              <a:off x="6686107" y="3221270"/>
              <a:ext cx="2300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400" dirty="0" smtClean="0"/>
            </a:p>
          </p:txBody>
        </p:sp>
        <p:sp>
          <p:nvSpPr>
            <p:cNvPr id="34" name="TextBox 33"/>
            <p:cNvSpPr txBox="1"/>
            <p:nvPr/>
          </p:nvSpPr>
          <p:spPr>
            <a:xfrm rot="10800000" flipV="1">
              <a:off x="6558515" y="2282061"/>
              <a:ext cx="23568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772940" y="648587"/>
              <a:ext cx="20946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</a:t>
              </a:r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702056" y="1690577"/>
              <a:ext cx="20946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</a:t>
              </a:r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641805" y="2870791"/>
              <a:ext cx="20946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</a:t>
              </a:r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34716" y="3923414"/>
              <a:ext cx="20946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</a:t>
              </a:r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616995" y="5075274"/>
              <a:ext cx="20946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________________________________________________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Группа 60"/>
          <p:cNvGrpSpPr/>
          <p:nvPr/>
        </p:nvGrpSpPr>
        <p:grpSpPr>
          <a:xfrm>
            <a:off x="489098" y="1237165"/>
            <a:ext cx="4221125" cy="4933504"/>
            <a:chOff x="712382" y="1275908"/>
            <a:chExt cx="4221125" cy="493350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371601" y="1275908"/>
              <a:ext cx="2902687" cy="214777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71601" y="3402418"/>
              <a:ext cx="2881423" cy="22434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12382" y="1307805"/>
              <a:ext cx="680483" cy="208398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284921" y="1297171"/>
              <a:ext cx="648586" cy="20733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Трапеция 7"/>
            <p:cNvSpPr/>
            <p:nvPr/>
          </p:nvSpPr>
          <p:spPr>
            <a:xfrm rot="10800000">
              <a:off x="1350335" y="5624621"/>
              <a:ext cx="2910652" cy="584791"/>
            </a:xfrm>
            <a:prstGeom prst="trapezoid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0456" y="1658679"/>
              <a:ext cx="2658139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 smtClean="0"/>
            </a:p>
            <a:p>
              <a:endParaRPr lang="ru-RU" dirty="0" smtClean="0"/>
            </a:p>
            <a:p>
              <a:r>
                <a:rPr lang="ru-RU" sz="2000" dirty="0" smtClean="0"/>
                <a:t>приставка + корень + суффикс  =  ?</a:t>
              </a:r>
            </a:p>
            <a:p>
              <a:endParaRPr lang="ru-RU" dirty="0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224131" y="1215657"/>
            <a:ext cx="4221125" cy="4933504"/>
            <a:chOff x="5224131" y="1215657"/>
            <a:chExt cx="4221125" cy="4933504"/>
          </a:xfrm>
        </p:grpSpPr>
        <p:sp>
          <p:nvSpPr>
            <p:cNvPr id="63" name="Прямоугольник 62"/>
            <p:cNvSpPr/>
            <p:nvPr/>
          </p:nvSpPr>
          <p:spPr>
            <a:xfrm>
              <a:off x="5883350" y="1215657"/>
              <a:ext cx="2902687" cy="214777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5904616" y="3374065"/>
              <a:ext cx="2881423" cy="22434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5224131" y="1247554"/>
              <a:ext cx="680483" cy="208398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8796670" y="1236920"/>
              <a:ext cx="648586" cy="20733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Трапеция 66"/>
            <p:cNvSpPr/>
            <p:nvPr/>
          </p:nvSpPr>
          <p:spPr>
            <a:xfrm rot="10800000">
              <a:off x="5862084" y="5564370"/>
              <a:ext cx="2910652" cy="584791"/>
            </a:xfrm>
            <a:prstGeom prst="trapezoid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032205" y="1598428"/>
              <a:ext cx="2658139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 smtClean="0"/>
            </a:p>
            <a:p>
              <a:endParaRPr lang="ru-RU" dirty="0" smtClean="0"/>
            </a:p>
            <a:p>
              <a:r>
                <a:rPr lang="ru-RU" sz="2000" dirty="0" smtClean="0"/>
                <a:t>корень +  суффикс + окончание  =  ?</a:t>
              </a:r>
            </a:p>
            <a:p>
              <a:endParaRPr lang="ru-RU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71" y="340667"/>
            <a:ext cx="56139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a typeface="Batang" pitchFamily="18" charset="-127"/>
              </a:rPr>
              <a:t>Выполни   задание: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ea typeface="Batang" pitchFamily="18" charset="-127"/>
              </a:rPr>
              <a:t>Разрежь слова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ea typeface="Batang" pitchFamily="18" charset="-127"/>
              </a:rPr>
              <a:t>Разбери каждое слово по составу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ea typeface="Batang" pitchFamily="18" charset="-127"/>
              </a:rPr>
              <a:t>Разложи слова в конвертики  по составу слова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8912" y="2029260"/>
          <a:ext cx="9180575" cy="3694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2535"/>
                <a:gridCol w="2214807"/>
                <a:gridCol w="2478298"/>
                <a:gridCol w="2264935"/>
              </a:tblGrid>
              <a:tr h="86024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сильный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зазвонит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золотистый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рассказы          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61030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доплата</a:t>
                      </a:r>
                    </a:p>
                    <a:p>
                      <a:endParaRPr lang="ru-RU" sz="2800" b="1" dirty="0" smtClean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прыгать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подкова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зарядка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579405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безрукий</a:t>
                      </a:r>
                    </a:p>
                    <a:p>
                      <a:endParaRPr lang="ru-RU" sz="2800" b="1" dirty="0" smtClean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избушка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березка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охрана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579405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подруга</a:t>
                      </a:r>
                    </a:p>
                    <a:p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солнышко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отмена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Batang" pitchFamily="18" charset="-127"/>
                          <a:ea typeface="Batang" pitchFamily="18" charset="-127"/>
                        </a:rPr>
                        <a:t>беленький</a:t>
                      </a:r>
                      <a:endParaRPr lang="ru-RU" sz="28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388352" y="548641"/>
            <a:ext cx="1670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Распредели слова по  орфограммам</a:t>
            </a:r>
            <a:endParaRPr lang="ru-RU" sz="1600" dirty="0"/>
          </a:p>
        </p:txBody>
      </p:sp>
      <p:sp>
        <p:nvSpPr>
          <p:cNvPr id="21" name="Овал 20"/>
          <p:cNvSpPr/>
          <p:nvPr/>
        </p:nvSpPr>
        <p:spPr>
          <a:xfrm>
            <a:off x="7077456" y="408432"/>
            <a:ext cx="2109216" cy="11094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536114" y="1262290"/>
            <a:ext cx="4303776" cy="4389120"/>
            <a:chOff x="621792" y="597408"/>
            <a:chExt cx="4303776" cy="4389120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621792" y="597408"/>
              <a:ext cx="4303776" cy="4389120"/>
              <a:chOff x="1316736" y="792480"/>
              <a:chExt cx="4303776" cy="4389120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1316736" y="792480"/>
                <a:ext cx="4303776" cy="4389120"/>
                <a:chOff x="1341120" y="755904"/>
                <a:chExt cx="4303776" cy="4389120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1341120" y="755904"/>
                  <a:ext cx="4303776" cy="4389120"/>
                  <a:chOff x="1353312" y="768096"/>
                  <a:chExt cx="4303776" cy="4389120"/>
                </a:xfrm>
              </p:grpSpPr>
              <p:grpSp>
                <p:nvGrpSpPr>
                  <p:cNvPr id="6" name="Группа 5"/>
                  <p:cNvGrpSpPr/>
                  <p:nvPr/>
                </p:nvGrpSpPr>
                <p:grpSpPr>
                  <a:xfrm>
                    <a:off x="1353312" y="768096"/>
                    <a:ext cx="4303776" cy="2206752"/>
                    <a:chOff x="1414272" y="536448"/>
                    <a:chExt cx="4303776" cy="2206752"/>
                  </a:xfrm>
                </p:grpSpPr>
                <p:sp>
                  <p:nvSpPr>
                    <p:cNvPr id="4" name="Прямоугольник 3"/>
                    <p:cNvSpPr/>
                    <p:nvPr/>
                  </p:nvSpPr>
                  <p:spPr>
                    <a:xfrm>
                      <a:off x="1414272" y="536448"/>
                      <a:ext cx="2121408" cy="220675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" name="Прямоугольник 4"/>
                    <p:cNvSpPr/>
                    <p:nvPr/>
                  </p:nvSpPr>
                  <p:spPr>
                    <a:xfrm>
                      <a:off x="3547872" y="554736"/>
                      <a:ext cx="2170176" cy="216408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7" name="Группа 6"/>
                  <p:cNvGrpSpPr/>
                  <p:nvPr/>
                </p:nvGrpSpPr>
                <p:grpSpPr>
                  <a:xfrm>
                    <a:off x="1353312" y="2950464"/>
                    <a:ext cx="4303776" cy="2206752"/>
                    <a:chOff x="1414272" y="536448"/>
                    <a:chExt cx="4303776" cy="2206752"/>
                  </a:xfrm>
                </p:grpSpPr>
                <p:sp>
                  <p:nvSpPr>
                    <p:cNvPr id="8" name="Прямоугольник 7"/>
                    <p:cNvSpPr/>
                    <p:nvPr/>
                  </p:nvSpPr>
                  <p:spPr>
                    <a:xfrm>
                      <a:off x="1414272" y="536448"/>
                      <a:ext cx="2157984" cy="220675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" name="Прямоугольник 8"/>
                    <p:cNvSpPr/>
                    <p:nvPr/>
                  </p:nvSpPr>
                  <p:spPr>
                    <a:xfrm>
                      <a:off x="3547872" y="554736"/>
                      <a:ext cx="2170176" cy="216408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5291328" y="804672"/>
                  <a:ext cx="36576" cy="43037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flipH="1">
                  <a:off x="1694688" y="762000"/>
                  <a:ext cx="6096" cy="433425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Овал 16"/>
              <p:cNvSpPr/>
              <p:nvPr/>
            </p:nvSpPr>
            <p:spPr>
              <a:xfrm>
                <a:off x="2401824" y="2426208"/>
                <a:ext cx="2109216" cy="110947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24" name="Рисунок 23" descr="https://blogger.googleusercontent.com/img/a/AVvXsEiQi6fPomwgbjw4MNQJdh3e53zviPnRI2_a8o_Rx52gHsuf3_ipBemtIMFFZ7yW296fICRfHh_UVv_3UejjC1Gw0txhTnQHeuqotTzqXTvH03F1Gt3Ik4nr4A9LMmYPM3flaEaUMh5T4DehhiesbnBHrqIL_AJ291zvmnmbiYYZ9j9Nr31pkn2asxQzMQ=s320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5088" y="670560"/>
              <a:ext cx="1450848" cy="1450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 descr="https://xn--d1aicqbbbeb0ftc.xn--p1ai/800/600/https/sun9-62.userapi.com/c853620/v853620842/218723/aLbrY8jn2n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7280" y="3412308"/>
              <a:ext cx="1475232" cy="1440107"/>
            </a:xfrm>
            <a:prstGeom prst="rect">
              <a:avLst/>
            </a:prstGeom>
            <a:noFill/>
          </p:spPr>
        </p:pic>
        <p:pic>
          <p:nvPicPr>
            <p:cNvPr id="1030" name="Picture 6" descr="https://lusana.ru/files/7606/268/20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62199" y="731520"/>
              <a:ext cx="1600073" cy="1389888"/>
            </a:xfrm>
            <a:prstGeom prst="rect">
              <a:avLst/>
            </a:prstGeom>
            <a:noFill/>
          </p:spPr>
        </p:pic>
        <p:pic>
          <p:nvPicPr>
            <p:cNvPr id="1032" name="Picture 8" descr="https://placepic.ru/wp-content/uploads/2021/07/img_user_file_5515a9784c7a6_8-300x225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74848" y="3450336"/>
              <a:ext cx="1524000" cy="1377695"/>
            </a:xfrm>
            <a:prstGeom prst="rect">
              <a:avLst/>
            </a:prstGeom>
            <a:noFill/>
          </p:spPr>
        </p:pic>
      </p:grpSp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6538586" y="2091846"/>
          <a:ext cx="2605414" cy="27237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759"/>
                <a:gridCol w="1277655"/>
              </a:tblGrid>
              <a:tr h="467391">
                <a:tc>
                  <a:txBody>
                    <a:bodyPr/>
                    <a:lstStyle/>
                    <a:p>
                      <a:r>
                        <a:rPr lang="ru-RU" dirty="0" smtClean="0"/>
                        <a:t>пушистый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солнце</a:t>
                      </a:r>
                      <a:endParaRPr lang="ru-RU" dirty="0"/>
                    </a:p>
                  </a:txBody>
                  <a:tcPr/>
                </a:tc>
              </a:tr>
              <a:tr h="405893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сладкий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чудак</a:t>
                      </a:r>
                      <a:endParaRPr lang="ru-RU" dirty="0"/>
                    </a:p>
                  </a:txBody>
                  <a:tcPr/>
                </a:tc>
              </a:tr>
              <a:tr h="483098">
                <a:tc>
                  <a:txBody>
                    <a:bodyPr/>
                    <a:lstStyle/>
                    <a:p>
                      <a:r>
                        <a:rPr lang="ru-RU" dirty="0" smtClean="0"/>
                        <a:t>роща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пятнистый</a:t>
                      </a:r>
                      <a:endParaRPr lang="ru-RU" dirty="0"/>
                    </a:p>
                  </a:txBody>
                  <a:tcPr/>
                </a:tc>
              </a:tr>
              <a:tr h="480729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тропинка</a:t>
                      </a:r>
                      <a:endParaRPr lang="ru-RU" dirty="0"/>
                    </a:p>
                  </a:txBody>
                  <a:tcPr/>
                </a:tc>
              </a:tr>
              <a:tr h="46398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прорубь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вкусный</a:t>
                      </a:r>
                      <a:endParaRPr lang="ru-RU" dirty="0"/>
                    </a:p>
                  </a:txBody>
                  <a:tcPr/>
                </a:tc>
              </a:tr>
              <a:tr h="422638">
                <a:tc>
                  <a:txBody>
                    <a:bodyPr/>
                    <a:lstStyle/>
                    <a:p>
                      <a:r>
                        <a:rPr lang="ru-RU" dirty="0" smtClean="0"/>
                        <a:t>белеет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скользкий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918</Words>
  <Application>Microsoft Office PowerPoint</Application>
  <PresentationFormat>Лист A4 (210x297 мм)</PresentationFormat>
  <Paragraphs>261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«Интерактивные тетради – современный  метод в работе  с информацией в начальной школе»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145</cp:revision>
  <dcterms:created xsi:type="dcterms:W3CDTF">2023-01-26T09:12:34Z</dcterms:created>
  <dcterms:modified xsi:type="dcterms:W3CDTF">2023-04-25T05:56:22Z</dcterms:modified>
</cp:coreProperties>
</file>