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3" r:id="rId4"/>
    <p:sldId id="272" r:id="rId5"/>
    <p:sldId id="265" r:id="rId6"/>
    <p:sldId id="264" r:id="rId7"/>
    <p:sldId id="261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00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63" autoAdjust="0"/>
  </p:normalViewPr>
  <p:slideViewPr>
    <p:cSldViewPr>
      <p:cViewPr varScale="1">
        <p:scale>
          <a:sx n="124" d="100"/>
          <a:sy n="124" d="100"/>
        </p:scale>
        <p:origin x="122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DBD0-3EAE-4F79-9360-0A14317B50A5}" type="datetimeFigureOut">
              <a:rPr lang="ru-RU" smtClean="0"/>
              <a:pPr/>
              <a:t>10.01.2022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A5A38-F925-4A2B-BA9A-97198D438B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A5A38-F925-4A2B-BA9A-97198D438BB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A5A38-F925-4A2B-BA9A-97198D438BB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A5A38-F925-4A2B-BA9A-97198D438BB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6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allbox.ru/wallpapers/main/201518/ba8a8cd64bb3f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8858312" cy="635798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http://planetakartinok.net/photo/1280-95-1/9697_nastolcom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285728"/>
            <a:ext cx="8786874" cy="6357982"/>
          </a:xfrm>
          <a:prstGeom prst="rect">
            <a:avLst/>
          </a:prstGeom>
          <a:noFill/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14282" y="357166"/>
            <a:ext cx="33575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Н. Носов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«Живое пламя».</a:t>
            </a:r>
            <a:endParaRPr kumimoji="0" lang="ru-RU" sz="40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500570"/>
            <a:ext cx="85725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«Лёгкий ветерок чуть колыхал,</a:t>
            </a:r>
          </a:p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а солнце пронизывало полупрозрачные 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алые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лепестки, отчего маки то вспыхивали трепетно-ярким огнём, то наливались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густым багрянцем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». </a:t>
            </a:r>
            <a:endParaRPr lang="ru-RU" sz="16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myslide.ru/documents_7/2d3364422768614b22bd4785745beff9/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72560" cy="642942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429124" y="214290"/>
            <a:ext cx="4357718" cy="642942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just"/>
            <a:endParaRPr lang="ru-RU" sz="2400" b="1" dirty="0">
              <a:ln>
                <a:solidFill>
                  <a:schemeClr val="tx1"/>
                </a:solidFill>
              </a:ln>
            </a:endParaRPr>
          </a:p>
          <a:p>
            <a:pPr algn="just"/>
            <a:r>
              <a:rPr lang="ru-RU" sz="2400" b="1" dirty="0">
                <a:ln>
                  <a:solidFill>
                    <a:schemeClr val="tx1"/>
                  </a:solidFill>
                </a:ln>
              </a:rPr>
              <a:t>Это была большая комната со сводами, с липким каменным полом, освещённая одним, сделанным в углу окном, стены и своды были выкрашены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тёмно-красною </a:t>
            </a:r>
            <a:r>
              <a:rPr lang="ru-RU" sz="2400" b="1" dirty="0">
                <a:ln>
                  <a:solidFill>
                    <a:schemeClr val="tx1"/>
                  </a:solidFill>
                </a:ln>
              </a:rPr>
              <a:t>масляную краскою». 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00562" y="142851"/>
            <a:ext cx="4286280" cy="364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В. Гаршин. </a:t>
            </a:r>
            <a:r>
              <a:rPr kumimoji="0" lang="ru-RU" sz="36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«Красный цветок».</a:t>
            </a:r>
            <a:endParaRPr kumimoji="0" lang="ru-RU" sz="32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«Солдат взял за два конца грубое полотенце и, сильно нажимая, быстро провёл им по затылку, сорвав с него верхний слой кожи и оставив обнажённую </a:t>
            </a:r>
            <a:r>
              <a:rPr kumimoji="0" lang="ru-RU" sz="20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красную </a:t>
            </a:r>
            <a:r>
              <a:rPr kumimoji="0" lang="ru-RU" sz="20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ссадину</a:t>
            </a:r>
            <a:r>
              <a:rPr kumimoji="0" lang="ru-RU" sz="24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16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40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43504" y="142852"/>
            <a:ext cx="3857652" cy="650085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https://i.pinimg.com/originals/44/fb/2b/44fb2b5a8dcc26153748c9a8686e9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979989" cy="65008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С. Есенин.</a:t>
            </a: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Хороша была Танюша,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Краше не было в селе.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Красной</a:t>
            </a:r>
            <a:r>
              <a:rPr kumimoji="0" 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рюшкою по белу</a:t>
            </a: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Сарафан на подоле.</a:t>
            </a:r>
            <a:r>
              <a:rPr kumimoji="0" lang="ru-RU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357818" y="714356"/>
            <a:ext cx="321471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С. Есенин.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Хороша была Танюша,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Краше не было в селе.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Красной </a:t>
            </a: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рюшкою по белу</a:t>
            </a:r>
            <a:endParaRPr kumimoji="0" lang="ru-RU" sz="3200" b="1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Сарафан на подоле.</a:t>
            </a:r>
            <a:r>
              <a:rPr kumimoji="0" lang="ru-RU" sz="32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m1.narvii.com/7236/23751e5f8d43802d8a0f33c48d500f4545701231r1-1024-686v2_h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0"/>
            <a:ext cx="6429388" cy="5177794"/>
          </a:xfrm>
          <a:prstGeom prst="rect">
            <a:avLst/>
          </a:prstGeom>
          <a:noFill/>
        </p:spPr>
      </p:pic>
      <p:pic>
        <p:nvPicPr>
          <p:cNvPr id="26626" name="Picture 2" descr="https://avatars.mds.yandex.net/get-zen_doc/1706621/pub_5e5902f869807744879b97fc_5e59040b8c6f3d0ebbf9f781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857232"/>
            <a:ext cx="5397908" cy="392909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2844" y="428604"/>
            <a:ext cx="421484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А. Твардовский.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«Василий Тёркин».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Переправа, переправа!</a:t>
            </a:r>
            <a:br>
              <a:rPr kumimoji="0" lang="ru-RU" sz="2400" b="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400" b="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Берег правый, как стена…</a:t>
            </a:r>
            <a:endParaRPr kumimoji="0" lang="ru-RU" sz="24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Этой ночи след </a:t>
            </a:r>
            <a:r>
              <a:rPr kumimoji="0" lang="ru-RU" sz="24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кровавый</a:t>
            </a:r>
            <a:br>
              <a:rPr kumimoji="0" lang="ru-RU" sz="2400" b="1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400" b="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В море вынесла волна. </a:t>
            </a:r>
            <a:endParaRPr kumimoji="0" lang="ru-RU" sz="2400" b="0" i="0" u="none" strike="noStrike" cap="none" normalizeH="0" baseline="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rasfokus.ru/images/photos/medium/5e4c406217746c73e7877725f174b0c5.jpg"/>
          <p:cNvPicPr>
            <a:picLocks noChangeAspect="1" noChangeArrowheads="1"/>
          </p:cNvPicPr>
          <p:nvPr/>
        </p:nvPicPr>
        <p:blipFill>
          <a:blip r:embed="rId3"/>
          <a:srcRect r="-76" b="3200"/>
          <a:stretch>
            <a:fillRect/>
          </a:stretch>
        </p:blipFill>
        <p:spPr bwMode="auto">
          <a:xfrm>
            <a:off x="214282" y="142852"/>
            <a:ext cx="8744217" cy="65008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0"/>
            <a:ext cx="364333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  <a:p>
            <a:r>
              <a:rPr lang="ru-RU" sz="2800" b="1" dirty="0">
                <a:ln w="15875">
                  <a:solidFill>
                    <a:schemeClr val="tx1"/>
                  </a:solidFill>
                </a:ln>
              </a:rPr>
              <a:t>И прохладную тишину утра нарушает только сытое квохтанье дроздов на </a:t>
            </a:r>
            <a:r>
              <a:rPr lang="ru-RU" sz="2800" b="1" dirty="0">
                <a:ln w="158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коралловых</a:t>
            </a:r>
            <a:r>
              <a:rPr lang="ru-RU" sz="2800" b="1" dirty="0">
                <a:ln w="15875">
                  <a:solidFill>
                    <a:schemeClr val="tx1"/>
                  </a:solidFill>
                </a:ln>
              </a:rPr>
              <a:t> рябинах в чаще сада, голоса да гулкий стук ссыпаемых в меры и кадушки яблок…»-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571480"/>
            <a:ext cx="4940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</a:rPr>
              <a:t>И. А. Бунин. «Антоновские яблоки»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fs00.infourok.ru/images/doc/212/241114/img1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6593" t="3390" r="67036" b="55170"/>
          <a:stretch>
            <a:fillRect/>
          </a:stretch>
        </p:blipFill>
        <p:spPr bwMode="auto">
          <a:xfrm>
            <a:off x="285720" y="1857364"/>
            <a:ext cx="3931254" cy="46332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286248" y="2071678"/>
            <a:ext cx="47148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«Каморка его походила на шкаф, чем на квартиру. Это была крошечная клетушка, шагов в шесть длинною, имевшая самый жалкий вид с своими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жёлтенькими</a:t>
            </a:r>
            <a:r>
              <a:rPr lang="ru-RU" sz="2800" dirty="0"/>
              <a:t>, пыльными и всюду отставшими от стен обоями…»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57166"/>
            <a:ext cx="55721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ysClr val="windowText" lastClr="000000"/>
                </a:solidFill>
              </a:rPr>
              <a:t>Ф. Достоевский. «Преступление и наказание»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28604"/>
            <a:ext cx="5715040" cy="5697559"/>
          </a:xfrm>
          <a:ln w="952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«На её тонкой и длинной шее, похожей на </a:t>
            </a:r>
            <a:r>
              <a:rPr lang="ru-RU" b="1" dirty="0"/>
              <a:t>куриную</a:t>
            </a:r>
            <a:r>
              <a:rPr lang="ru-RU" dirty="0"/>
              <a:t> ногу, было наверчено какое-то фланелевое тряпьё, а на плечах, несмотря на жару, болталась вся истрёпанная и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пожелтевшая</a:t>
            </a:r>
            <a:r>
              <a:rPr lang="ru-RU" b="1" dirty="0">
                <a:ln>
                  <a:solidFill>
                    <a:schemeClr val="accent1"/>
                  </a:solidFill>
                </a:ln>
              </a:rPr>
              <a:t> </a:t>
            </a:r>
            <a:r>
              <a:rPr lang="ru-RU" dirty="0"/>
              <a:t>меховая </a:t>
            </a:r>
            <a:r>
              <a:rPr lang="ru-RU" dirty="0" err="1"/>
              <a:t>кацевейка</a:t>
            </a:r>
            <a:r>
              <a:rPr lang="ru-RU" dirty="0"/>
              <a:t>».</a:t>
            </a:r>
          </a:p>
          <a:p>
            <a:pPr>
              <a:buNone/>
            </a:pPr>
            <a:r>
              <a:rPr lang="ru-RU" dirty="0"/>
              <a:t>«…Вот женщина с 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жёлтым</a:t>
            </a:r>
            <a:r>
              <a:rPr lang="ru-RU" dirty="0">
                <a:ln>
                  <a:solidFill>
                    <a:schemeClr val="accent1"/>
                  </a:solidFill>
                </a:ln>
                <a:solidFill>
                  <a:srgbClr val="FFC000"/>
                </a:solidFill>
              </a:rPr>
              <a:t> </a:t>
            </a:r>
            <a:r>
              <a:rPr lang="ru-RU" dirty="0"/>
              <a:t>лицом и запавшими глазами бросается в воду»</a:t>
            </a:r>
          </a:p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5938" y="285728"/>
            <a:ext cx="2536590" cy="307183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zzn6CjWkAA41Dz.jpg: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6858048" cy="4479854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7158" y="4795897"/>
            <a:ext cx="6643734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3200" b="1" dirty="0">
                <a:ln>
                  <a:solidFill>
                    <a:schemeClr val="bg1"/>
                  </a:solidFill>
                </a:ln>
              </a:rPr>
              <a:t>Свет вечерний </a:t>
            </a:r>
            <a:r>
              <a:rPr lang="ru-RU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</a:rPr>
              <a:t>шафранного</a:t>
            </a:r>
            <a:r>
              <a:rPr lang="ru-RU" sz="3200" b="1" dirty="0">
                <a:ln>
                  <a:solidFill>
                    <a:schemeClr val="bg1"/>
                  </a:solidFill>
                </a:ln>
              </a:rPr>
              <a:t> края,</a:t>
            </a:r>
          </a:p>
          <a:p>
            <a:r>
              <a:rPr lang="ru-RU" sz="3200" b="1" dirty="0">
                <a:ln>
                  <a:solidFill>
                    <a:schemeClr val="bg1"/>
                  </a:solidFill>
                </a:ln>
              </a:rPr>
              <a:t>Тихо розы бегут по полям.</a:t>
            </a:r>
          </a:p>
          <a:p>
            <a:r>
              <a:rPr lang="ru-RU" sz="3200" b="1" dirty="0">
                <a:ln>
                  <a:solidFill>
                    <a:schemeClr val="bg1"/>
                  </a:solidFill>
                </a:ln>
              </a:rPr>
              <a:t>Спой мне песню, моя дорогая,</a:t>
            </a:r>
          </a:p>
          <a:p>
            <a:r>
              <a:rPr lang="ru-RU" sz="3200" b="1" dirty="0">
                <a:ln>
                  <a:solidFill>
                    <a:schemeClr val="bg1"/>
                  </a:solidFill>
                </a:ln>
              </a:rPr>
              <a:t>Ту, которую пел </a:t>
            </a:r>
            <a:r>
              <a:rPr lang="ru-RU" sz="3200" b="1" dirty="0" err="1">
                <a:ln>
                  <a:solidFill>
                    <a:schemeClr val="bg1"/>
                  </a:solidFill>
                </a:ln>
              </a:rPr>
              <a:t>Хаям</a:t>
            </a:r>
            <a:r>
              <a:rPr lang="ru-RU" sz="3200" b="1" dirty="0">
                <a:ln>
                  <a:solidFill>
                    <a:schemeClr val="bg1"/>
                  </a:solidFill>
                </a:ln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86512" y="5786454"/>
            <a:ext cx="2571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>
                  <a:solidFill>
                    <a:schemeClr val="bg1"/>
                  </a:solidFill>
                </a:ln>
              </a:rPr>
              <a:t>С. Есенин.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364746" cy="5337554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857752" y="357166"/>
            <a:ext cx="42862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</a:tabLst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Нечто монгольское было в его </a:t>
            </a:r>
            <a:r>
              <a:rPr kumimoji="0" lang="ru-RU" sz="2400" b="1" i="0" u="none" strike="noStrike" cap="none" normalizeH="0" baseline="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желтоватом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лице с подстриженными усами, </a:t>
            </a:r>
            <a:r>
              <a:rPr kumimoji="0" lang="ru-RU" sz="2400" b="1" i="0" u="none" strike="noStrike" cap="none" normalizeH="0" baseline="0" dirty="0">
                <a:ln w="3175">
                  <a:solidFill>
                    <a:schemeClr val="tx1"/>
                  </a:solidFill>
                </a:ln>
                <a:solidFill>
                  <a:srgbClr val="FF99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золотыми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пломбами блестели его крупные зубы, старой слоновой костью- крепкая лысая голова.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857892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И. А. Бунин. «Господин из Сан-Франциско».</a:t>
            </a:r>
            <a:endParaRPr lang="ru-RU" sz="2800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ds04.infourok.ru/uploads/ex/0a83/00112182-281aefe5/img3.jpg"/>
          <p:cNvPicPr>
            <a:picLocks noChangeAspect="1" noChangeArrowheads="1"/>
          </p:cNvPicPr>
          <p:nvPr/>
        </p:nvPicPr>
        <p:blipFill>
          <a:blip r:embed="rId2"/>
          <a:srcRect l="49219" t="16667" r="3125" b="4166"/>
          <a:stretch>
            <a:fillRect/>
          </a:stretch>
        </p:blipFill>
        <p:spPr bwMode="auto">
          <a:xfrm>
            <a:off x="113705" y="357166"/>
            <a:ext cx="4816425" cy="6000792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5143504" y="1142984"/>
            <a:ext cx="414337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А. Блок. «Фабрика».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 соседнем доме окна </a:t>
            </a:r>
            <a:r>
              <a:rPr kumimoji="0" lang="ru-RU" sz="2800" b="1" i="0" u="none" strike="noStrike" normalizeH="0" baseline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жолты</a:t>
            </a:r>
            <a:r>
              <a:rPr kumimoji="0" lang="ru-RU" sz="20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br>
              <a:rPr kumimoji="0" lang="ru-RU" sz="2000" b="1" i="0" u="none" strike="noStrike" normalizeH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 вечерам — по вечерам</a:t>
            </a:r>
            <a:b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Скрипят задумчивые болты,</a:t>
            </a:r>
            <a:b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Подходят люди к воротам.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Они войдут и разбредутся,</a:t>
            </a:r>
            <a:b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Навалят на спины кули.</a:t>
            </a:r>
            <a:b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 в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800" i="0" u="none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желтых </a:t>
            </a: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окнах засмеются,</a:t>
            </a:r>
            <a:b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этих нищих провели.</a:t>
            </a:r>
            <a:endParaRPr kumimoji="0" lang="ru-RU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роскошный ине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4143404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00306"/>
            <a:ext cx="3214678" cy="428620"/>
          </a:xfrm>
        </p:spPr>
        <p:txBody>
          <a:bodyPr>
            <a:normAutofit fontScale="90000"/>
          </a:bodyPr>
          <a:lstStyle/>
          <a:p>
            <a:pPr algn="l"/>
            <a:br>
              <a:rPr lang="ru-RU" dirty="0"/>
            </a:br>
            <a:br>
              <a:rPr lang="ru-RU" dirty="0"/>
            </a:br>
            <a:r>
              <a:rPr lang="ru-RU" sz="2200" b="1" dirty="0">
                <a:solidFill>
                  <a:srgbClr val="0033CC"/>
                </a:solidFill>
                <a:ea typeface="MS Mincho" pitchFamily="49" charset="-128"/>
              </a:rPr>
              <a:t>Грабарь И.Э. </a:t>
            </a:r>
            <a:br>
              <a:rPr lang="ru-RU" sz="2200" b="1" dirty="0">
                <a:solidFill>
                  <a:srgbClr val="0033CC"/>
                </a:solidFill>
                <a:ea typeface="MS Mincho" pitchFamily="49" charset="-128"/>
              </a:rPr>
            </a:br>
            <a:r>
              <a:rPr lang="ru-RU" sz="2200" b="1" dirty="0">
                <a:solidFill>
                  <a:srgbClr val="0033CC"/>
                </a:solidFill>
                <a:ea typeface="MS Mincho" pitchFamily="49" charset="-128"/>
              </a:rPr>
              <a:t>Роскошный иней. </a:t>
            </a:r>
            <a:endParaRPr lang="ru-RU" sz="2200" dirty="0">
              <a:solidFill>
                <a:srgbClr val="0033CC"/>
              </a:solidFill>
              <a:ea typeface="MS Mincho" pitchFamily="49" charset="-128"/>
            </a:endParaRPr>
          </a:p>
        </p:txBody>
      </p:sp>
      <p:pic>
        <p:nvPicPr>
          <p:cNvPr id="4" name="Содержимое 5" descr="весн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357166"/>
            <a:ext cx="400052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628" y="3000372"/>
            <a:ext cx="2500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ea typeface="MS Mincho" pitchFamily="49" charset="-128"/>
              </a:rPr>
              <a:t>Левитан И.И. </a:t>
            </a:r>
            <a:br>
              <a:rPr lang="ru-RU" b="1" dirty="0">
                <a:solidFill>
                  <a:srgbClr val="0033CC"/>
                </a:solidFill>
                <a:ea typeface="MS Mincho" pitchFamily="49" charset="-128"/>
              </a:rPr>
            </a:br>
            <a:r>
              <a:rPr lang="ru-RU" b="1" dirty="0">
                <a:solidFill>
                  <a:srgbClr val="0033CC"/>
                </a:solidFill>
                <a:ea typeface="MS Mincho" pitchFamily="49" charset="-128"/>
              </a:rPr>
              <a:t>Цветущие яблони. </a:t>
            </a:r>
            <a:endParaRPr lang="ru-RU" dirty="0"/>
          </a:p>
        </p:txBody>
      </p:sp>
      <p:pic>
        <p:nvPicPr>
          <p:cNvPr id="6" name="Содержимое 3" descr="лето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571876"/>
            <a:ext cx="407196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57158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33CC"/>
                </a:solidFill>
                <a:ea typeface="MS Mincho" pitchFamily="49" charset="-128"/>
              </a:rPr>
              <a:t>Сафронова И.В. </a:t>
            </a:r>
            <a:br>
              <a:rPr lang="ru-RU" b="1" dirty="0">
                <a:solidFill>
                  <a:srgbClr val="0033CC"/>
                </a:solidFill>
                <a:ea typeface="MS Mincho" pitchFamily="49" charset="-128"/>
              </a:rPr>
            </a:br>
            <a:r>
              <a:rPr lang="ru-RU" b="1" dirty="0">
                <a:solidFill>
                  <a:srgbClr val="0033CC"/>
                </a:solidFill>
                <a:ea typeface="MS Mincho" pitchFamily="49" charset="-128"/>
              </a:rPr>
              <a:t>Дверь в живописное лето. </a:t>
            </a:r>
            <a:endParaRPr lang="ru-RU" dirty="0"/>
          </a:p>
        </p:txBody>
      </p:sp>
      <p:pic>
        <p:nvPicPr>
          <p:cNvPr id="9" name="Содержимое 3" descr="осен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6" y="3643314"/>
            <a:ext cx="4071966" cy="269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786314" y="6211669"/>
            <a:ext cx="4357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33CC"/>
                </a:solidFill>
                <a:ea typeface="MS Mincho" pitchFamily="49" charset="-128"/>
              </a:rPr>
              <a:t>Косцова</a:t>
            </a:r>
            <a:r>
              <a:rPr lang="ru-RU" b="1" dirty="0">
                <a:solidFill>
                  <a:srgbClr val="0033CC"/>
                </a:solidFill>
                <a:ea typeface="MS Mincho" pitchFamily="49" charset="-128"/>
              </a:rPr>
              <a:t> И.</a:t>
            </a:r>
            <a:br>
              <a:rPr lang="ru-RU" b="1" dirty="0">
                <a:solidFill>
                  <a:srgbClr val="0033CC"/>
                </a:solidFill>
                <a:ea typeface="MS Mincho" pitchFamily="49" charset="-128"/>
              </a:rPr>
            </a:br>
            <a:r>
              <a:rPr lang="ru-RU" b="1" dirty="0">
                <a:solidFill>
                  <a:srgbClr val="0033CC"/>
                </a:solidFill>
                <a:ea typeface="MS Mincho" pitchFamily="49" charset="-128"/>
              </a:rPr>
              <a:t>Золотая осень. </a:t>
            </a:r>
            <a:endParaRPr lang="ru-RU" dirty="0"/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7193ce36ad640ff5b45a5fecad12ddf7-l&amp;n=13"/>
          <p:cNvPicPr>
            <a:picLocks noChangeAspect="1" noChangeArrowheads="1"/>
          </p:cNvPicPr>
          <p:nvPr/>
        </p:nvPicPr>
        <p:blipFill>
          <a:blip r:embed="rId2"/>
          <a:srcRect t="5740" r="50" b="6260"/>
          <a:stretch>
            <a:fillRect/>
          </a:stretch>
        </p:blipFill>
        <p:spPr bwMode="auto">
          <a:xfrm>
            <a:off x="285720" y="285728"/>
            <a:ext cx="4543810" cy="4000528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286380" y="0"/>
            <a:ext cx="342902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И. А. Бунин. «Антоновские яблоки»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«…Помню раннее, свежее, тихое утро…Помню большой, весь </a:t>
            </a:r>
            <a:r>
              <a:rPr kumimoji="0" lang="ru-RU" sz="3600" b="1" i="0" strike="noStrike" cap="none" normalizeH="0" baseline="0" dirty="0">
                <a:ln>
                  <a:solidFill>
                    <a:schemeClr val="tx1"/>
                  </a:solidFill>
                </a:ln>
                <a:solidFill>
                  <a:srgbClr val="FFCC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золотой</a:t>
            </a:r>
            <a:r>
              <a:rPr kumimoji="0" lang="ru-RU" sz="36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подсохший и поредевший </a:t>
            </a:r>
            <a:r>
              <a:rPr kumimoji="0" lang="ru-RU" sz="36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сад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…» 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http://powerpoint.su/_ld/1/9608746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285992"/>
            <a:ext cx="3361788" cy="2857520"/>
          </a:xfrm>
          <a:prstGeom prst="rect">
            <a:avLst/>
          </a:prstGeom>
          <a:noFill/>
        </p:spPr>
      </p:pic>
      <p:pic>
        <p:nvPicPr>
          <p:cNvPr id="37894" name="Picture 6" descr="https://i.yapx.ru/Gjfe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72"/>
            <a:ext cx="2768223" cy="221457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17573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</a:rPr>
              <a:t>   ЖЕЛАЮ УДАЧИ!</a:t>
            </a:r>
          </a:p>
        </p:txBody>
      </p:sp>
      <p:pic>
        <p:nvPicPr>
          <p:cNvPr id="37892" name="Picture 4" descr="https://i.yapx.ru/Gjfe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071942"/>
            <a:ext cx="1234435" cy="2143116"/>
          </a:xfrm>
          <a:prstGeom prst="rect">
            <a:avLst/>
          </a:prstGeom>
          <a:noFill/>
        </p:spPr>
      </p:pic>
      <p:pic>
        <p:nvPicPr>
          <p:cNvPr id="37896" name="Picture 8" descr="https://i.yapx.ru/Gjfei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3714752"/>
            <a:ext cx="2071677" cy="2762236"/>
          </a:xfrm>
          <a:prstGeom prst="rect">
            <a:avLst/>
          </a:prstGeom>
          <a:noFill/>
        </p:spPr>
      </p:pic>
      <p:pic>
        <p:nvPicPr>
          <p:cNvPr id="37900" name="Picture 12" descr="http://powerpoint.su/_ld/1/93768794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3857628"/>
            <a:ext cx="3428991" cy="2571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урока:</a:t>
            </a:r>
            <a:br>
              <a:rPr lang="ru-RU" b="1" dirty="0"/>
            </a:br>
            <a:endParaRPr lang="ru-RU" sz="6700" b="1" dirty="0">
              <a:ln w="2857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14818"/>
            <a:ext cx="8143932" cy="140017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b="1" dirty="0"/>
              <a:t>определить, что символизирует цвет в различных литературных произведениях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071546"/>
            <a:ext cx="8358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ln w="2857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«Цвет как символ…»</a:t>
            </a:r>
            <a:endParaRPr lang="ru-RU" sz="6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643182"/>
            <a:ext cx="22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571744"/>
            <a:ext cx="8229600" cy="9001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проанализировать цветовые решения в различных произведениях;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4282" y="1357298"/>
            <a:ext cx="8786874" cy="90010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совершенствовать умения работы со словом, с текстом</a:t>
            </a:r>
            <a:r>
              <a:rPr kumimoji="0" lang="ru-RU" sz="1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28596" y="3929066"/>
            <a:ext cx="8229600" cy="900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развивать творческие способности.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красного цвета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400420" cy="4525963"/>
          </a:xfrm>
        </p:spPr>
        <p:txBody>
          <a:bodyPr>
            <a:normAutofit/>
          </a:bodyPr>
          <a:lstStyle/>
          <a:p>
            <a:pPr fontAlgn="t">
              <a:buNone/>
            </a:pPr>
            <a:r>
              <a:rPr lang="ru-RU" b="1" dirty="0"/>
              <a:t>положительные</a:t>
            </a:r>
          </a:p>
          <a:p>
            <a:pPr fontAlgn="t"/>
            <a:r>
              <a:rPr lang="ru-RU" dirty="0"/>
              <a:t>красота</a:t>
            </a:r>
          </a:p>
          <a:p>
            <a:pPr fontAlgn="t"/>
            <a:r>
              <a:rPr lang="ru-RU" dirty="0"/>
              <a:t>здоровье</a:t>
            </a:r>
          </a:p>
          <a:p>
            <a:pPr fontAlgn="t"/>
            <a:r>
              <a:rPr lang="ru-RU" dirty="0"/>
              <a:t>любовь</a:t>
            </a:r>
          </a:p>
          <a:p>
            <a:pPr fontAlgn="t"/>
            <a:r>
              <a:rPr lang="ru-RU" dirty="0"/>
              <a:t>полнота жизни</a:t>
            </a:r>
          </a:p>
          <a:p>
            <a:pPr fontAlgn="t"/>
            <a:r>
              <a:rPr lang="ru-RU" dirty="0"/>
              <a:t>богатство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1643050"/>
            <a:ext cx="40719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600" b="1" dirty="0"/>
              <a:t>отрицательные</a:t>
            </a:r>
          </a:p>
          <a:p>
            <a:pPr fontAlgn="t">
              <a:buFont typeface="Arial" pitchFamily="34" charset="0"/>
              <a:buChar char="•"/>
            </a:pPr>
            <a:r>
              <a:rPr lang="ru-RU" sz="3600" dirty="0"/>
              <a:t>    вражда</a:t>
            </a:r>
          </a:p>
          <a:p>
            <a:pPr fontAlgn="t">
              <a:buFont typeface="Arial" pitchFamily="34" charset="0"/>
              <a:buChar char="•"/>
            </a:pPr>
            <a:r>
              <a:rPr lang="ru-RU" sz="3600" dirty="0"/>
              <a:t>    месть</a:t>
            </a:r>
          </a:p>
          <a:p>
            <a:pPr fontAlgn="t">
              <a:buFont typeface="Arial" pitchFamily="34" charset="0"/>
              <a:buChar char="•"/>
            </a:pPr>
            <a:r>
              <a:rPr lang="ru-RU" sz="3600" dirty="0"/>
              <a:t>    война</a:t>
            </a:r>
          </a:p>
          <a:p>
            <a:pPr fontAlgn="t">
              <a:buFont typeface="Arial" pitchFamily="34" charset="0"/>
              <a:buChar char="•"/>
            </a:pPr>
            <a:r>
              <a:rPr lang="ru-RU" sz="3600" dirty="0"/>
              <a:t>    кровь</a:t>
            </a:r>
          </a:p>
          <a:p>
            <a:pPr fontAlgn="t">
              <a:buFont typeface="Arial" pitchFamily="34" charset="0"/>
              <a:buChar char="•"/>
            </a:pPr>
            <a:r>
              <a:rPr lang="ru-RU" sz="3600" dirty="0"/>
              <a:t>    агрессия</a:t>
            </a:r>
          </a:p>
          <a:p>
            <a:pPr fontAlgn="t">
              <a:buFont typeface="Arial" pitchFamily="34" charset="0"/>
              <a:buChar char="•"/>
            </a:pPr>
            <a:r>
              <a:rPr lang="ru-RU" sz="3600" dirty="0"/>
              <a:t>   опасность</a:t>
            </a:r>
          </a:p>
        </p:txBody>
      </p:sp>
      <p:pic>
        <p:nvPicPr>
          <p:cNvPr id="1026" name="Picture 2" descr="130 смайликов на прозрачном фон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74290" y="142852"/>
            <a:ext cx="1769710" cy="1828109"/>
          </a:xfrm>
          <a:prstGeom prst="rect">
            <a:avLst/>
          </a:prstGeom>
          <a:noFill/>
        </p:spPr>
      </p:pic>
      <p:pic>
        <p:nvPicPr>
          <p:cNvPr id="1028" name="Picture 4" descr="https://uprostim.com/wp-content/uploads/2021/04/175_serdtse_-13-tys-izobrazhenij-najdeno-v-YAndeks.Kartinka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31138">
            <a:off x="6980388" y="4410241"/>
            <a:ext cx="2111074" cy="2111074"/>
          </a:xfrm>
          <a:prstGeom prst="rect">
            <a:avLst/>
          </a:prstGeom>
          <a:noFill/>
        </p:spPr>
      </p:pic>
      <p:pic>
        <p:nvPicPr>
          <p:cNvPr id="1030" name="Picture 6" descr="https://uprostim.com/wp-content/uploads/2021/04/279_serdtse_-13-tys-izobrazhenij-najdeno-v-YAndeks.Kartinka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28604"/>
            <a:ext cx="1785950" cy="1023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143800" cy="10001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</a:t>
            </a:r>
            <a:br>
              <a:rPr lang="ru-RU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желтого цвета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3714776" cy="5072098"/>
          </a:xfrm>
        </p:spPr>
        <p:txBody>
          <a:bodyPr>
            <a:normAutofit/>
          </a:bodyPr>
          <a:lstStyle/>
          <a:p>
            <a:pPr fontAlgn="t">
              <a:buNone/>
            </a:pPr>
            <a:r>
              <a:rPr lang="ru-RU" b="1" dirty="0"/>
              <a:t>положительные</a:t>
            </a:r>
          </a:p>
          <a:p>
            <a:pPr fontAlgn="t"/>
            <a:r>
              <a:rPr lang="ru-RU" dirty="0"/>
              <a:t>богатство</a:t>
            </a:r>
          </a:p>
          <a:p>
            <a:pPr fontAlgn="t"/>
            <a:r>
              <a:rPr lang="ru-RU" dirty="0"/>
              <a:t>благодать</a:t>
            </a:r>
          </a:p>
          <a:p>
            <a:pPr fontAlgn="t"/>
            <a:r>
              <a:rPr lang="ru-RU" dirty="0"/>
              <a:t>беззаботность</a:t>
            </a:r>
          </a:p>
          <a:p>
            <a:pPr fontAlgn="t"/>
            <a:r>
              <a:rPr lang="ru-RU" dirty="0"/>
              <a:t>молодость</a:t>
            </a:r>
          </a:p>
          <a:p>
            <a:pPr fontAlgn="t"/>
            <a:r>
              <a:rPr lang="ru-RU" dirty="0"/>
              <a:t>оптимизм</a:t>
            </a:r>
          </a:p>
          <a:p>
            <a:pPr fontAlgn="t"/>
            <a:r>
              <a:rPr lang="ru-RU" dirty="0"/>
              <a:t>роскошь</a:t>
            </a:r>
          </a:p>
          <a:p>
            <a:pPr fontAlgn="t">
              <a:buNone/>
            </a:pPr>
            <a:endParaRPr lang="ru-RU" dirty="0"/>
          </a:p>
          <a:p>
            <a:pPr fontAlgn="t">
              <a:buNone/>
            </a:pP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1500174"/>
            <a:ext cx="40719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buNone/>
            </a:pPr>
            <a:r>
              <a:rPr lang="ru-RU" sz="3200" b="1" dirty="0"/>
              <a:t>отрицательные</a:t>
            </a:r>
          </a:p>
          <a:p>
            <a:pPr fontAlgn="t">
              <a:buFont typeface="Arial" pitchFamily="34" charset="0"/>
              <a:buChar char="•"/>
            </a:pPr>
            <a:r>
              <a:rPr lang="ru-RU" sz="3200" dirty="0"/>
              <a:t> ложь </a:t>
            </a:r>
          </a:p>
          <a:p>
            <a:pPr fontAlgn="t">
              <a:buFont typeface="Arial" pitchFamily="34" charset="0"/>
              <a:buChar char="•"/>
            </a:pPr>
            <a:r>
              <a:rPr lang="ru-RU" sz="3200" dirty="0"/>
              <a:t> ревность</a:t>
            </a:r>
          </a:p>
          <a:p>
            <a:pPr fontAlgn="t">
              <a:buFont typeface="Arial" pitchFamily="34" charset="0"/>
              <a:buChar char="•"/>
            </a:pPr>
            <a:r>
              <a:rPr lang="ru-RU" sz="3200" dirty="0"/>
              <a:t> измена</a:t>
            </a:r>
          </a:p>
          <a:p>
            <a:pPr fontAlgn="t">
              <a:buFont typeface="Arial" pitchFamily="34" charset="0"/>
              <a:buChar char="•"/>
            </a:pPr>
            <a:r>
              <a:rPr lang="ru-RU" sz="3200" dirty="0"/>
              <a:t> сумасшествие</a:t>
            </a:r>
          </a:p>
          <a:p>
            <a:pPr fontAlgn="t">
              <a:buFont typeface="Arial" pitchFamily="34" charset="0"/>
              <a:buChar char="•"/>
            </a:pPr>
            <a:r>
              <a:rPr lang="ru-RU" sz="3200" dirty="0"/>
              <a:t> предательство</a:t>
            </a:r>
          </a:p>
          <a:p>
            <a:pPr fontAlgn="t">
              <a:buFont typeface="Arial" pitchFamily="34" charset="0"/>
              <a:buChar char="•"/>
            </a:pPr>
            <a:r>
              <a:rPr lang="ru-RU" sz="3200" dirty="0"/>
              <a:t> болезнь</a:t>
            </a:r>
          </a:p>
        </p:txBody>
      </p:sp>
      <p:pic>
        <p:nvPicPr>
          <p:cNvPr id="1038" name="Picture 14" descr="https://uprostim.com/wp-content/uploads/2021/04/image060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643446"/>
            <a:ext cx="2991742" cy="19929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25400" h="95250"/>
            <a:bevelB w="25400"/>
          </a:sp3d>
        </p:spPr>
      </p:pic>
      <p:pic>
        <p:nvPicPr>
          <p:cNvPr id="1040" name="Picture 16" descr="https://uprostim.com/wp-content/uploads/2021/04/image057-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1450958" cy="1450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4000528" cy="725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Оттенки</a:t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красного цвета</a:t>
            </a:r>
          </a:p>
        </p:txBody>
      </p:sp>
      <p:pic>
        <p:nvPicPr>
          <p:cNvPr id="7" name="Содержимое 6" descr="красный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714348" y="1285860"/>
            <a:ext cx="3357586" cy="5126055"/>
          </a:xfrm>
        </p:spPr>
      </p:pic>
      <p:sp>
        <p:nvSpPr>
          <p:cNvPr id="4" name="TextBox 3"/>
          <p:cNvSpPr txBox="1"/>
          <p:nvPr/>
        </p:nvSpPr>
        <p:spPr>
          <a:xfrm>
            <a:off x="4929190" y="428604"/>
            <a:ext cx="314327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Красный – алый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Багряный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Червонный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Пурпурный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Багровый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Пунцовый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Малиновый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Рдяный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Кровавый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Кумачовый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Рубиновый</a:t>
            </a:r>
          </a:p>
          <a:p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Гранатовый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5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Оттенки желтого цвета</a:t>
            </a:r>
          </a:p>
        </p:txBody>
      </p:sp>
      <p:pic>
        <p:nvPicPr>
          <p:cNvPr id="4" name="Содержимое 3" descr="желты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571612"/>
            <a:ext cx="3429023" cy="4525963"/>
          </a:xfrm>
        </p:spPr>
      </p:pic>
      <p:sp>
        <p:nvSpPr>
          <p:cNvPr id="5" name="TextBox 4"/>
          <p:cNvSpPr txBox="1"/>
          <p:nvPr/>
        </p:nvSpPr>
        <p:spPr>
          <a:xfrm>
            <a:off x="4857752" y="857232"/>
            <a:ext cx="40409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Жёлтый – золотой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Лимонный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Песочный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Канареечный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Шафрановый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Янтарный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Соломенный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Яичный</a:t>
            </a:r>
          </a:p>
          <a:p>
            <a:r>
              <a:rPr lang="ru-RU" sz="3600" dirty="0">
                <a:ln>
                  <a:solidFill>
                    <a:schemeClr val="tx1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Медовый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tihi.ru/pics/2021/02/01/511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1"/>
            <a:ext cx="8786873" cy="655414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5715016"/>
            <a:ext cx="5686436" cy="93978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Андрей Белый «Зима».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85728"/>
            <a:ext cx="62150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Багровый</a:t>
            </a:r>
            <a:r>
              <a:rPr lang="ru-RU" sz="2800" b="1" dirty="0">
                <a:solidFill>
                  <a:schemeClr val="bg1"/>
                </a:solidFill>
              </a:rPr>
              <a:t> холод небосклона;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Багровый</a:t>
            </a:r>
            <a:r>
              <a:rPr lang="ru-RU" sz="2800" b="1" dirty="0">
                <a:solidFill>
                  <a:schemeClr val="bg1"/>
                </a:solidFill>
              </a:rPr>
              <a:t> отблеск на реке…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Лениво каркнула ворона;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Бубенчик звякнул вдалеке.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656</Words>
  <Application>Microsoft Office PowerPoint</Application>
  <PresentationFormat>Экран (4:3)</PresentationFormat>
  <Paragraphs>141</Paragraphs>
  <Slides>21</Slides>
  <Notes>3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Презентация PowerPoint</vt:lpstr>
      <vt:lpstr>  Грабарь И.Э.  Роскошный иней. </vt:lpstr>
      <vt:lpstr>Тема урока: </vt:lpstr>
      <vt:lpstr>Задачи:</vt:lpstr>
      <vt:lpstr>Значение  красного цвета</vt:lpstr>
      <vt:lpstr>Значение желтого цвета </vt:lpstr>
      <vt:lpstr>Оттенки  красного цвета</vt:lpstr>
      <vt:lpstr>Оттенки желтого цвета</vt:lpstr>
      <vt:lpstr>Андрей Белый «Зима».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73</cp:revision>
  <dcterms:created xsi:type="dcterms:W3CDTF">2021-12-13T06:58:21Z</dcterms:created>
  <dcterms:modified xsi:type="dcterms:W3CDTF">2022-01-10T12:54:42Z</dcterms:modified>
</cp:coreProperties>
</file>