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78" r:id="rId4"/>
    <p:sldId id="25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8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8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6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1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7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5400" b="1" i="1" dirty="0">
              <a:solidFill>
                <a:srgbClr val="CC33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912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Тема: «Простые</a:t>
            </a:r>
            <a:r>
              <a:rPr lang="ru-RU" sz="6600" b="1" dirty="0"/>
              <a:t>, сложные и составные числительные. Их </a:t>
            </a:r>
            <a:r>
              <a:rPr lang="ru-RU" sz="6600" b="1" dirty="0" smtClean="0"/>
              <a:t>правописание» </a:t>
            </a:r>
          </a:p>
          <a:p>
            <a:pPr marL="0" indent="0" algn="r">
              <a:buNone/>
            </a:pPr>
            <a:r>
              <a:rPr lang="ru-RU" sz="2400" b="1" dirty="0" smtClean="0"/>
              <a:t>Автор работы:</a:t>
            </a:r>
          </a:p>
          <a:p>
            <a:pPr marL="0" indent="0" algn="r">
              <a:buNone/>
            </a:pPr>
            <a:r>
              <a:rPr lang="ru-RU" sz="2400" b="1" dirty="0" smtClean="0"/>
              <a:t>Ремизова Н.В, учитель </a:t>
            </a:r>
          </a:p>
          <a:p>
            <a:pPr marL="0" indent="0" algn="r">
              <a:buNone/>
            </a:pPr>
            <a:r>
              <a:rPr lang="ru-RU" sz="2400" b="1" dirty="0" smtClean="0"/>
              <a:t>МБОУ СОШ №8 </a:t>
            </a:r>
            <a:r>
              <a:rPr lang="ru-RU" sz="2400" b="1" dirty="0" err="1" smtClean="0"/>
              <a:t>г.Миллерово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6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725144"/>
            <a:ext cx="2258851" cy="121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2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7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7\Desktop\f8c08bda11d34369d82c6a044c1ea3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8933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accent6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Работа </a:t>
            </a:r>
            <a:r>
              <a:rPr lang="ru-RU" sz="3200" b="1" dirty="0">
                <a:solidFill>
                  <a:schemeClr val="accent6"/>
                </a:solidFill>
              </a:rPr>
              <a:t>в открытом </a:t>
            </a:r>
            <a:r>
              <a:rPr lang="ru-RU" sz="3200" b="1" dirty="0" smtClean="0">
                <a:solidFill>
                  <a:schemeClr val="accent6"/>
                </a:solidFill>
              </a:rPr>
              <a:t>космосе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770485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Изменить по падежам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987 планет</a:t>
            </a:r>
          </a:p>
          <a:p>
            <a:pPr algn="ctr"/>
            <a:r>
              <a:rPr lang="ru-RU" sz="5400" b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844-я 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деталь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7\Desktop\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3244334"/>
            <a:ext cx="6768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6"/>
                </a:solidFill>
              </a:rPr>
              <a:t>      к </a:t>
            </a:r>
            <a:r>
              <a:rPr lang="ru-RU" sz="6000" dirty="0">
                <a:solidFill>
                  <a:schemeClr val="accent6"/>
                </a:solidFill>
              </a:rPr>
              <a:t>с к </a:t>
            </a:r>
            <a:r>
              <a:rPr lang="ru-RU" sz="6000" dirty="0" err="1">
                <a:solidFill>
                  <a:schemeClr val="accent6"/>
                </a:solidFill>
              </a:rPr>
              <a:t>к</a:t>
            </a:r>
            <a:r>
              <a:rPr lang="ru-RU" sz="6000" dirty="0">
                <a:solidFill>
                  <a:schemeClr val="accent6"/>
                </a:solidFill>
              </a:rPr>
              <a:t> с – к </a:t>
            </a:r>
            <a:r>
              <a:rPr lang="ru-RU" sz="6000" dirty="0" err="1">
                <a:solidFill>
                  <a:schemeClr val="accent6"/>
                </a:solidFill>
              </a:rPr>
              <a:t>к</a:t>
            </a:r>
            <a:r>
              <a:rPr lang="ru-RU" sz="6000" dirty="0">
                <a:solidFill>
                  <a:schemeClr val="accent6"/>
                </a:solidFill>
              </a:rPr>
              <a:t> – 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08548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Самопроверка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Кодовый диктант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 descr="C:\Users\W7\Desktop\img_6058ecdb9f3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59996"/>
            <a:ext cx="4067944" cy="25980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7\Desktop\aa308e3f6bc32b28c5c5c0d35639498f8a953a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50405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60" y="692696"/>
            <a:ext cx="8589536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здоровым, как космонавт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6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/>
              </a:solidFill>
            </a:endParaRPr>
          </a:p>
          <a:p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400" b="1" dirty="0"/>
              <a:t>Ч</a:t>
            </a:r>
            <a:r>
              <a:rPr lang="ru-RU" sz="2400" b="1" dirty="0" smtClean="0"/>
              <a:t>то </a:t>
            </a:r>
            <a:r>
              <a:rPr lang="ru-RU" sz="2400" b="1" dirty="0"/>
              <a:t>важно помнить о написании числительных  </a:t>
            </a:r>
            <a:r>
              <a:rPr lang="ru-RU" sz="2400" b="1" dirty="0" smtClean="0"/>
              <a:t>«одиннадцать», «миллион» </a:t>
            </a:r>
            <a:r>
              <a:rPr lang="ru-RU" sz="2400" b="1" dirty="0"/>
              <a:t>и </a:t>
            </a:r>
            <a:r>
              <a:rPr lang="ru-RU" sz="2400" b="1" dirty="0" smtClean="0"/>
              <a:t>«миллиард»?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Как склоняются </a:t>
            </a:r>
            <a:r>
              <a:rPr lang="ru-RU" sz="2400" b="1" dirty="0"/>
              <a:t>порядковые и количественные </a:t>
            </a:r>
            <a:r>
              <a:rPr lang="ru-RU" sz="2400" b="1" dirty="0" smtClean="0"/>
              <a:t>числительные?</a:t>
            </a:r>
          </a:p>
          <a:p>
            <a:endParaRPr lang="ru-RU" sz="2400" b="1" dirty="0"/>
          </a:p>
          <a:p>
            <a:r>
              <a:rPr lang="ru-RU" sz="2400" b="1" dirty="0"/>
              <a:t>С окончаниями какой части речи совпадают окончания порядковых числительных? 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Что важно помнить о мягком знаке при написании простых, а особенно сложных и составных числительных?</a:t>
            </a:r>
          </a:p>
          <a:p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урока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0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869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W7\Desktop\звез-ы-зо-ота-52998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962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6365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9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А) Творческое задание: составить рассказ о космической планете, используя имена числительные,  указать разряды числительных по строению, выделить орфограммы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Б) Выписать из произведения Антуана де Сент-Экзюпери.  «Маленький принц»  25 числительных, указать разряды числительных по строению, выделить орфограммы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10242" name="Picture 2" descr="C:\Users\W7\Desktop\7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29" y="4365104"/>
            <a:ext cx="5491691" cy="2376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20"/>
          </a:xfrm>
        </p:spPr>
        <p:txBody>
          <a:bodyPr>
            <a:normAutofit fontScale="90000"/>
          </a:bodyPr>
          <a:lstStyle/>
          <a:p>
            <a:pPr marL="274320" indent="-25603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КОСМОС ПОКОРЁН!!!</a:t>
            </a:r>
            <a:b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/>
              <a:t>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1" y="5805264"/>
            <a:ext cx="8239323" cy="792088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за </a:t>
            </a:r>
            <a:r>
              <a:rPr lang="ru-RU" sz="5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внимание</a:t>
            </a:r>
            <a:r>
              <a:rPr lang="en-US" sz="5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54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08720"/>
            <a:ext cx="84137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800" i="1" dirty="0" smtClean="0">
                <a:solidFill>
                  <a:srgbClr val="C00000"/>
                </a:solidFill>
                <a:ea typeface="Calibri"/>
                <a:cs typeface="Times New Roman"/>
              </a:rPr>
              <a:t>Путешествие </a:t>
            </a:r>
            <a:r>
              <a:rPr lang="ru-RU" sz="8800" i="1" dirty="0">
                <a:solidFill>
                  <a:srgbClr val="C00000"/>
                </a:solidFill>
                <a:ea typeface="Calibri"/>
                <a:cs typeface="Times New Roman"/>
              </a:rPr>
              <a:t>по просторам  Вселенной</a:t>
            </a:r>
            <a:endParaRPr lang="ru-RU" sz="8800" b="1" i="1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55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Он к звёздам первым проложил дорогу</a:t>
            </a:r>
            <a:endParaRPr lang="ru-RU" sz="4800" b="1" i="1" dirty="0"/>
          </a:p>
        </p:txBody>
      </p:sp>
      <p:pic>
        <p:nvPicPr>
          <p:cNvPr id="1027" name="Picture 3" descr="C:\Users\W7\Desktop\202104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" y="1844824"/>
            <a:ext cx="9144000" cy="41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88913"/>
            <a:ext cx="3708400" cy="6192837"/>
          </a:xfrm>
        </p:spPr>
        <p:txBody>
          <a:bodyPr>
            <a:normAutofit fontScale="92500" lnSpcReduction="20000"/>
          </a:bodyPr>
          <a:lstStyle/>
          <a:p>
            <a:pPr marL="274320" indent="-256032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/>
          </a:p>
          <a:p>
            <a:pPr marL="274320" indent="-256032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/>
          </a:p>
          <a:p>
            <a:pPr marL="27432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/>
              <a:t>    </a:t>
            </a:r>
            <a:r>
              <a:rPr lang="ru-RU" sz="2800" dirty="0" smtClean="0"/>
              <a:t>Только  после тщательной подготовки </a:t>
            </a:r>
            <a:r>
              <a:rPr lang="ru-RU" sz="2800" dirty="0"/>
              <a:t>открывается человеку дорога </a:t>
            </a:r>
            <a:r>
              <a:rPr lang="ru-RU" sz="2800" dirty="0" smtClean="0"/>
              <a:t>к </a:t>
            </a:r>
            <a:r>
              <a:rPr lang="ru-RU" sz="2800" dirty="0"/>
              <a:t>звёздам. Начало освоению космоса было положено 4 октября 1957 года, когда был запущен </a:t>
            </a:r>
            <a:r>
              <a:rPr lang="ru-RU" sz="2800" dirty="0" smtClean="0"/>
              <a:t>1-й </a:t>
            </a:r>
            <a:r>
              <a:rPr lang="ru-RU" sz="2800" dirty="0"/>
              <a:t>советский искусственный спутник Земли. </a:t>
            </a:r>
            <a:r>
              <a:rPr lang="ru-RU" sz="2800" dirty="0" smtClean="0"/>
              <a:t>12 </a:t>
            </a:r>
            <a:r>
              <a:rPr lang="ru-RU" sz="2800" dirty="0"/>
              <a:t>апреля 1961 года в 6:07 с космодрома Байконур стартовала ракета-носитель "</a:t>
            </a:r>
            <a:r>
              <a:rPr lang="ru-RU" sz="2800" dirty="0" smtClean="0"/>
              <a:t>Восток-1» с </a:t>
            </a:r>
            <a:r>
              <a:rPr lang="ru-RU" sz="2800" dirty="0"/>
              <a:t>человеком на борту. </a:t>
            </a:r>
            <a:r>
              <a:rPr lang="ru-RU" sz="2800" dirty="0" smtClean="0"/>
              <a:t>1-ым космонавтом </a:t>
            </a:r>
            <a:r>
              <a:rPr lang="ru-RU" sz="2800" dirty="0"/>
              <a:t>стал Юрий Алексеевич Гагарин.</a:t>
            </a:r>
            <a:endParaRPr lang="ru-RU" sz="2800" dirty="0" smtClean="0"/>
          </a:p>
          <a:p>
            <a:pPr marL="27432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49"/>
            <a:ext cx="439261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60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391" y="55089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Как обойтись бы без числа</a:t>
            </a:r>
          </a:p>
          <a:p>
            <a:r>
              <a:rPr lang="ru-RU" sz="3200" b="1" i="1" dirty="0"/>
              <a:t>Наука точная могла?</a:t>
            </a:r>
          </a:p>
          <a:p>
            <a:r>
              <a:rPr lang="ru-RU" sz="3200" b="1" i="1" dirty="0"/>
              <a:t>Расчет во всяком деле нужен.</a:t>
            </a:r>
          </a:p>
          <a:p>
            <a:r>
              <a:rPr lang="ru-RU" sz="3200" b="1" i="1" dirty="0"/>
              <a:t>Ты с числительным будь дружен. (</a:t>
            </a:r>
            <a:r>
              <a:rPr lang="ru-RU" sz="3200" b="1" i="1" dirty="0" err="1"/>
              <a:t>П.Чесноков</a:t>
            </a:r>
            <a:r>
              <a:rPr lang="ru-RU" sz="3200" b="1" i="1" dirty="0"/>
              <a:t>) </a:t>
            </a:r>
          </a:p>
        </p:txBody>
      </p:sp>
      <p:pic>
        <p:nvPicPr>
          <p:cNvPr id="2050" name="Picture 2" descr="C:\Users\W7\Desktop\png-transparent-number-numerical-digit-line-line-text-numerical-digit-nu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29246"/>
            <a:ext cx="6408712" cy="30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5"/>
            <a:ext cx="7200800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Цели: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 уметь различать </a:t>
            </a:r>
            <a:r>
              <a:rPr lang="ru-RU" sz="3200" b="1" dirty="0">
                <a:ea typeface="Calibri"/>
                <a:cs typeface="Times New Roman"/>
              </a:rPr>
              <a:t>простые, сложные и составные имена числительные, грамотному правописанию числительных; отличию в склонении количественных и порядковых </a:t>
            </a:r>
            <a:r>
              <a:rPr lang="ru-RU" sz="3200" b="1" dirty="0" smtClean="0">
                <a:ea typeface="Calibri"/>
                <a:cs typeface="Times New Roman"/>
              </a:rPr>
              <a:t>числительных.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8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6"/>
                </a:solidFill>
              </a:rPr>
              <a:t>Перед </a:t>
            </a:r>
            <a:r>
              <a:rPr lang="ru-RU" sz="6000" dirty="0" smtClean="0">
                <a:solidFill>
                  <a:schemeClr val="accent6"/>
                </a:solidFill>
              </a:rPr>
              <a:t>стартом</a:t>
            </a:r>
          </a:p>
          <a:p>
            <a:pPr algn="ctr"/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4383"/>
            <a:ext cx="6915150" cy="460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19907"/>
            <a:ext cx="8208912" cy="54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ea typeface="Calibri"/>
                <a:cs typeface="Times New Roman"/>
              </a:rPr>
              <a:t>Самопроверка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Имя </a:t>
            </a:r>
            <a:r>
              <a:rPr lang="ru-RU" sz="2400" dirty="0">
                <a:ea typeface="Calibri"/>
                <a:cs typeface="Times New Roman"/>
              </a:rPr>
              <a:t>числительное – часть речи, которая обозначает отвлечённое число, количество предметов, их порядок при счёте и  отвечает на вопросы </a:t>
            </a:r>
            <a:r>
              <a:rPr lang="ru-RU" sz="2400" i="1" dirty="0">
                <a:ea typeface="Calibri"/>
                <a:cs typeface="Times New Roman"/>
              </a:rPr>
              <a:t>сколько? какой? который? +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-Имена </a:t>
            </a:r>
            <a:r>
              <a:rPr lang="ru-RU" sz="2400" dirty="0">
                <a:ea typeface="Calibri"/>
                <a:cs typeface="Times New Roman"/>
              </a:rPr>
              <a:t>числительные делятся на количественные и порядковые +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Суффикс </a:t>
            </a:r>
            <a:r>
              <a:rPr lang="ru-RU" sz="2400" dirty="0">
                <a:ea typeface="Calibri"/>
                <a:cs typeface="Times New Roman"/>
              </a:rPr>
              <a:t>–</a:t>
            </a:r>
            <a:r>
              <a:rPr lang="ru-RU" sz="2400" dirty="0" err="1">
                <a:ea typeface="Calibri"/>
                <a:cs typeface="Times New Roman"/>
              </a:rPr>
              <a:t>дцать</a:t>
            </a:r>
            <a:r>
              <a:rPr lang="ru-RU" sz="2400" dirty="0">
                <a:ea typeface="Calibri"/>
                <a:cs typeface="Times New Roman"/>
              </a:rPr>
              <a:t>- означает десять </a:t>
            </a:r>
            <a:r>
              <a:rPr lang="ru-RU" sz="2400" dirty="0" smtClean="0">
                <a:ea typeface="Calibri"/>
                <a:cs typeface="Times New Roman"/>
              </a:rPr>
              <a:t>+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Простые </a:t>
            </a:r>
            <a:r>
              <a:rPr lang="ru-RU" sz="2400" dirty="0">
                <a:ea typeface="Calibri"/>
                <a:cs typeface="Times New Roman"/>
              </a:rPr>
              <a:t>числительные отличаются от составных тем, что составные состоят из двух корней </a:t>
            </a:r>
            <a:r>
              <a:rPr lang="ru-RU" sz="2400" dirty="0" smtClean="0">
                <a:ea typeface="Calibri"/>
                <a:cs typeface="Times New Roman"/>
              </a:rPr>
              <a:t>–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Количественные </a:t>
            </a:r>
            <a:r>
              <a:rPr lang="ru-RU" sz="2400" dirty="0">
                <a:ea typeface="Calibri"/>
                <a:cs typeface="Times New Roman"/>
              </a:rPr>
              <a:t>числительные могут выполнять синтаксическую роль только определения -</a:t>
            </a:r>
          </a:p>
        </p:txBody>
      </p:sp>
    </p:spTree>
    <p:extLst>
      <p:ext uri="{BB962C8B-B14F-4D97-AF65-F5344CB8AC3E}">
        <p14:creationId xmlns:p14="http://schemas.microsoft.com/office/powerpoint/2010/main" val="8199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Взлёт ракеты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W7\Desktop\белка и стр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448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342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Путешествие по просторам  Вселенной</vt:lpstr>
      <vt:lpstr>Он к звёздам первым проложил дорогу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КОСМОС ПОКОРЁН!!!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космонавты</dc:title>
  <cp:lastModifiedBy>W7</cp:lastModifiedBy>
  <cp:revision>47</cp:revision>
  <dcterms:modified xsi:type="dcterms:W3CDTF">2022-03-13T13:35:25Z</dcterms:modified>
</cp:coreProperties>
</file>