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D385F5-9872-4B3F-B2FD-32AB82038F75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6F9DB8-5FB2-482E-B8DE-97EDB92F5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culture.ru/poems/45540/vesennie-vod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ulture.ru/persons/8283/fedor-tyutche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</a:t>
            </a:r>
            <a:r>
              <a:rPr lang="ru-RU" sz="4000" dirty="0" smtClean="0"/>
              <a:t>Пейзаж:   «Весенняя берёза»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pic>
        <p:nvPicPr>
          <p:cNvPr id="4" name="Рисунок 3" descr="C:\Users\PC-144\Desktop\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    Берёзка</a:t>
            </a:r>
            <a:endParaRPr lang="ru-RU" sz="1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025208" cy="498916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 </a:t>
            </a:r>
            <a:r>
              <a:rPr lang="ru-RU" dirty="0" smtClean="0"/>
              <a:t>Сверху </a:t>
            </a:r>
            <a:r>
              <a:rPr lang="ru-RU" dirty="0" smtClean="0"/>
              <a:t>донизу берёзка хороша,</a:t>
            </a:r>
            <a:br>
              <a:rPr lang="ru-RU" dirty="0" smtClean="0"/>
            </a:br>
            <a:r>
              <a:rPr lang="ru-RU" dirty="0" smtClean="0"/>
              <a:t>В ней таится наша русская душа.</a:t>
            </a:r>
            <a:br>
              <a:rPr lang="ru-RU" dirty="0" smtClean="0"/>
            </a:br>
            <a:r>
              <a:rPr lang="ru-RU" dirty="0" smtClean="0"/>
              <a:t>Любят все её за стройность и красу,</a:t>
            </a:r>
            <a:br>
              <a:rPr lang="ru-RU" dirty="0" smtClean="0"/>
            </a:br>
            <a:r>
              <a:rPr lang="ru-RU" dirty="0" smtClean="0"/>
              <a:t>Белоснежность и зелёную косу.</a:t>
            </a:r>
          </a:p>
          <a:p>
            <a:pPr fontAlgn="base"/>
            <a:r>
              <a:rPr lang="ru-RU" dirty="0" smtClean="0"/>
              <a:t>Берёзка милая, ты нам как дочка.</a:t>
            </a:r>
            <a:br>
              <a:rPr lang="ru-RU" dirty="0" smtClean="0"/>
            </a:br>
            <a:r>
              <a:rPr lang="ru-RU" dirty="0" smtClean="0"/>
              <a:t>Как целебны твои листики и почки!</a:t>
            </a:r>
            <a:br>
              <a:rPr lang="ru-RU" dirty="0" smtClean="0"/>
            </a:br>
            <a:r>
              <a:rPr lang="ru-RU" dirty="0" smtClean="0"/>
              <a:t>Берёзовым соком поишь ты весной.</a:t>
            </a:r>
            <a:br>
              <a:rPr lang="ru-RU" dirty="0" smtClean="0"/>
            </a:br>
            <a:r>
              <a:rPr lang="ru-RU" dirty="0" smtClean="0"/>
              <a:t>Ведём разговоры душевно с тобой.</a:t>
            </a:r>
          </a:p>
          <a:p>
            <a:pPr fontAlgn="base"/>
            <a:r>
              <a:rPr lang="ru-RU" dirty="0" smtClean="0"/>
              <a:t>Ты символ России, любовь наша, свет!</a:t>
            </a:r>
            <a:br>
              <a:rPr lang="ru-RU" dirty="0" smtClean="0"/>
            </a:br>
            <a:r>
              <a:rPr lang="ru-RU" dirty="0" smtClean="0"/>
              <a:t>Мы знаем: красивей тебя в свете нет.</a:t>
            </a:r>
            <a:br>
              <a:rPr lang="ru-RU" dirty="0" smtClean="0"/>
            </a:br>
            <a:r>
              <a:rPr lang="ru-RU" dirty="0" smtClean="0"/>
              <a:t>Гордится тобою наш русский народ,</a:t>
            </a:r>
            <a:br>
              <a:rPr lang="ru-RU" dirty="0" smtClean="0"/>
            </a:br>
            <a:r>
              <a:rPr lang="ru-RU" dirty="0" smtClean="0"/>
              <a:t>Слагает стихи он и песни поёт.</a:t>
            </a:r>
          </a:p>
          <a:p>
            <a:r>
              <a:rPr lang="ru-RU" dirty="0" smtClean="0"/>
              <a:t>А если от Родины кто-то вдали,</a:t>
            </a:r>
            <a:br>
              <a:rPr lang="ru-RU" dirty="0" smtClean="0"/>
            </a:br>
            <a:r>
              <a:rPr lang="ru-RU" dirty="0" smtClean="0"/>
              <a:t>Поклон тебе низкий шлёт до земли.</a:t>
            </a:r>
            <a:br>
              <a:rPr lang="ru-RU" dirty="0" smtClean="0"/>
            </a:br>
            <a:r>
              <a:rPr lang="ru-RU" dirty="0" smtClean="0"/>
              <a:t>Вернётся в Россию, обнимет твой стан,</a:t>
            </a:r>
            <a:br>
              <a:rPr lang="ru-RU" dirty="0" smtClean="0"/>
            </a:br>
            <a:r>
              <a:rPr lang="ru-RU" dirty="0" smtClean="0"/>
              <a:t>И скажет: «Тебя никому не отдам!».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/>
          <a:lstStyle/>
          <a:p>
            <a:r>
              <a:rPr lang="ru-RU" dirty="0" smtClean="0"/>
              <a:t>              Практическая работа</a:t>
            </a:r>
            <a:endParaRPr lang="ru-RU" dirty="0"/>
          </a:p>
        </p:txBody>
      </p:sp>
      <p:pic>
        <p:nvPicPr>
          <p:cNvPr id="1026" name="Picture 2" descr="C:\Users\PC-144\Desktop\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912" y="2565400"/>
            <a:ext cx="5188175" cy="390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выполнения </a:t>
            </a:r>
            <a:r>
              <a:rPr lang="ru-RU" dirty="0" smtClean="0"/>
              <a:t>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i="1" dirty="0" smtClean="0"/>
              <a:t>1. Фон</a:t>
            </a:r>
          </a:p>
          <a:p>
            <a:pPr>
              <a:buNone/>
            </a:pPr>
            <a:r>
              <a:rPr lang="ru-RU" sz="3200" i="1" dirty="0" smtClean="0"/>
              <a:t>2. Ствол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Основой </a:t>
            </a:r>
            <a:r>
              <a:rPr lang="ru-RU" dirty="0" smtClean="0"/>
              <a:t>дерева является ствол. Поэтому рисование дерева нужно начинать со ствола. Это может быть прямая и разветвляющаяся вверху линия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PC-144\Desktop\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12241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3</a:t>
            </a:r>
            <a:r>
              <a:rPr lang="ru-RU" sz="2400" i="1" dirty="0" smtClean="0"/>
              <a:t>. Ветки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Изображение </a:t>
            </a:r>
            <a:r>
              <a:rPr lang="ru-RU" dirty="0" smtClean="0"/>
              <a:t>крупных, главных веток. Они обычно направлены вверх под острым углом. Ветки можно расположить на разном уровне, сделать их толстыми или тонкими.</a:t>
            </a:r>
          </a:p>
          <a:p>
            <a:endParaRPr lang="ru-RU" dirty="0"/>
          </a:p>
        </p:txBody>
      </p:sp>
      <p:pic>
        <p:nvPicPr>
          <p:cNvPr id="4" name="Рисунок 3" descr="C:\Users\PC-144\Desktop\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3284984"/>
            <a:ext cx="2461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4</a:t>
            </a:r>
            <a:r>
              <a:rPr lang="ru-RU" sz="2400" i="1" dirty="0" smtClean="0"/>
              <a:t>. Мелкие ветки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Рисование </a:t>
            </a:r>
            <a:r>
              <a:rPr lang="ru-RU" dirty="0" smtClean="0"/>
              <a:t>мелких веток. Мелкие веточки свисают вниз.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PC-144\Desktop\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42162"/>
            <a:ext cx="3744416" cy="36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4. Листья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Рисование листву. Оживать картину поможет присутствие на ветвях листвы. Для этого рисуют характерные овальные или шаровидные фигурки вблизи кроны.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PC-144\Desktop\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31683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6</a:t>
            </a:r>
            <a:r>
              <a:rPr lang="ru-RU" sz="2400" i="1" dirty="0" smtClean="0"/>
              <a:t>. Детали, оформление переднего плана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PC-144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2923406" cy="31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1643050"/>
            <a:ext cx="7000924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>
                <a:gd name="adj" fmla="val 11865998"/>
              </a:avLst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692696"/>
            <a:ext cx="6665168" cy="5781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Формирование умения использовать нужную цветовую гамму для передачи цветового состояния весеннего пейзажа.</a:t>
            </a:r>
          </a:p>
          <a:p>
            <a:r>
              <a:rPr lang="ru-RU" b="1" dirty="0" smtClean="0"/>
              <a:t> Задачи:</a:t>
            </a:r>
            <a:endParaRPr lang="ru-RU" dirty="0" smtClean="0"/>
          </a:p>
          <a:p>
            <a:pPr lvl="0"/>
            <a:r>
              <a:rPr lang="ru-RU" i="1" dirty="0" smtClean="0"/>
              <a:t>Образовательные:</a:t>
            </a:r>
            <a:endParaRPr lang="ru-RU" dirty="0" smtClean="0"/>
          </a:p>
          <a:p>
            <a:r>
              <a:rPr lang="ru-RU" dirty="0" smtClean="0"/>
              <a:t>1. Закрепление знаний о холодных и тёплых цветовых гаммах;</a:t>
            </a:r>
          </a:p>
          <a:p>
            <a:r>
              <a:rPr lang="ru-RU" dirty="0" smtClean="0"/>
              <a:t>2. Учить замечать красоту;</a:t>
            </a:r>
          </a:p>
          <a:p>
            <a:r>
              <a:rPr lang="ru-RU" dirty="0" smtClean="0"/>
              <a:t>3. Учить подбирать, смешивать цвета между собой для получения дополнительных оттенков;</a:t>
            </a:r>
          </a:p>
          <a:p>
            <a:r>
              <a:rPr lang="ru-RU" i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1. Развивать у детей интерес к пейзажной живописи;</a:t>
            </a:r>
          </a:p>
          <a:p>
            <a:r>
              <a:rPr lang="ru-RU" dirty="0" smtClean="0"/>
              <a:t>2. Развивать наблюдательность, воображение и творческие способности.</a:t>
            </a:r>
          </a:p>
          <a:p>
            <a:pPr lvl="0"/>
            <a:r>
              <a:rPr lang="ru-RU" i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1. Воспитывать эстетического вкуса, культуры визуальных наблюдений.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 </a:t>
            </a:r>
          </a:p>
          <a:p>
            <a:pPr>
              <a:buNone/>
            </a:pPr>
            <a:r>
              <a:rPr lang="ru-RU" dirty="0" smtClean="0"/>
              <a:t>   *</a:t>
            </a:r>
            <a:r>
              <a:rPr lang="ru-RU" dirty="0" smtClean="0"/>
              <a:t>Зелена, а не луг,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Бела, а не снег,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Кудрява</a:t>
            </a:r>
            <a:r>
              <a:rPr lang="ru-RU" dirty="0" smtClean="0"/>
              <a:t>, а не голова. (Берёза)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*</a:t>
            </a:r>
            <a:r>
              <a:rPr lang="ru-RU" dirty="0" smtClean="0"/>
              <a:t>Эта модница лесная</a:t>
            </a:r>
            <a:br>
              <a:rPr lang="ru-RU" dirty="0" smtClean="0"/>
            </a:br>
            <a:r>
              <a:rPr lang="ru-RU" dirty="0" smtClean="0"/>
              <a:t>Часто свой наряд меняет:</a:t>
            </a:r>
            <a:br>
              <a:rPr lang="ru-RU" dirty="0" smtClean="0"/>
            </a:br>
            <a:r>
              <a:rPr lang="ru-RU" dirty="0" smtClean="0"/>
              <a:t>В шубке белой зимой,</a:t>
            </a:r>
            <a:br>
              <a:rPr lang="ru-RU" dirty="0" smtClean="0"/>
            </a:br>
            <a:r>
              <a:rPr lang="ru-RU" dirty="0" smtClean="0"/>
              <a:t>Вся в серёжках весной,</a:t>
            </a:r>
            <a:br>
              <a:rPr lang="ru-RU" dirty="0" smtClean="0"/>
            </a:br>
            <a:r>
              <a:rPr lang="ru-RU" dirty="0" smtClean="0"/>
              <a:t>Сарафан зелёный летом,</a:t>
            </a:r>
            <a:br>
              <a:rPr lang="ru-RU" dirty="0" smtClean="0"/>
            </a:br>
            <a:r>
              <a:rPr lang="ru-RU" dirty="0" smtClean="0"/>
              <a:t>В день осенний в плащ одета.</a:t>
            </a:r>
            <a:br>
              <a:rPr lang="ru-RU" dirty="0" smtClean="0"/>
            </a:br>
            <a:r>
              <a:rPr lang="ru-RU" dirty="0" smtClean="0"/>
              <a:t>Если ветер налетит,</a:t>
            </a:r>
            <a:br>
              <a:rPr lang="ru-RU" dirty="0" smtClean="0"/>
            </a:br>
            <a:r>
              <a:rPr lang="ru-RU" dirty="0" smtClean="0"/>
              <a:t>Золотистый плащ шуршит.</a:t>
            </a:r>
            <a:br>
              <a:rPr lang="ru-RU" dirty="0" smtClean="0"/>
            </a:br>
            <a:r>
              <a:rPr lang="ru-RU" dirty="0" smtClean="0"/>
              <a:t>                                   (Берёза)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21014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</a:t>
            </a:r>
            <a:r>
              <a:rPr lang="ru-RU" sz="2400" i="1" dirty="0" smtClean="0"/>
              <a:t> Пейзаж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    Пейзаж</a:t>
            </a:r>
            <a:r>
              <a:rPr lang="ru-RU" dirty="0" smtClean="0"/>
              <a:t> — это жанр изобразительного искусства. В пейзажах художники изображают природу, первозданную или измененную человеком: леса, реки и моря, городские и сельские виды.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    Весенний </a:t>
            </a:r>
            <a:r>
              <a:rPr lang="ru-RU" dirty="0" smtClean="0"/>
              <a:t>пейзаж — хороший выбор для художников. Буйство зелени, тёплые оттенки в траве, или холодные – в ветвях сосен – эти детали очень живописны. Пейзаж – это не только природа, но и атмосфера, которую мы создаём, вкладывая свои эмоции, настроение.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 - Какое </a:t>
            </a:r>
            <a:r>
              <a:rPr lang="ru-RU" sz="1800" dirty="0" smtClean="0"/>
              <a:t>настроение у вас вызывают эти картины? </a:t>
            </a:r>
            <a:br>
              <a:rPr lang="ru-RU" sz="1800" dirty="0" smtClean="0"/>
            </a:br>
            <a:r>
              <a:rPr lang="ru-RU" sz="1800" dirty="0" smtClean="0"/>
              <a:t>         - </a:t>
            </a:r>
            <a:r>
              <a:rPr lang="ru-RU" sz="1800" dirty="0" smtClean="0"/>
              <a:t>Что объединяет все эти </a:t>
            </a:r>
            <a:r>
              <a:rPr lang="ru-RU" sz="1800" dirty="0" smtClean="0"/>
              <a:t>картины?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- Что </a:t>
            </a:r>
            <a:r>
              <a:rPr lang="ru-RU" sz="1800" dirty="0" smtClean="0"/>
              <a:t>вы чувствуете, глядя на эти  пейзажи? </a:t>
            </a:r>
            <a:endParaRPr lang="ru-RU" sz="1800" dirty="0"/>
          </a:p>
        </p:txBody>
      </p:sp>
      <p:pic>
        <p:nvPicPr>
          <p:cNvPr id="4" name="Содержимое 3" descr="C:\Users\PC-144\Desktop\0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616624" cy="45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hlinkClick r:id="rId2"/>
              </a:rPr>
              <a:t/>
            </a:r>
            <a:br>
              <a:rPr lang="ru-RU" sz="1800" b="1" dirty="0" smtClean="0">
                <a:hlinkClick r:id="rId2"/>
              </a:rPr>
            </a:br>
            <a:r>
              <a:rPr lang="ru-RU" sz="1800" b="1" dirty="0" smtClean="0">
                <a:hlinkClick r:id="rId2"/>
              </a:rPr>
              <a:t>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PC-144\Desktop\0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48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771800" y="430953"/>
            <a:ext cx="4608512" cy="162989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</a:t>
            </a:r>
            <a:br>
              <a:rPr lang="ru-RU" sz="1600" b="1" dirty="0" smtClean="0"/>
            </a:br>
            <a:r>
              <a:rPr lang="ru-RU" sz="1600" b="1" i="1" dirty="0" smtClean="0"/>
              <a:t>       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 </a:t>
            </a:r>
            <a:r>
              <a:rPr lang="ru-RU" sz="1600" b="1" i="1" dirty="0" smtClean="0"/>
              <a:t>      Весенние воды</a:t>
            </a:r>
            <a:br>
              <a:rPr lang="ru-RU" sz="1600" b="1" i="1" dirty="0" smtClean="0"/>
            </a:br>
            <a:r>
              <a:rPr lang="ru-RU" sz="1600" b="1" i="1" dirty="0" smtClean="0"/>
              <a:t> </a:t>
            </a:r>
            <a:r>
              <a:rPr lang="ru-RU" sz="1600" b="1" i="1" dirty="0" smtClean="0"/>
              <a:t>       (</a:t>
            </a:r>
            <a:r>
              <a:rPr lang="ru-RU" sz="1400" b="1" dirty="0" smtClean="0">
                <a:hlinkClick r:id="rId2"/>
              </a:rPr>
              <a:t>Федор Тютчев</a:t>
            </a:r>
            <a:r>
              <a:rPr lang="ru-RU" sz="1400" b="1" dirty="0" smtClean="0"/>
              <a:t>)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i="1" dirty="0" smtClean="0"/>
              <a:t>Еще в полях белеет снег,</a:t>
            </a:r>
            <a:br>
              <a:rPr lang="ru-RU" sz="1600" i="1" dirty="0" smtClean="0"/>
            </a:br>
            <a:r>
              <a:rPr lang="ru-RU" sz="1600" i="1" dirty="0" smtClean="0"/>
              <a:t>А воды уж весной шумят —</a:t>
            </a:r>
            <a:br>
              <a:rPr lang="ru-RU" sz="1600" i="1" dirty="0" smtClean="0"/>
            </a:br>
            <a:r>
              <a:rPr lang="ru-RU" sz="1600" i="1" dirty="0" smtClean="0"/>
              <a:t>Бегут и будят сонный брег,</a:t>
            </a:r>
            <a:br>
              <a:rPr lang="ru-RU" sz="1600" i="1" dirty="0" smtClean="0"/>
            </a:br>
            <a:r>
              <a:rPr lang="ru-RU" sz="1600" i="1" dirty="0" smtClean="0"/>
              <a:t>Бегут, и блещут, и гласят…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PC-144\Desktop\05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665168" cy="434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369024" cy="1143000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Они гласят во все концы:</a:t>
            </a:r>
            <a:br>
              <a:rPr lang="ru-RU" sz="1400" i="1" dirty="0" smtClean="0"/>
            </a:br>
            <a:r>
              <a:rPr lang="ru-RU" sz="1400" i="1" dirty="0" smtClean="0"/>
              <a:t>«Весна идет, весна идет,</a:t>
            </a:r>
            <a:br>
              <a:rPr lang="ru-RU" sz="1400" i="1" dirty="0" smtClean="0"/>
            </a:br>
            <a:r>
              <a:rPr lang="ru-RU" sz="1400" i="1" dirty="0" smtClean="0"/>
              <a:t>Мы молодой весны гонцы,</a:t>
            </a:r>
            <a:br>
              <a:rPr lang="ru-RU" sz="1400" i="1" dirty="0" smtClean="0"/>
            </a:br>
            <a:r>
              <a:rPr lang="ru-RU" sz="1400" i="1" dirty="0" smtClean="0"/>
              <a:t>Она нас выслала вперед!</a:t>
            </a:r>
            <a:endParaRPr lang="ru-RU" sz="1400" i="1" dirty="0"/>
          </a:p>
        </p:txBody>
      </p:sp>
      <p:pic>
        <p:nvPicPr>
          <p:cNvPr id="4" name="Содержимое 3" descr="C:\Users\PC-144\Desktop\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39"/>
            <a:ext cx="5760640" cy="40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На </a:t>
            </a:r>
            <a:r>
              <a:rPr lang="ru-RU" sz="1600" dirty="0" smtClean="0"/>
              <a:t>переднем плане, художник нарисовал несколько деревьев.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1600" dirty="0" smtClean="0"/>
              <a:t>Что </a:t>
            </a:r>
            <a:r>
              <a:rPr lang="ru-RU" sz="1600" dirty="0" smtClean="0"/>
              <a:t>это за деревья?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PC-144\Desktop\9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734261" cy="51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165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            Пейзаж:   «Весенняя берёза»</vt:lpstr>
      <vt:lpstr>                             </vt:lpstr>
      <vt:lpstr> </vt:lpstr>
      <vt:lpstr>                           Пейзаж</vt:lpstr>
      <vt:lpstr>         - Какое настроение у вас вызывают эти картины?           - Что объединяет все эти картины?          - Что вы чувствуете, глядя на эти  пейзажи? </vt:lpstr>
      <vt:lpstr>                       </vt:lpstr>
      <vt:lpstr>                         Весенние воды         (Федор Тютчев) Еще в полях белеет снег, А воды уж весной шумят — Бегут и будят сонный брег, Бегут, и блещут, и гласят… </vt:lpstr>
      <vt:lpstr>Они гласят во все концы: «Весна идет, весна идет, Мы молодой весны гонцы, Она нас выслала вперед!</vt:lpstr>
      <vt:lpstr>    На переднем плане, художник нарисовал несколько деревьев.  -Что это за деревья?  </vt:lpstr>
      <vt:lpstr>    Берёзка</vt:lpstr>
      <vt:lpstr>              Практическая работа</vt:lpstr>
      <vt:lpstr>Последовательность выполнения рисунка</vt:lpstr>
      <vt:lpstr>3. Ветки</vt:lpstr>
      <vt:lpstr>4. Мелкие ветки</vt:lpstr>
      <vt:lpstr>4. Листья</vt:lpstr>
      <vt:lpstr>6. Детали, оформление переднего плана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Пейзаж:       «Весенняя берёза»</dc:title>
  <dc:creator>PC-144</dc:creator>
  <cp:lastModifiedBy>PC-144</cp:lastModifiedBy>
  <cp:revision>18</cp:revision>
  <dcterms:created xsi:type="dcterms:W3CDTF">2022-11-09T10:56:18Z</dcterms:created>
  <dcterms:modified xsi:type="dcterms:W3CDTF">2022-11-09T13:48:18Z</dcterms:modified>
</cp:coreProperties>
</file>