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76" r:id="rId2"/>
    <p:sldId id="269" r:id="rId3"/>
    <p:sldId id="277" r:id="rId4"/>
    <p:sldId id="270" r:id="rId5"/>
    <p:sldId id="271" r:id="rId6"/>
    <p:sldId id="273" r:id="rId7"/>
    <p:sldId id="272" r:id="rId8"/>
    <p:sldId id="256" r:id="rId9"/>
    <p:sldId id="257" r:id="rId10"/>
    <p:sldId id="259" r:id="rId11"/>
    <p:sldId id="261" r:id="rId12"/>
    <p:sldId id="260" r:id="rId13"/>
    <p:sldId id="262" r:id="rId14"/>
    <p:sldId id="264" r:id="rId15"/>
    <p:sldId id="265" r:id="rId16"/>
    <p:sldId id="266" r:id="rId17"/>
    <p:sldId id="267" r:id="rId18"/>
    <p:sldId id="274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73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14EAAE-8B0A-45E4-81D5-9329332BBDBB}" type="datetimeFigureOut">
              <a:rPr lang="ru-RU" smtClean="0"/>
              <a:t>16.02.2023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0DE0FE-444F-4DD0-9E92-06A4CC5CAD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19090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0DE0FE-444F-4DD0-9E92-06A4CC5CAD88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37135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7A4FB689-C422-4349-A940-434292432F39}" type="datetimeFigureOut">
              <a:rPr lang="ru-RU" smtClean="0"/>
              <a:t>16.02.2023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91442DEA-18F4-4618-9BE5-BBE475BF362F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34998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FB689-C422-4349-A940-434292432F39}" type="datetimeFigureOut">
              <a:rPr lang="ru-RU" smtClean="0"/>
              <a:t>16.02.2023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42DEA-18F4-4618-9BE5-BBE475BF36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03114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FB689-C422-4349-A940-434292432F39}" type="datetimeFigureOut">
              <a:rPr lang="ru-RU" smtClean="0"/>
              <a:t>16.02.2023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42DEA-18F4-4618-9BE5-BBE475BF362F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52012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FB689-C422-4349-A940-434292432F39}" type="datetimeFigureOut">
              <a:rPr lang="ru-RU" smtClean="0"/>
              <a:t>16.02.2023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42DEA-18F4-4618-9BE5-BBE475BF362F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09947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FB689-C422-4349-A940-434292432F39}" type="datetimeFigureOut">
              <a:rPr lang="ru-RU" smtClean="0"/>
              <a:t>16.02.2023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42DEA-18F4-4618-9BE5-BBE475BF36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24250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FB689-C422-4349-A940-434292432F39}" type="datetimeFigureOut">
              <a:rPr lang="ru-RU" smtClean="0"/>
              <a:t>16.02.2023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42DEA-18F4-4618-9BE5-BBE475BF362F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1571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FB689-C422-4349-A940-434292432F39}" type="datetimeFigureOut">
              <a:rPr lang="ru-RU" smtClean="0"/>
              <a:t>16.02.2023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42DEA-18F4-4618-9BE5-BBE475BF362F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07803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FB689-C422-4349-A940-434292432F39}" type="datetimeFigureOut">
              <a:rPr lang="ru-RU" smtClean="0"/>
              <a:t>16.02.2023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42DEA-18F4-4618-9BE5-BBE475BF362F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32639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FB689-C422-4349-A940-434292432F39}" type="datetimeFigureOut">
              <a:rPr lang="ru-RU" smtClean="0"/>
              <a:t>16.02.2023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42DEA-18F4-4618-9BE5-BBE475BF362F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210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FB689-C422-4349-A940-434292432F39}" type="datetimeFigureOut">
              <a:rPr lang="ru-RU" smtClean="0"/>
              <a:t>16.02.2023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42DEA-18F4-4618-9BE5-BBE475BF36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8629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FB689-C422-4349-A940-434292432F39}" type="datetimeFigureOut">
              <a:rPr lang="ru-RU" smtClean="0"/>
              <a:t>16.02.2023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42DEA-18F4-4618-9BE5-BBE475BF362F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6464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FB689-C422-4349-A940-434292432F39}" type="datetimeFigureOut">
              <a:rPr lang="ru-RU" smtClean="0"/>
              <a:t>16.02.2023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42DEA-18F4-4618-9BE5-BBE475BF36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1670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FB689-C422-4349-A940-434292432F39}" type="datetimeFigureOut">
              <a:rPr lang="ru-RU" smtClean="0"/>
              <a:t>16.02.2023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42DEA-18F4-4618-9BE5-BBE475BF362F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4837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FB689-C422-4349-A940-434292432F39}" type="datetimeFigureOut">
              <a:rPr lang="ru-RU" smtClean="0"/>
              <a:t>16.02.2023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42DEA-18F4-4618-9BE5-BBE475BF362F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13841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FB689-C422-4349-A940-434292432F39}" type="datetimeFigureOut">
              <a:rPr lang="ru-RU" smtClean="0"/>
              <a:t>16.02.2023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42DEA-18F4-4618-9BE5-BBE475BF36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4490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FB689-C422-4349-A940-434292432F39}" type="datetimeFigureOut">
              <a:rPr lang="ru-RU" smtClean="0"/>
              <a:t>16.02.2023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42DEA-18F4-4618-9BE5-BBE475BF362F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27631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FB689-C422-4349-A940-434292432F39}" type="datetimeFigureOut">
              <a:rPr lang="ru-RU" smtClean="0"/>
              <a:t>16.02.2023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42DEA-18F4-4618-9BE5-BBE475BF36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50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A4FB689-C422-4349-A940-434292432F39}" type="datetimeFigureOut">
              <a:rPr lang="ru-RU" smtClean="0"/>
              <a:t>16.02.2023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1442DEA-18F4-4618-9BE5-BBE475BF36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8895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161" y="126241"/>
            <a:ext cx="10153935" cy="635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799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1092820"/>
            <a:ext cx="9601196" cy="4783048"/>
          </a:xfrm>
        </p:spPr>
        <p:txBody>
          <a:bodyPr/>
          <a:lstStyle/>
          <a:p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Назовите 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название равнины, которая простирается от Белого и Балтийского морей на севере до Каспийского Черного морей на юге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77443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Какую равнину называют «Русской»?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А) Восточно-Европейскую</a:t>
            </a:r>
          </a:p>
          <a:p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Б)Западно-Сибирскую 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0012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Название самой длинной реки в Европе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А) Ока</a:t>
            </a:r>
          </a:p>
          <a:p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Б) Волга</a:t>
            </a:r>
          </a:p>
          <a:p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В) Обь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0986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Выбери название равнины, богатой реками, озерами и болотами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800" dirty="0" smtClean="0"/>
              <a:t>А) Восточно-Европейская </a:t>
            </a:r>
          </a:p>
          <a:p>
            <a:r>
              <a:rPr lang="ru-RU" sz="4800" dirty="0" smtClean="0"/>
              <a:t>Б) Западно-Сибирская 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3904997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 По каким горам проходит граница между Европой и Азией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А) Кавказские горы </a:t>
            </a:r>
          </a:p>
          <a:p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Б)Уральские горы 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8201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8. Что такое горы?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2285999"/>
            <a:ext cx="9601196" cy="3589869"/>
          </a:xfrm>
        </p:spPr>
        <p:txBody>
          <a:bodyPr>
            <a:noAutofit/>
          </a:bodyPr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А) участки земной поверхности, высоко поднимающиеся над земной поверхностью, обозначенные на карте коричневым цветом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Б) возвышенности высотой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 200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метров;</a:t>
            </a:r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холм покрытый камнями.</a:t>
            </a:r>
          </a:p>
        </p:txBody>
      </p:sp>
    </p:spTree>
    <p:extLst>
      <p:ext uri="{BB962C8B-B14F-4D97-AF65-F5344CB8AC3E}">
        <p14:creationId xmlns:p14="http://schemas.microsoft.com/office/powerpoint/2010/main" val="4001394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9</a:t>
            </a:r>
            <a:r>
              <a:rPr lang="ru-RU" dirty="0"/>
              <a:t>. </a:t>
            </a:r>
            <a:r>
              <a:rPr lang="ru-RU" dirty="0" smtClean="0"/>
              <a:t>«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Каменным поясом»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земли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называют…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А) вулканы 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Камчатки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Б) 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Кавказские горы; </a:t>
            </a:r>
            <a:endParaRPr lang="ru-RU" sz="4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Уральские горы</a:t>
            </a:r>
          </a:p>
        </p:txBody>
      </p:sp>
    </p:spTree>
    <p:extLst>
      <p:ext uri="{BB962C8B-B14F-4D97-AF65-F5344CB8AC3E}">
        <p14:creationId xmlns:p14="http://schemas.microsoft.com/office/powerpoint/2010/main" val="631046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10</a:t>
            </a:r>
            <a:r>
              <a:rPr lang="ru-RU" sz="5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Назови на какой равнине расположен твой город?</a:t>
            </a:r>
            <a:endParaRPr lang="ru-RU" sz="5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1456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4333" y="982133"/>
            <a:ext cx="9601196" cy="491826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/>
              <a:t>Моя </a:t>
            </a:r>
            <a:r>
              <a:rPr lang="ru-RU" b="1" dirty="0" smtClean="0"/>
              <a:t>Россия </a:t>
            </a:r>
            <a:r>
              <a:rPr lang="ru-RU" sz="2200" dirty="0" smtClean="0"/>
              <a:t>Наталия </a:t>
            </a:r>
            <a:r>
              <a:rPr lang="ru-RU" sz="2200" dirty="0"/>
              <a:t>Бессонова</a:t>
            </a:r>
            <a:br>
              <a:rPr lang="ru-RU" sz="2200" dirty="0"/>
            </a:br>
            <a:endParaRPr lang="ru-RU" sz="2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1364777"/>
            <a:ext cx="9601196" cy="4817660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spcAft>
                <a:spcPts val="0"/>
              </a:spcAft>
              <a:buNone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</a:rPr>
              <a:t>Люблю тебя, моя Россия,</a:t>
            </a:r>
            <a:endParaRPr lang="ru-RU" sz="2000" dirty="0">
              <a:solidFill>
                <a:srgbClr val="000000"/>
              </a:solidFill>
              <a:latin typeface="Courier New" panose="02070309020205020404" pitchFamily="49" charset="0"/>
              <a:ea typeface="Courier New" panose="02070309020205020404" pitchFamily="49" charset="0"/>
            </a:endParaRPr>
          </a:p>
          <a:p>
            <a:pPr marL="0" indent="0" algn="ctr">
              <a:spcAft>
                <a:spcPts val="0"/>
              </a:spcAft>
              <a:buNone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</a:rPr>
              <a:t>Разноязыкий говор твой,</a:t>
            </a:r>
            <a:endParaRPr lang="ru-RU" sz="2000" dirty="0">
              <a:solidFill>
                <a:srgbClr val="000000"/>
              </a:solidFill>
              <a:latin typeface="Courier New" panose="02070309020205020404" pitchFamily="49" charset="0"/>
              <a:ea typeface="Courier New" panose="02070309020205020404" pitchFamily="49" charset="0"/>
            </a:endParaRPr>
          </a:p>
          <a:p>
            <a:pPr marL="0" indent="0" algn="ctr">
              <a:spcAft>
                <a:spcPts val="0"/>
              </a:spcAft>
              <a:buNone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</a:rPr>
              <a:t>Люблю неведомые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</a:rPr>
              <a:t>силы,</a:t>
            </a:r>
            <a:endParaRPr lang="ru-RU" sz="2000" dirty="0" smtClean="0">
              <a:solidFill>
                <a:srgbClr val="000000"/>
              </a:solidFill>
              <a:latin typeface="Courier New" panose="02070309020205020404" pitchFamily="49" charset="0"/>
              <a:ea typeface="Courier New" panose="02070309020205020404" pitchFamily="49" charset="0"/>
            </a:endParaRPr>
          </a:p>
          <a:p>
            <a:pPr marL="0" indent="0" algn="ctr">
              <a:spcAft>
                <a:spcPts val="0"/>
              </a:spcAft>
              <a:buNone/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</a:rPr>
              <a:t>Руководящие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</a:rPr>
              <a:t>тобой.</a:t>
            </a:r>
            <a:endParaRPr lang="ru-RU" sz="2000" dirty="0">
              <a:solidFill>
                <a:srgbClr val="000000"/>
              </a:solidFill>
              <a:latin typeface="Courier New" panose="02070309020205020404" pitchFamily="49" charset="0"/>
              <a:ea typeface="Courier New" panose="02070309020205020404" pitchFamily="49" charset="0"/>
            </a:endParaRPr>
          </a:p>
          <a:p>
            <a:pPr algn="ctr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</a:rPr>
              <a:t> </a:t>
            </a:r>
            <a:endParaRPr lang="ru-RU" sz="2000" dirty="0">
              <a:solidFill>
                <a:srgbClr val="000000"/>
              </a:solidFill>
              <a:latin typeface="Courier New" panose="02070309020205020404" pitchFamily="49" charset="0"/>
              <a:ea typeface="Courier New" panose="02070309020205020404" pitchFamily="49" charset="0"/>
            </a:endParaRPr>
          </a:p>
          <a:p>
            <a:pPr marL="0" indent="0" algn="ctr">
              <a:spcAft>
                <a:spcPts val="0"/>
              </a:spcAft>
              <a:buNone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</a:rPr>
              <a:t>Ты в бурях выстоять сумела,</a:t>
            </a:r>
            <a:endParaRPr lang="ru-RU" sz="2000" dirty="0">
              <a:solidFill>
                <a:srgbClr val="000000"/>
              </a:solidFill>
              <a:latin typeface="Courier New" panose="02070309020205020404" pitchFamily="49" charset="0"/>
              <a:ea typeface="Courier New" panose="02070309020205020404" pitchFamily="49" charset="0"/>
            </a:endParaRPr>
          </a:p>
          <a:p>
            <a:pPr marL="0" indent="0" algn="ctr">
              <a:spcAft>
                <a:spcPts val="0"/>
              </a:spcAft>
              <a:buNone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</a:rPr>
              <a:t>Вновь поднималась ты с колен,</a:t>
            </a:r>
            <a:endParaRPr lang="ru-RU" sz="2000" dirty="0">
              <a:solidFill>
                <a:srgbClr val="000000"/>
              </a:solidFill>
              <a:latin typeface="Courier New" panose="02070309020205020404" pitchFamily="49" charset="0"/>
              <a:ea typeface="Courier New" panose="02070309020205020404" pitchFamily="49" charset="0"/>
            </a:endParaRPr>
          </a:p>
          <a:p>
            <a:pPr marL="0" indent="0" algn="ctr">
              <a:spcAft>
                <a:spcPts val="0"/>
              </a:spcAft>
              <a:buNone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</a:rPr>
              <a:t>Борясь за волю свою смело,</a:t>
            </a:r>
            <a:endParaRPr lang="ru-RU" sz="2000" dirty="0">
              <a:solidFill>
                <a:srgbClr val="000000"/>
              </a:solidFill>
              <a:latin typeface="Courier New" panose="02070309020205020404" pitchFamily="49" charset="0"/>
              <a:ea typeface="Courier New" panose="02070309020205020404" pitchFamily="49" charset="0"/>
            </a:endParaRPr>
          </a:p>
          <a:p>
            <a:pPr marL="0" indent="0" algn="ctr">
              <a:spcAft>
                <a:spcPts val="0"/>
              </a:spcAft>
              <a:buNone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</a:rPr>
              <a:t>Гоня врагов от Красных стен.</a:t>
            </a:r>
            <a:endParaRPr lang="ru-RU" sz="2000" dirty="0">
              <a:solidFill>
                <a:srgbClr val="000000"/>
              </a:solidFill>
              <a:latin typeface="Courier New" panose="02070309020205020404" pitchFamily="49" charset="0"/>
              <a:ea typeface="Courier New" panose="02070309020205020404" pitchFamily="49" charset="0"/>
            </a:endParaRPr>
          </a:p>
          <a:p>
            <a:pPr algn="ctr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</a:rPr>
              <a:t> </a:t>
            </a:r>
            <a:endParaRPr lang="ru-RU" sz="2000" dirty="0">
              <a:solidFill>
                <a:srgbClr val="000000"/>
              </a:solidFill>
              <a:latin typeface="Courier New" panose="02070309020205020404" pitchFamily="49" charset="0"/>
              <a:ea typeface="Courier New" panose="02070309020205020404" pitchFamily="49" charset="0"/>
            </a:endParaRPr>
          </a:p>
          <a:p>
            <a:pPr marL="0" indent="0" algn="ctr">
              <a:spcAft>
                <a:spcPts val="0"/>
              </a:spcAft>
              <a:buNone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</a:rPr>
              <a:t>Ты в песнях нежно воспевала</a:t>
            </a:r>
            <a:endParaRPr lang="ru-RU" sz="2000" dirty="0">
              <a:solidFill>
                <a:srgbClr val="000000"/>
              </a:solidFill>
              <a:latin typeface="Courier New" panose="02070309020205020404" pitchFamily="49" charset="0"/>
              <a:ea typeface="Courier New" panose="02070309020205020404" pitchFamily="49" charset="0"/>
            </a:endParaRPr>
          </a:p>
          <a:p>
            <a:pPr marL="0" indent="0" algn="ctr">
              <a:spcAft>
                <a:spcPts val="0"/>
              </a:spcAft>
              <a:buNone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</a:rPr>
              <a:t>Свою любовь и красоту,</a:t>
            </a:r>
            <a:endParaRPr lang="ru-RU" sz="2000" dirty="0">
              <a:solidFill>
                <a:srgbClr val="000000"/>
              </a:solidFill>
              <a:latin typeface="Courier New" panose="02070309020205020404" pitchFamily="49" charset="0"/>
              <a:ea typeface="Courier New" panose="02070309020205020404" pitchFamily="49" charset="0"/>
            </a:endParaRPr>
          </a:p>
          <a:p>
            <a:pPr marL="0" indent="0" algn="ctr">
              <a:spcAft>
                <a:spcPts val="0"/>
              </a:spcAft>
              <a:buNone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</a:rPr>
              <a:t>Ты людям щедро отдавала</a:t>
            </a:r>
            <a:endParaRPr lang="ru-RU" sz="2000" dirty="0">
              <a:solidFill>
                <a:srgbClr val="000000"/>
              </a:solidFill>
              <a:latin typeface="Courier New" panose="02070309020205020404" pitchFamily="49" charset="0"/>
              <a:ea typeface="Courier New" panose="02070309020205020404" pitchFamily="49" charset="0"/>
            </a:endParaRPr>
          </a:p>
          <a:p>
            <a:pPr marL="0" indent="0" algn="ctr">
              <a:spcAft>
                <a:spcPts val="0"/>
              </a:spcAft>
              <a:buNone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</a:rPr>
              <a:t>Своей природы чистоту.</a:t>
            </a:r>
            <a:endParaRPr lang="ru-RU" sz="2000" dirty="0">
              <a:solidFill>
                <a:srgbClr val="000000"/>
              </a:solidFill>
              <a:latin typeface="Courier New" panose="02070309020205020404" pitchFamily="49" charset="0"/>
              <a:ea typeface="Courier New" panose="02070309020205020404" pitchFamily="49" charset="0"/>
            </a:endParaRPr>
          </a:p>
          <a:p>
            <a:pPr algn="ctr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</a:rPr>
              <a:t> </a:t>
            </a:r>
            <a:endParaRPr lang="ru-RU" sz="2000" dirty="0">
              <a:solidFill>
                <a:srgbClr val="000000"/>
              </a:solidFill>
              <a:latin typeface="Courier New" panose="02070309020205020404" pitchFamily="49" charset="0"/>
              <a:ea typeface="Courier New" panose="02070309020205020404" pitchFamily="49" charset="0"/>
            </a:endParaRPr>
          </a:p>
          <a:p>
            <a:pPr marL="0" indent="0" algn="ctr">
              <a:spcAft>
                <a:spcPts val="0"/>
              </a:spcAft>
              <a:buNone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</a:rPr>
              <a:t>Люблю тебя, моя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</a:rPr>
              <a:t>Россия,</a:t>
            </a:r>
            <a:endParaRPr lang="ru-RU" sz="2000" dirty="0" smtClean="0">
              <a:solidFill>
                <a:srgbClr val="000000"/>
              </a:solidFill>
              <a:latin typeface="Courier New" panose="02070309020205020404" pitchFamily="49" charset="0"/>
              <a:ea typeface="Courier New" panose="02070309020205020404" pitchFamily="49" charset="0"/>
            </a:endParaRPr>
          </a:p>
          <a:p>
            <a:pPr marL="0" indent="0" algn="ctr">
              <a:spcAft>
                <a:spcPts val="0"/>
              </a:spcAft>
              <a:buNone/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</a:rPr>
              <a:t>Озера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</a:rPr>
              <a:t>синие твои,</a:t>
            </a:r>
            <a:endParaRPr lang="ru-RU" sz="2000" dirty="0">
              <a:solidFill>
                <a:srgbClr val="000000"/>
              </a:solidFill>
              <a:latin typeface="Courier New" panose="02070309020205020404" pitchFamily="49" charset="0"/>
              <a:ea typeface="Courier New" panose="02070309020205020404" pitchFamily="49" charset="0"/>
            </a:endParaRPr>
          </a:p>
          <a:p>
            <a:pPr marL="0" indent="0" algn="ctr">
              <a:spcAft>
                <a:spcPts val="0"/>
              </a:spcAft>
              <a:buNone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</a:rPr>
              <a:t>Люблю твои края лесные,</a:t>
            </a:r>
            <a:endParaRPr lang="ru-RU" sz="2000" dirty="0">
              <a:solidFill>
                <a:srgbClr val="000000"/>
              </a:solidFill>
              <a:latin typeface="Courier New" panose="02070309020205020404" pitchFamily="49" charset="0"/>
              <a:ea typeface="Courier New" panose="02070309020205020404" pitchFamily="49" charset="0"/>
            </a:endParaRPr>
          </a:p>
          <a:p>
            <a:pPr marL="0" indent="0" algn="ctr">
              <a:spcAft>
                <a:spcPts val="0"/>
              </a:spcAft>
              <a:buNone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</a:rPr>
              <a:t>И даль привольную степи</a:t>
            </a:r>
            <a:endParaRPr lang="ru-RU" sz="2000" dirty="0">
              <a:solidFill>
                <a:srgbClr val="000000"/>
              </a:solidFill>
              <a:latin typeface="Courier New" panose="02070309020205020404" pitchFamily="49" charset="0"/>
              <a:ea typeface="Courier New" panose="02070309020205020404" pitchFamily="49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7942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3971" y="656822"/>
            <a:ext cx="6132298" cy="5457762"/>
          </a:xfrm>
          <a:prstGeom prst="rect">
            <a:avLst/>
          </a:prstGeom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8491251"/>
              </p:ext>
            </p:extLst>
          </p:nvPr>
        </p:nvGraphicFramePr>
        <p:xfrm>
          <a:off x="746975" y="726926"/>
          <a:ext cx="4576996" cy="53980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576996"/>
              </a:tblGrid>
              <a:tr h="518730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- </a:t>
                      </a:r>
                      <a:r>
                        <a:rPr lang="ru-RU" sz="2000" dirty="0">
                          <a:effectLst/>
                        </a:rPr>
                        <a:t>В 2014 году к территории РФ присоединился еще один субъект – полуостров Крым.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- 30 сентября 2022 года в Георгиевском зале Большого Кремлевского дворца состоялась процедура подписания договоров о вступлении новых территорий в состав Российской Федерации. Речь идет о Донецкой и Луганской народных республиках, а также о Запорожской и Херсонской областях.  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551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462" y="659231"/>
            <a:ext cx="10045520" cy="5587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9246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127" y="571500"/>
            <a:ext cx="10547797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934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2347922"/>
          </a:xfrm>
        </p:spPr>
        <p:txBody>
          <a:bodyPr>
            <a:noAutofit/>
          </a:bodyPr>
          <a:lstStyle/>
          <a:p>
            <a:r>
              <a:rPr lang="ru-RU" b="1" dirty="0"/>
              <a:t>Тема урока:</a:t>
            </a:r>
            <a:r>
              <a:rPr lang="ru-RU" dirty="0"/>
              <a:t> </a:t>
            </a:r>
            <a:r>
              <a:rPr lang="ru-RU" dirty="0" smtClean="0"/>
              <a:t>Рельефы </a:t>
            </a:r>
            <a:r>
              <a:rPr lang="ru-RU" dirty="0"/>
              <a:t>России на карте. Чтение </a:t>
            </a:r>
            <a:r>
              <a:rPr lang="ru-RU" dirty="0" smtClean="0"/>
              <a:t>географической карты</a:t>
            </a:r>
            <a:r>
              <a:rPr lang="ru-RU" dirty="0"/>
              <a:t>. Обобщение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3330054"/>
            <a:ext cx="9601196" cy="2545814"/>
          </a:xfrm>
        </p:spPr>
        <p:txBody>
          <a:bodyPr>
            <a:normAutofit/>
          </a:bodyPr>
          <a:lstStyle/>
          <a:p>
            <a:r>
              <a:rPr lang="ru-RU" sz="4800" b="1" dirty="0"/>
              <a:t>Цель урока: </a:t>
            </a:r>
            <a:r>
              <a:rPr lang="ru-RU" sz="4800" dirty="0"/>
              <a:t>Закрепление умений читать карту России и находить на ней объекты РФ</a:t>
            </a:r>
          </a:p>
        </p:txBody>
      </p:sp>
    </p:spTree>
    <p:extLst>
      <p:ext uri="{BB962C8B-B14F-4D97-AF65-F5344CB8AC3E}">
        <p14:creationId xmlns:p14="http://schemas.microsoft.com/office/powerpoint/2010/main" val="661447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92573" y="805218"/>
            <a:ext cx="8904024" cy="982639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>Условные обозначения </a:t>
            </a:r>
            <a:br>
              <a:rPr lang="ru-RU" sz="3600" b="1" dirty="0" smtClean="0"/>
            </a:br>
            <a:r>
              <a:rPr lang="ru-RU" sz="3600" b="1" dirty="0" smtClean="0"/>
              <a:t>на географической карте </a:t>
            </a:r>
            <a:endParaRPr lang="ru-RU" sz="36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87355" y="1787856"/>
            <a:ext cx="9709242" cy="4026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56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048" y="415623"/>
            <a:ext cx="10276764" cy="6094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02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Рельеф –это…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А)  ровная поверхность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земли</a:t>
            </a:r>
          </a:p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Б)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возвышенные участки земной поверхности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В)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разнообразные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формы поверхности земли;</a:t>
            </a:r>
          </a:p>
        </p:txBody>
      </p:sp>
    </p:spTree>
    <p:extLst>
      <p:ext uri="{BB962C8B-B14F-4D97-AF65-F5344CB8AC3E}">
        <p14:creationId xmlns:p14="http://schemas.microsoft.com/office/powerpoint/2010/main" val="36487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1" y="959829"/>
            <a:ext cx="9601196" cy="1303867"/>
          </a:xfrm>
        </p:spPr>
        <p:txBody>
          <a:bodyPr>
            <a:no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Земная поверхность без высоких холмов и гор-это…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А) равнина</a:t>
            </a:r>
          </a:p>
          <a:p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Б) косогор</a:t>
            </a:r>
          </a:p>
          <a:p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В) низменность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3080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390</TotalTime>
  <Words>293</Words>
  <Application>Microsoft Office PowerPoint</Application>
  <PresentationFormat>Широкоэкранный</PresentationFormat>
  <Paragraphs>62</Paragraphs>
  <Slides>18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4" baseType="lpstr">
      <vt:lpstr>Arial</vt:lpstr>
      <vt:lpstr>Calibri</vt:lpstr>
      <vt:lpstr>Courier New</vt:lpstr>
      <vt:lpstr>Garamond</vt:lpstr>
      <vt:lpstr>Times New Roman</vt:lpstr>
      <vt:lpstr>Натуральные материалы</vt:lpstr>
      <vt:lpstr>Презентация PowerPoint</vt:lpstr>
      <vt:lpstr>Презентация PowerPoint</vt:lpstr>
      <vt:lpstr>Презентация PowerPoint</vt:lpstr>
      <vt:lpstr>Презентация PowerPoint</vt:lpstr>
      <vt:lpstr>Тема урока: Рельефы России на карте. Чтение географической карты. Обобщение.</vt:lpstr>
      <vt:lpstr>Условные обозначения  на географической карте </vt:lpstr>
      <vt:lpstr>Презентация PowerPoint</vt:lpstr>
      <vt:lpstr>1. Рельеф –это…</vt:lpstr>
      <vt:lpstr>2. Земная поверхность без высоких холмов и гор-это…</vt:lpstr>
      <vt:lpstr>Презентация PowerPoint</vt:lpstr>
      <vt:lpstr>4. Какую равнину называют «Русской»?</vt:lpstr>
      <vt:lpstr>5. Название самой длинной реки в Европе</vt:lpstr>
      <vt:lpstr>6. Выбери название равнины, богатой реками, озерами и болотами </vt:lpstr>
      <vt:lpstr>7. По каким горам проходит граница между Европой и Азией</vt:lpstr>
      <vt:lpstr>8. Что такое горы?</vt:lpstr>
      <vt:lpstr>9. «Каменным поясом» земли называют…</vt:lpstr>
      <vt:lpstr>10. Назови на какой равнине расположен твой город?</vt:lpstr>
      <vt:lpstr>Моя Россия Наталия Бессонова 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Тест-опрос</dc:title>
  <dc:creator>ria</dc:creator>
  <cp:lastModifiedBy>User</cp:lastModifiedBy>
  <cp:revision>16</cp:revision>
  <dcterms:created xsi:type="dcterms:W3CDTF">2017-03-30T06:29:26Z</dcterms:created>
  <dcterms:modified xsi:type="dcterms:W3CDTF">2023-02-16T05:11:28Z</dcterms:modified>
</cp:coreProperties>
</file>