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56" r:id="rId8"/>
    <p:sldId id="259" r:id="rId9"/>
    <p:sldId id="258" r:id="rId10"/>
    <p:sldId id="260" r:id="rId11"/>
    <p:sldId id="257" r:id="rId12"/>
    <p:sldId id="269" r:id="rId13"/>
    <p:sldId id="271" r:id="rId14"/>
  </p:sldIdLst>
  <p:sldSz cx="10693400" cy="7556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morant SC Medium" panose="020B0604020202020204" charset="-52"/>
      <p:regular r:id="rId19"/>
    </p:embeddedFont>
    <p:embeddedFont>
      <p:font typeface="Peace Sans" panose="020B0604020202020204" charset="-52"/>
      <p:regular r:id="rId20"/>
    </p:embeddedFont>
    <p:embeddedFont>
      <p:font typeface="Cormorant SC Medium Bold" panose="020B0604020202020204" charset="-52"/>
      <p:regular r:id="rId21"/>
    </p:embeddedFont>
    <p:embeddedFont>
      <p:font typeface="Noto Serif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8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21" Type="http://schemas.openxmlformats.org/officeDocument/2006/relationships/image" Target="../media/image14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19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1035050"/>
            <a:ext cx="9906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/>
              <a:t>Окружающий мир</a:t>
            </a:r>
            <a:endParaRPr lang="ru-RU" sz="11500" dirty="0"/>
          </a:p>
        </p:txBody>
      </p:sp>
      <p:sp>
        <p:nvSpPr>
          <p:cNvPr id="3" name="TextBox 2"/>
          <p:cNvSpPr txBox="1"/>
          <p:nvPr/>
        </p:nvSpPr>
        <p:spPr>
          <a:xfrm>
            <a:off x="6337300" y="553085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Презентацию подготовила учитель начальных классов</a:t>
            </a:r>
          </a:p>
          <a:p>
            <a:r>
              <a:rPr lang="ru-RU" sz="2400" dirty="0" smtClean="0"/>
              <a:t>Сальникова Алина Сергеевна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37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14801" y="339941"/>
            <a:ext cx="1921199" cy="15369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692" y="544521"/>
            <a:ext cx="1591624" cy="22340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6928" y="4039639"/>
            <a:ext cx="2102941" cy="13994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1866" y="5825934"/>
            <a:ext cx="3582834" cy="42040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90970" y="2818532"/>
            <a:ext cx="7909968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000000"/>
                </a:solidFill>
                <a:latin typeface="Cormorant SC Medium"/>
              </a:rPr>
              <a:t>НЕОПРЕДЕЛЁННЫЕ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262" y="3266513"/>
            <a:ext cx="2706101" cy="36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1"/>
              </a:lnSpc>
            </a:pPr>
            <a:r>
              <a:rPr lang="en-US" sz="1615">
                <a:solidFill>
                  <a:srgbClr val="000000"/>
                </a:solidFill>
                <a:latin typeface="Cormorant SC Medium"/>
              </a:rPr>
              <a:t>Импера́торский пингви́н, также известен как пингвин Фостера — самый крупный и тяжёлый из современных видов семейства пингвиновых. Его средний рост составляет около 122 см, а вес колеблется между 22 и 45 кг. Голова и задняя часть тела чёрная, брюшная часть — белая, к верху становящаяся жёлтой.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5744" y="2435793"/>
            <a:ext cx="3225310" cy="1216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6"/>
              </a:lnSpc>
            </a:pPr>
            <a:r>
              <a:rPr lang="en-US" sz="1004">
                <a:solidFill>
                  <a:srgbClr val="000000"/>
                </a:solidFill>
                <a:latin typeface="Cormorant SC Medium"/>
              </a:rPr>
              <a:t>Рели́ктовый дровосе́к, или рели́ктовый уса́ч, или уссури́йский рели́ктовый уса́ч, или уссури́йский рели́ктовый дровосе́к — вид жуков подсемейства прионин из семейства усачей. На территории России реликтовый дровосек — самый крупный представитель отряда жесткокрылых, достигающий длины до 110 мм.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54544" y="5806884"/>
            <a:ext cx="3007710" cy="121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8"/>
              </a:lnSpc>
            </a:pPr>
            <a:r>
              <a:rPr lang="en-US" sz="984">
                <a:solidFill>
                  <a:srgbClr val="000000"/>
                </a:solidFill>
                <a:latin typeface="Cormorant SC Medium"/>
              </a:rPr>
              <a:t>Слоновая черепаха, или галапагосская черепаха — вид сухопутных черепах. Эндемик Галапагосских островов, вид, находящийся под угрозой исчезновения. Является крупнейшим из живущих в настоящее время сухопутных черепах и 10-м по весу среди всех живущих рептилий, достигая веса более 400 кг и длины более 1,8 метров.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1866" y="-2102044"/>
            <a:ext cx="3582834" cy="420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711" y="968090"/>
            <a:ext cx="2793733" cy="19713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4398" y="968090"/>
            <a:ext cx="2447900" cy="2101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2350" y="-889350"/>
            <a:ext cx="3290700" cy="329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2350" y="5599105"/>
            <a:ext cx="3290700" cy="329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44358">
            <a:off x="8085913" y="5415417"/>
            <a:ext cx="973413" cy="169961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74920" y="3284205"/>
            <a:ext cx="3945025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FFFFFF"/>
                </a:solidFill>
                <a:latin typeface="Noto Serif"/>
              </a:rPr>
              <a:t>Исчезнувшие</a:t>
            </a:r>
            <a:endParaRPr lang="en-US" sz="3300" dirty="0">
              <a:solidFill>
                <a:srgbClr val="FFFFFF"/>
              </a:solidFill>
              <a:latin typeface="Noto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3787" y="3680137"/>
            <a:ext cx="2967657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Морская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корова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или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сте́ллерова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коро́ва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или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также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капу́стница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—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истребленное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человеком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млекопитающее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отряда</a:t>
            </a:r>
            <a:r>
              <a:rPr lang="en-US" sz="2100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Noto Serif"/>
              </a:rPr>
              <a:t>сирен</a:t>
            </a:r>
            <a:endParaRPr lang="en-US" sz="2100" dirty="0">
              <a:solidFill>
                <a:srgbClr val="FFFFFF"/>
              </a:solidFill>
              <a:latin typeface="Noto Serif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33420" y="3312780"/>
            <a:ext cx="2967657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Noto Serif"/>
              </a:rPr>
              <a:t>Стра́нствующий го́лубь — вымерший вид птиц из семейства голубиных.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766300" cy="1143000"/>
          </a:xfrm>
        </p:spPr>
        <p:txBody>
          <a:bodyPr/>
          <a:lstStyle/>
          <a:p>
            <a:r>
              <a:rPr lang="ru-RU" dirty="0" smtClean="0"/>
              <a:t>Красная Книга Тульской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99949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Первое издание Красной книги Тульской области вышло в 2010—2012 годах в 2-х томах. Красная книга Тульской области является официальным изданием, предназначенным как для специалистов, так и для широкого круга читателей.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5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18700" cy="1143000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0236200" cy="4525963"/>
          </a:xfrm>
        </p:spPr>
        <p:txBody>
          <a:bodyPr/>
          <a:lstStyle/>
          <a:p>
            <a:r>
              <a:rPr lang="ru-RU" sz="6000" dirty="0"/>
              <a:t>	Сегодня   я     узнал…</a:t>
            </a:r>
          </a:p>
          <a:p>
            <a:r>
              <a:rPr lang="ru-RU" sz="6000" dirty="0"/>
              <a:t>	Было интересно…</a:t>
            </a:r>
          </a:p>
          <a:p>
            <a:r>
              <a:rPr lang="ru-RU" sz="6000" dirty="0"/>
              <a:t>	Было   трудно…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7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425450"/>
            <a:ext cx="9448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Есть просто храм, есть храм науки, </a:t>
            </a:r>
            <a:br>
              <a:rPr lang="ru-RU" sz="4000" dirty="0"/>
            </a:br>
            <a:r>
              <a:rPr lang="ru-RU" sz="4000" dirty="0"/>
              <a:t>А есть еще природы храм – </a:t>
            </a:r>
            <a:br>
              <a:rPr lang="ru-RU" sz="4000" dirty="0"/>
            </a:br>
            <a:r>
              <a:rPr lang="ru-RU" sz="4000" dirty="0"/>
              <a:t>С лесами, тянущими руки</a:t>
            </a:r>
            <a:br>
              <a:rPr lang="ru-RU" sz="4000" dirty="0"/>
            </a:br>
            <a:r>
              <a:rPr lang="ru-RU" sz="4000" dirty="0"/>
              <a:t>Навстречу солнцу и ветрам.</a:t>
            </a:r>
            <a:br>
              <a:rPr lang="ru-RU" sz="4000" dirty="0"/>
            </a:br>
            <a:r>
              <a:rPr lang="ru-RU" sz="4000" dirty="0"/>
              <a:t>Он свят в любое время суток, </a:t>
            </a:r>
            <a:br>
              <a:rPr lang="ru-RU" sz="4000" dirty="0"/>
            </a:br>
            <a:r>
              <a:rPr lang="ru-RU" sz="4000" dirty="0"/>
              <a:t>Открыт для нас в жару и стынь.</a:t>
            </a:r>
            <a:br>
              <a:rPr lang="ru-RU" sz="4000" dirty="0"/>
            </a:br>
            <a:r>
              <a:rPr lang="ru-RU" sz="4000" dirty="0"/>
              <a:t>Входи сюда, будь сердцем чуток, </a:t>
            </a:r>
            <a:br>
              <a:rPr lang="ru-RU" sz="4000" dirty="0"/>
            </a:br>
            <a:r>
              <a:rPr lang="ru-RU" sz="4000" dirty="0"/>
              <a:t>Не оскверняй ее святынь.  </a:t>
            </a:r>
            <a:r>
              <a:rPr lang="ru-RU" dirty="0"/>
              <a:t>    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100" y="59118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 каком храме мы будем сегодня говорить? </a:t>
            </a:r>
          </a:p>
        </p:txBody>
      </p:sp>
    </p:spTree>
    <p:extLst>
      <p:ext uri="{BB962C8B-B14F-4D97-AF65-F5344CB8AC3E}">
        <p14:creationId xmlns:p14="http://schemas.microsoft.com/office/powerpoint/2010/main" val="14194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Опорные слова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Не будем…</a:t>
            </a:r>
          </a:p>
          <a:p>
            <a:r>
              <a:rPr lang="ru-RU" sz="4000" dirty="0" smtClean="0"/>
              <a:t>Можно…</a:t>
            </a:r>
          </a:p>
          <a:p>
            <a:r>
              <a:rPr lang="ru-RU" sz="4000" dirty="0" smtClean="0"/>
              <a:t>Согласен…</a:t>
            </a:r>
          </a:p>
          <a:p>
            <a:r>
              <a:rPr lang="ru-RU" sz="4000" dirty="0" smtClean="0"/>
              <a:t>Полезно…</a:t>
            </a:r>
          </a:p>
          <a:p>
            <a:r>
              <a:rPr lang="ru-RU" sz="4000" dirty="0" smtClean="0"/>
              <a:t>Нельзя…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14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1500" cy="1143000"/>
          </a:xfrm>
        </p:spPr>
        <p:txBody>
          <a:bodyPr/>
          <a:lstStyle/>
          <a:p>
            <a:r>
              <a:rPr lang="ru-RU" dirty="0" smtClean="0"/>
              <a:t>Красная книга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1644650"/>
            <a:ext cx="8153400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7663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Верно- не верно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990665"/>
              </p:ext>
            </p:extLst>
          </p:nvPr>
        </p:nvGraphicFramePr>
        <p:xfrm>
          <a:off x="457200" y="1720850"/>
          <a:ext cx="9842500" cy="5334000"/>
        </p:xfrm>
        <a:graphic>
          <a:graphicData uri="http://schemas.openxmlformats.org/drawingml/2006/table">
            <a:tbl>
              <a:tblPr/>
              <a:tblGrid>
                <a:gridCol w="9842500">
                  <a:extLst>
                    <a:ext uri="{9D8B030D-6E8A-4147-A177-3AD203B41FA5}">
                      <a16:colId xmlns:a16="http://schemas.microsoft.com/office/drawing/2014/main" val="2791598989"/>
                    </a:ext>
                  </a:extLst>
                </a:gridCol>
              </a:tblGrid>
              <a:tr h="5334000">
                <a:tc>
                  <a:txBody>
                    <a:bodyPr/>
                    <a:lstStyle/>
                    <a:p>
                      <a:pPr marL="1136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Красная книга - это список исчезнувших навсегда растений и животных.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36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Человек виноват в том, что многие растения и животные стали редкими.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36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Существует только одна Красная книга.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36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Красная книга хранится в городе Морже.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36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Красный цвет предупреждает об опасности.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6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06556" y="1887669"/>
            <a:ext cx="3058541" cy="140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8"/>
              </a:lnSpc>
            </a:pPr>
            <a:r>
              <a:rPr lang="en-US" sz="4909" dirty="0" err="1">
                <a:solidFill>
                  <a:srgbClr val="FFFFFF"/>
                </a:solidFill>
                <a:latin typeface="Peace Sans"/>
              </a:rPr>
              <a:t>Красная</a:t>
            </a:r>
            <a:r>
              <a:rPr lang="en-US" sz="4909" dirty="0">
                <a:solidFill>
                  <a:srgbClr val="FFFFFF"/>
                </a:solidFill>
                <a:latin typeface="Peace Sans"/>
              </a:rPr>
              <a:t> </a:t>
            </a:r>
            <a:r>
              <a:rPr lang="en-US" sz="4909" dirty="0" err="1">
                <a:solidFill>
                  <a:srgbClr val="FFFFFF"/>
                </a:solidFill>
                <a:latin typeface="Peace Sans"/>
              </a:rPr>
              <a:t>книга</a:t>
            </a:r>
            <a:endParaRPr lang="en-US" sz="4909" dirty="0">
              <a:solidFill>
                <a:srgbClr val="FFFFFF"/>
              </a:solidFill>
              <a:latin typeface="Peace San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7684574" y="2744497"/>
            <a:ext cx="1887784" cy="20575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3949" y="970566"/>
            <a:ext cx="1360849" cy="76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946" y="269462"/>
            <a:ext cx="1018070" cy="14892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206" y="5305239"/>
            <a:ext cx="1058743" cy="8469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593" y="3082230"/>
            <a:ext cx="1539457" cy="9041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1976" y="4802027"/>
            <a:ext cx="1665053" cy="11452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7878" y="3176390"/>
            <a:ext cx="1532341" cy="1512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683" y="6388036"/>
            <a:ext cx="1540587" cy="9628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397" y="364093"/>
            <a:ext cx="1259327" cy="10812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606160" y="-1288334"/>
            <a:ext cx="3024000" cy="3024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747921" y="6189249"/>
            <a:ext cx="3117176" cy="31171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2086043" y="4578383"/>
            <a:ext cx="1217186" cy="1326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1153" y="6116872"/>
            <a:ext cx="1260881" cy="137425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56466">
            <a:off x="9549958" y="777686"/>
            <a:ext cx="955939" cy="10418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1391" y="283437"/>
            <a:ext cx="1260881" cy="137425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2585" y="758188"/>
            <a:ext cx="1260881" cy="1374257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421397" y="3430941"/>
            <a:ext cx="3636382" cy="229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Не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сразу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у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человечества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пришло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понимание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того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,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что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природа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нашей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планеты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в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опасности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.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Исчезают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целые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виды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растений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и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животных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. 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По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самым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скромным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оценкам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за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последние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пять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столетий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с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лица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Земли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исчезло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около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900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видов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растений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и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животных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. В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ближайшем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будущем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к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этому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списку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могут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присоединиться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ещё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более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10 000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видов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живых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Noto Serif"/>
              </a:rPr>
              <a:t>организмов</a:t>
            </a:r>
            <a:r>
              <a:rPr lang="en-US" sz="1299" dirty="0">
                <a:solidFill>
                  <a:srgbClr val="FFFFFF"/>
                </a:solidFill>
                <a:latin typeface="Noto 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3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06556" y="2489578"/>
            <a:ext cx="3058541" cy="64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8"/>
              </a:lnSpc>
            </a:pPr>
            <a:r>
              <a:rPr lang="ru-RU" sz="3200" dirty="0" smtClean="0">
                <a:solidFill>
                  <a:srgbClr val="FFFFFF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Исчезающие</a:t>
            </a:r>
            <a:endParaRPr lang="en-US" sz="3200" dirty="0">
              <a:solidFill>
                <a:srgbClr val="FFFFFF"/>
              </a:solidFill>
              <a:latin typeface="Noto Serif" panose="020B0604020202020204" charset="0"/>
              <a:ea typeface="Noto Serif" panose="020B0604020202020204" charset="0"/>
              <a:cs typeface="Noto Serif" panose="020B060402020202020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606160" y="-1288334"/>
            <a:ext cx="3024000" cy="3024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47921" y="6189249"/>
            <a:ext cx="3117176" cy="31171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1144395"/>
            <a:ext cx="2362200" cy="16692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9900" y="324485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Гепард занесён в Красную книгу </a:t>
            </a:r>
            <a:r>
              <a:rPr lang="ru-RU" sz="2000" dirty="0" smtClean="0">
                <a:solidFill>
                  <a:schemeClr val="bg1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и относится к категории видов, находящихся под угрозой </a:t>
            </a:r>
            <a:r>
              <a:rPr lang="ru-RU" sz="2000" dirty="0" smtClean="0">
                <a:solidFill>
                  <a:schemeClr val="bg1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исчезновения.</a:t>
            </a:r>
            <a:endParaRPr lang="ru-RU" sz="2000" dirty="0">
              <a:solidFill>
                <a:schemeClr val="bg1"/>
              </a:solidFill>
              <a:latin typeface="Noto Serif" panose="020B0604020202020204" charset="0"/>
              <a:ea typeface="Noto Serif" panose="020B0604020202020204" charset="0"/>
              <a:cs typeface="Noto Serif" panose="020B060402020202020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398" y="1144395"/>
            <a:ext cx="2362200" cy="16692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839553" y="3473450"/>
            <a:ext cx="2383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Гиены также внесены в Красную книгу.</a:t>
            </a:r>
            <a:endParaRPr lang="ru-RU" sz="2000" dirty="0">
              <a:solidFill>
                <a:schemeClr val="bg1"/>
              </a:solidFill>
              <a:latin typeface="Noto Serif" panose="020B0604020202020204" charset="0"/>
              <a:ea typeface="Noto Serif" panose="020B0604020202020204" charset="0"/>
              <a:cs typeface="Noto Serif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900" y="4650796"/>
            <a:ext cx="2226409" cy="2234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1029" y="1021050"/>
            <a:ext cx="2904406" cy="19347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2350" y="-1954400"/>
            <a:ext cx="3583902" cy="35839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50979" y="2654785"/>
            <a:ext cx="8025331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FFFFFF"/>
                </a:solidFill>
                <a:latin typeface="Cormorant SC Medium Bold"/>
              </a:rPr>
              <a:t>ИСЧЕЗАЮЩИЕ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8089" y="500907"/>
            <a:ext cx="3031361" cy="429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3"/>
              </a:lnSpc>
            </a:pP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Белый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медведь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это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самый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крупный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хищный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зверь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планете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длина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туловища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порой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до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3-х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метров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вес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менее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100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кг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самцы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иногда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достигают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800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кг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!). </a:t>
            </a:r>
          </a:p>
          <a:p>
            <a:pPr algn="ctr">
              <a:lnSpc>
                <a:spcPts val="2393"/>
              </a:lnSpc>
            </a:pP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Белые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медведи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относятся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к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животным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подлежащим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полной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охране</a:t>
            </a:r>
            <a:r>
              <a:rPr lang="en-US" sz="2000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.</a:t>
            </a:r>
          </a:p>
          <a:p>
            <a:pPr algn="ctr">
              <a:lnSpc>
                <a:spcPts val="2393"/>
              </a:lnSpc>
            </a:pPr>
            <a:endParaRPr lang="en-US" sz="1709" dirty="0">
              <a:solidFill>
                <a:srgbClr val="000000"/>
              </a:solidFill>
              <a:latin typeface="Cormorant SC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91029" y="3893697"/>
            <a:ext cx="2904406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8"/>
              </a:lnSpc>
            </a:pP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Розовый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фламинго</a:t>
            </a:r>
            <a:r>
              <a:rPr lang="en-US" dirty="0" smtClean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–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крупная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грациозная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птица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с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характерным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обликом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. </a:t>
            </a:r>
          </a:p>
          <a:p>
            <a:pPr algn="ctr">
              <a:lnSpc>
                <a:spcPts val="1628"/>
              </a:lnSpc>
            </a:pP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Этот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вид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распространен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некоторых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районах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Африки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Южной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Азии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прибрежные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районы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Пакистана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Индии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) и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Южной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Европы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Испания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Албания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Турция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Греция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Кипр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Португалия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Италия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Франция</a:t>
            </a:r>
            <a:r>
              <a:rPr lang="en-US" dirty="0">
                <a:solidFill>
                  <a:srgbClr val="000000"/>
                </a:solidFill>
                <a:latin typeface="Noto Serif" panose="020B0604020202020204" charset="0"/>
                <a:ea typeface="Noto Serif" panose="020B0604020202020204" charset="0"/>
                <a:cs typeface="Noto Serif" panose="020B0604020202020204" charset="0"/>
              </a:rPr>
              <a:t>).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2350" y="5768049"/>
            <a:ext cx="3583902" cy="3583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08541" y="-1446384"/>
            <a:ext cx="3274918" cy="32749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62350" y="5816706"/>
            <a:ext cx="3509007" cy="3509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7733" y="1417129"/>
            <a:ext cx="2428643" cy="16175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000" y="191075"/>
            <a:ext cx="2062186" cy="20348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376" y="3616294"/>
            <a:ext cx="2709677" cy="18064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5200" y="3238469"/>
            <a:ext cx="397418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latin typeface="Noto Serif"/>
              </a:rPr>
              <a:t>Редкие</a:t>
            </a:r>
            <a:endParaRPr lang="en-US" sz="3999" dirty="0">
              <a:latin typeface="Noto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7279" y="2464878"/>
            <a:ext cx="3257921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oto Serif"/>
              </a:rPr>
              <a:t>Ло́шадь Пржева́льского — вид или подвид дикой лошади, обитающий в Азии.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33094" y="3741900"/>
            <a:ext cx="3257921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Аму́рский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тигр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или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уссурийский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тигр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—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подвид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 smtClean="0">
                <a:solidFill>
                  <a:srgbClr val="000000"/>
                </a:solidFill>
                <a:latin typeface="Noto Serif"/>
              </a:rPr>
              <a:t>тигра</a:t>
            </a:r>
            <a:r>
              <a:rPr lang="en-US" sz="1899" dirty="0" smtClean="0">
                <a:solidFill>
                  <a:srgbClr val="000000"/>
                </a:solidFill>
                <a:latin typeface="Noto Serif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населяющей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Дальний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Восток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России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и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Северо-Восточный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Китай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также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существует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информация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о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небольшой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популяции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в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Северной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Noto Serif"/>
              </a:rPr>
              <a:t>Корее</a:t>
            </a:r>
            <a:r>
              <a:rPr lang="en-US" sz="1899" dirty="0">
                <a:solidFill>
                  <a:srgbClr val="000000"/>
                </a:solidFill>
                <a:latin typeface="Noto Serif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254" y="5788131"/>
            <a:ext cx="3257921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Noto Serif"/>
              </a:rPr>
              <a:t>И́рбис, или сне́жный барс, или снежный леопард — крупное хищное млекопитающее семейства кошачьих, обитающее в горах Центральной Азии.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534</Words>
  <Application>Microsoft Office PowerPoint</Application>
  <PresentationFormat>Произвольный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Times New Roman</vt:lpstr>
      <vt:lpstr>Cormorant SC Medium</vt:lpstr>
      <vt:lpstr>Peace Sans</vt:lpstr>
      <vt:lpstr>Cormorant SC Medium Bold</vt:lpstr>
      <vt:lpstr>Noto Serif</vt:lpstr>
      <vt:lpstr>Arial</vt:lpstr>
      <vt:lpstr>Office Theme</vt:lpstr>
      <vt:lpstr>Презентация PowerPoint</vt:lpstr>
      <vt:lpstr>Презентация PowerPoint</vt:lpstr>
      <vt:lpstr>Опорные слова</vt:lpstr>
      <vt:lpstr>Красная книга</vt:lpstr>
      <vt:lpstr>“Верно- не верно”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Красная Книга Тульской области</vt:lpstr>
      <vt:lpstr>Рефлексия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Пользователь Gigabyte</dc:creator>
  <cp:lastModifiedBy>Пользователь Gigabyte</cp:lastModifiedBy>
  <cp:revision>9</cp:revision>
  <dcterms:created xsi:type="dcterms:W3CDTF">2006-08-16T00:00:00Z</dcterms:created>
  <dcterms:modified xsi:type="dcterms:W3CDTF">2024-01-20T17:30:48Z</dcterms:modified>
  <dc:identifier>DAFL6E87oe4</dc:identifier>
</cp:coreProperties>
</file>