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7"/>
  </p:notesMasterIdLst>
  <p:sldIdLst>
    <p:sldId id="256" r:id="rId2"/>
    <p:sldId id="311" r:id="rId3"/>
    <p:sldId id="294" r:id="rId4"/>
    <p:sldId id="257" r:id="rId5"/>
    <p:sldId id="258" r:id="rId6"/>
    <p:sldId id="273" r:id="rId7"/>
    <p:sldId id="264" r:id="rId8"/>
    <p:sldId id="266" r:id="rId9"/>
    <p:sldId id="267" r:id="rId10"/>
    <p:sldId id="269" r:id="rId11"/>
    <p:sldId id="271" r:id="rId12"/>
    <p:sldId id="277" r:id="rId13"/>
    <p:sldId id="307" r:id="rId14"/>
    <p:sldId id="314" r:id="rId15"/>
    <p:sldId id="315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0033CC"/>
    <a:srgbClr val="000099"/>
    <a:srgbClr val="FF3300"/>
    <a:srgbClr val="00FF00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17" autoAdjust="0"/>
    <p:restoredTop sz="51508" autoAdjust="0"/>
  </p:normalViewPr>
  <p:slideViewPr>
    <p:cSldViewPr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BC66BCA-DD8E-4442-864B-C0568F4086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54268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B1D10D3-24E6-4B2A-977F-2129981364CD}" type="slidenum">
              <a:rPr lang="ru-RU" altLang="ru-RU" smtClean="0"/>
              <a:pPr eaLnBrk="1" hangingPunct="1">
                <a:spcBef>
                  <a:spcPct val="0"/>
                </a:spcBef>
              </a:pPr>
              <a:t>1</a:t>
            </a:fld>
            <a:endParaRPr lang="ru-RU" altLang="ru-RU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lnSpc>
                <a:spcPct val="80000"/>
              </a:lnSpc>
            </a:pPr>
            <a:endParaRPr lang="ru-RU" altLang="ru-RU" sz="800" smtClean="0"/>
          </a:p>
        </p:txBody>
      </p:sp>
    </p:spTree>
    <p:extLst>
      <p:ext uri="{BB962C8B-B14F-4D97-AF65-F5344CB8AC3E}">
        <p14:creationId xmlns:p14="http://schemas.microsoft.com/office/powerpoint/2010/main" xmlns="" val="3887505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205D6B8-EB80-4D63-81F2-9F4AE7EBDC52}" type="slidenum">
              <a:rPr lang="ru-RU" altLang="ru-RU" smtClean="0"/>
              <a:pPr eaLnBrk="1" hangingPunct="1">
                <a:spcBef>
                  <a:spcPct val="0"/>
                </a:spcBef>
              </a:pPr>
              <a:t>4</a:t>
            </a:fld>
            <a:endParaRPr lang="ru-RU" altLang="ru-RU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3280951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B1D10D3-24E6-4B2A-977F-2129981364CD}" type="slidenum">
              <a:rPr lang="ru-RU" altLang="ru-RU" smtClean="0"/>
              <a:pPr eaLnBrk="1" hangingPunct="1">
                <a:spcBef>
                  <a:spcPct val="0"/>
                </a:spcBef>
              </a:pPr>
              <a:t>14</a:t>
            </a:fld>
            <a:endParaRPr lang="ru-RU" altLang="ru-RU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lnSpc>
                <a:spcPct val="80000"/>
              </a:lnSpc>
            </a:pPr>
            <a:endParaRPr lang="ru-RU" altLang="ru-RU" sz="800" smtClean="0"/>
          </a:p>
        </p:txBody>
      </p:sp>
    </p:spTree>
    <p:extLst>
      <p:ext uri="{BB962C8B-B14F-4D97-AF65-F5344CB8AC3E}">
        <p14:creationId xmlns:p14="http://schemas.microsoft.com/office/powerpoint/2010/main" xmlns="" val="3063226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0F87A-566B-4F9E-84D2-F09EC7B50B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4634411"/>
      </p:ext>
    </p:extLst>
  </p:cSld>
  <p:clrMapOvr>
    <a:masterClrMapping/>
  </p:clrMapOvr>
  <p:transition spd="slow"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D4ABE-A582-4F81-806B-FCDA31802C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8047412"/>
      </p:ext>
    </p:extLst>
  </p:cSld>
  <p:clrMapOvr>
    <a:masterClrMapping/>
  </p:clrMapOvr>
  <p:transition spd="slow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EBB2A-20DA-4014-ACB7-3BA2F77AF5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8814363"/>
      </p:ext>
    </p:extLst>
  </p:cSld>
  <p:clrMapOvr>
    <a:masterClrMapping/>
  </p:clrMapOvr>
  <p:transition spd="slow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249D7-9C45-4FCB-B1F2-107BE79BE9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7234791"/>
      </p:ext>
    </p:extLst>
  </p:cSld>
  <p:clrMapOvr>
    <a:masterClrMapping/>
  </p:clrMapOvr>
  <p:transition spd="slow"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3D057-1A8F-46DA-B5D9-844441E35F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8739819"/>
      </p:ext>
    </p:extLst>
  </p:cSld>
  <p:clrMapOvr>
    <a:masterClrMapping/>
  </p:clrMapOvr>
  <p:transition spd="slow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AFD04-D21C-4C8A-BA85-0C8D9504D0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3507532"/>
      </p:ext>
    </p:extLst>
  </p:cSld>
  <p:clrMapOvr>
    <a:masterClrMapping/>
  </p:clrMapOvr>
  <p:transition spd="slow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06CF3-1EAE-4D4B-9B8A-717050B5F7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7448266"/>
      </p:ext>
    </p:extLst>
  </p:cSld>
  <p:clrMapOvr>
    <a:masterClrMapping/>
  </p:clrMapOvr>
  <p:transition spd="slow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27B71-6DDF-4C48-BC2D-913533E936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5185880"/>
      </p:ext>
    </p:extLst>
  </p:cSld>
  <p:clrMapOvr>
    <a:masterClrMapping/>
  </p:clrMapOvr>
  <p:transition spd="slow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BB14E-FB6A-4ABE-B70B-A8C232B993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233293"/>
      </p:ext>
    </p:extLst>
  </p:cSld>
  <p:clrMapOvr>
    <a:masterClrMapping/>
  </p:clrMapOvr>
  <p:transition spd="slow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2E9F7-1265-4955-9CA9-EDEA8C64FC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159619"/>
      </p:ext>
    </p:extLst>
  </p:cSld>
  <p:clrMapOvr>
    <a:masterClrMapping/>
  </p:clrMapOvr>
  <p:transition spd="slow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897FB-01A9-4B5A-8BD3-4BC0810764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3122281"/>
      </p:ext>
    </p:extLst>
  </p:cSld>
  <p:clrMapOvr>
    <a:masterClrMapping/>
  </p:clrMapOvr>
  <p:transition spd="slow"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6E97EE1-60E1-40FF-859F-734B198900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slow">
    <p:split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8680"/>
            <a:ext cx="864096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Разработка интегрированного урока по биологии, 9 класс</a:t>
            </a:r>
          </a:p>
          <a:p>
            <a:pPr algn="ctr"/>
            <a:r>
              <a:rPr lang="ru-RU" sz="3600" b="1" dirty="0" smtClean="0"/>
              <a:t>«ХИМИЧЕСКАЯ ОРГАНИЗАЦИЯ КЛЕТКИ. </a:t>
            </a:r>
            <a:endParaRPr lang="ru-RU" sz="3600" dirty="0" smtClean="0"/>
          </a:p>
          <a:p>
            <a:pPr algn="ctr"/>
            <a:r>
              <a:rPr lang="ru-RU" sz="3600" b="1" dirty="0" smtClean="0"/>
              <a:t>ОРГАНИЧЕСКИЕ ВЕЩЕСТВА – БЕЛКИ» </a:t>
            </a:r>
            <a:endParaRPr lang="ru-RU" sz="3600" dirty="0" smtClean="0"/>
          </a:p>
          <a:p>
            <a:pPr algn="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Составитель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учитель химии и биологии </a:t>
            </a:r>
          </a:p>
          <a:p>
            <a:pPr algn="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высшей квалификационной категории</a:t>
            </a:r>
          </a:p>
          <a:p>
            <a:pPr algn="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ГАОУ СО «Гимназия № 8»</a:t>
            </a:r>
          </a:p>
          <a:p>
            <a:pPr algn="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Томина Лидия Анатольевна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7"/>
          <p:cNvSpPr txBox="1">
            <a:spLocks noChangeArrowheads="1"/>
          </p:cNvSpPr>
          <p:nvPr/>
        </p:nvSpPr>
        <p:spPr bwMode="auto">
          <a:xfrm>
            <a:off x="1500188" y="638175"/>
            <a:ext cx="732155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587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i="1">
                <a:solidFill>
                  <a:srgbClr val="0033CC"/>
                </a:solidFill>
              </a:rPr>
              <a:t>Вторичная структура. </a:t>
            </a:r>
            <a:r>
              <a:rPr lang="ru-RU" altLang="ru-RU" sz="1800"/>
              <a:t>Упорядоченное свертывание полипептидной цепи</a:t>
            </a:r>
            <a:r>
              <a:rPr lang="ru-RU" altLang="ru-RU" sz="1800" i="1"/>
              <a:t> </a:t>
            </a:r>
            <a:r>
              <a:rPr lang="ru-RU" altLang="ru-RU" sz="1800"/>
              <a:t>в </a:t>
            </a:r>
            <a:r>
              <a:rPr lang="ru-RU" altLang="ru-RU" sz="1800" i="1">
                <a:solidFill>
                  <a:srgbClr val="FF3300"/>
                </a:solidFill>
              </a:rPr>
              <a:t>α-спираль</a:t>
            </a:r>
            <a:r>
              <a:rPr lang="ru-RU" altLang="ru-RU" sz="1800"/>
              <a:t> (имеет вид растянутой пружины) или </a:t>
            </a:r>
            <a:r>
              <a:rPr lang="ru-RU" altLang="ru-RU" sz="1800" i="1">
                <a:solidFill>
                  <a:srgbClr val="FF3300"/>
                </a:solidFill>
              </a:rPr>
              <a:t>β-структра (складчатый слой)</a:t>
            </a:r>
            <a:r>
              <a:rPr lang="ru-RU" altLang="ru-RU" sz="1800">
                <a:solidFill>
                  <a:srgbClr val="FF3300"/>
                </a:solidFill>
              </a:rPr>
              <a:t>.</a:t>
            </a:r>
            <a:r>
              <a:rPr lang="ru-RU" altLang="ru-RU" sz="1800"/>
              <a:t> В </a:t>
            </a:r>
            <a:r>
              <a:rPr lang="ru-RU" altLang="ru-RU" sz="1800" i="1"/>
              <a:t>α-</a:t>
            </a:r>
            <a:r>
              <a:rPr lang="ru-RU" altLang="ru-RU" sz="1800"/>
              <a:t>спирали </a:t>
            </a:r>
            <a:r>
              <a:rPr lang="en-US" altLang="ru-RU" sz="1800" i="1"/>
              <a:t>NH</a:t>
            </a:r>
            <a:r>
              <a:rPr lang="ru-RU" altLang="ru-RU" sz="1800" i="1"/>
              <a:t>-группа</a:t>
            </a:r>
            <a:r>
              <a:rPr lang="ru-RU" altLang="ru-RU" sz="1800"/>
              <a:t> данного остатка аминокислоты взаимодействует с </a:t>
            </a:r>
            <a:r>
              <a:rPr lang="ru-RU" altLang="ru-RU" sz="1800" i="1"/>
              <a:t>СО-группой</a:t>
            </a:r>
            <a:r>
              <a:rPr lang="ru-RU" altLang="ru-RU" sz="1800"/>
              <a:t> четвертого от нее остатка. Между радикалами возможно ионное взаимодействие.</a:t>
            </a:r>
            <a:endParaRPr lang="ru-RU" altLang="ru-RU" sz="1800" i="1">
              <a:solidFill>
                <a:srgbClr val="0033CC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i="1">
                <a:solidFill>
                  <a:srgbClr val="0033CC"/>
                </a:solidFill>
              </a:rPr>
              <a:t>Третичная структура. </a:t>
            </a:r>
            <a:r>
              <a:rPr lang="ru-RU" altLang="ru-RU" sz="1800"/>
              <a:t>Глобула, возникающая в результате возникновения химических связей (водородных, ионных, дисульфидных) и установления </a:t>
            </a:r>
            <a:r>
              <a:rPr lang="ru-RU" altLang="ru-RU" sz="1800">
                <a:solidFill>
                  <a:srgbClr val="0033CC"/>
                </a:solidFill>
              </a:rPr>
              <a:t>гидрофильно- гидрофобных взаимодействий.</a:t>
            </a:r>
            <a:r>
              <a:rPr lang="ru-RU" altLang="ru-RU" sz="1800"/>
              <a:t> </a:t>
            </a: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3" y="714375"/>
            <a:ext cx="1101725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8" y="3786188"/>
            <a:ext cx="3963987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8"/>
          <p:cNvSpPr txBox="1">
            <a:spLocks noChangeArrowheads="1"/>
          </p:cNvSpPr>
          <p:nvPr/>
        </p:nvSpPr>
        <p:spPr bwMode="auto">
          <a:xfrm>
            <a:off x="4643438" y="3571875"/>
            <a:ext cx="4214812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587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Гидрофобные боковые цепи стремятся спрятаться от воды, группируясь внутри, в то время как гидрофильные цепи в результате </a:t>
            </a:r>
            <a:r>
              <a:rPr lang="ru-RU" altLang="ru-RU" sz="1800" i="1">
                <a:solidFill>
                  <a:srgbClr val="0033CC"/>
                </a:solidFill>
              </a:rPr>
              <a:t>гидратации</a:t>
            </a:r>
            <a:r>
              <a:rPr lang="ru-RU" altLang="ru-RU" sz="1800"/>
              <a:t> (взаимодействие с диполями воды) стремятся оказаться на поверхности молекулы. У некоторых белков третичная структура стабилизируется </a:t>
            </a:r>
            <a:r>
              <a:rPr lang="ru-RU" altLang="ru-RU" sz="1800">
                <a:solidFill>
                  <a:srgbClr val="0033CC"/>
                </a:solidFill>
              </a:rPr>
              <a:t>дисульфидными</a:t>
            </a:r>
            <a:r>
              <a:rPr lang="ru-RU" altLang="ru-RU" sz="1800"/>
              <a:t> ковалентными связями.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3" y="3714750"/>
            <a:ext cx="4214812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07505" y="90000"/>
            <a:ext cx="8928992" cy="412934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i="1" dirty="0" smtClean="0">
                <a:solidFill>
                  <a:srgbClr val="C00000"/>
                </a:solidFill>
              </a:rPr>
              <a:t>Структуры белковых молекул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7"/>
          <p:cNvSpPr txBox="1">
            <a:spLocks noChangeArrowheads="1"/>
          </p:cNvSpPr>
          <p:nvPr/>
        </p:nvSpPr>
        <p:spPr bwMode="auto">
          <a:xfrm>
            <a:off x="251520" y="3200400"/>
            <a:ext cx="4608512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587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Наиболее изученным белком, имеющим четвертичную структуру, является </a:t>
            </a:r>
            <a:r>
              <a:rPr lang="ru-RU" altLang="ru-RU" sz="1800" i="1" dirty="0">
                <a:solidFill>
                  <a:srgbClr val="000099"/>
                </a:solidFill>
              </a:rPr>
              <a:t>гемоглобин</a:t>
            </a:r>
            <a:r>
              <a:rPr lang="ru-RU" altLang="ru-RU" sz="1800" dirty="0"/>
              <a:t>. Он образован двумя </a:t>
            </a:r>
            <a:r>
              <a:rPr lang="ru-RU" altLang="ru-RU" sz="1800" dirty="0">
                <a:solidFill>
                  <a:srgbClr val="000099"/>
                </a:solidFill>
                <a:sym typeface="Symbol" pitchFamily="18" charset="2"/>
              </a:rPr>
              <a:t></a:t>
            </a:r>
            <a:r>
              <a:rPr lang="ru-RU" altLang="ru-RU" sz="1800" dirty="0">
                <a:solidFill>
                  <a:srgbClr val="000099"/>
                </a:solidFill>
              </a:rPr>
              <a:t>-субъединицами (141 аминокислотный остаток)</a:t>
            </a:r>
            <a:r>
              <a:rPr lang="ru-RU" altLang="ru-RU" sz="1800" dirty="0"/>
              <a:t> и двумя </a:t>
            </a:r>
            <a:r>
              <a:rPr lang="ru-RU" altLang="ru-RU" sz="1800" dirty="0">
                <a:solidFill>
                  <a:srgbClr val="000099"/>
                </a:solidFill>
                <a:sym typeface="Symbol" pitchFamily="18" charset="2"/>
              </a:rPr>
              <a:t></a:t>
            </a:r>
            <a:r>
              <a:rPr lang="ru-RU" altLang="ru-RU" sz="1800" dirty="0">
                <a:solidFill>
                  <a:srgbClr val="000099"/>
                </a:solidFill>
              </a:rPr>
              <a:t>-субъединицами (146 аминокислотных остатков).</a:t>
            </a:r>
            <a:r>
              <a:rPr lang="ru-RU" altLang="ru-RU" sz="1800" dirty="0"/>
              <a:t>С каждой субъединицей связана молекула </a:t>
            </a:r>
            <a:r>
              <a:rPr lang="ru-RU" altLang="ru-RU" sz="1800" dirty="0" err="1">
                <a:solidFill>
                  <a:srgbClr val="000099"/>
                </a:solidFill>
              </a:rPr>
              <a:t>гема</a:t>
            </a:r>
            <a:r>
              <a:rPr lang="ru-RU" altLang="ru-RU" sz="1800" dirty="0"/>
              <a:t>, содержащая железо.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249113" y="942975"/>
            <a:ext cx="8715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587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i="1" dirty="0">
                <a:solidFill>
                  <a:srgbClr val="000099"/>
                </a:solidFill>
              </a:rPr>
              <a:t>Четвертичная структура</a:t>
            </a:r>
            <a:r>
              <a:rPr lang="ru-RU" altLang="ru-RU" sz="1800" dirty="0">
                <a:solidFill>
                  <a:srgbClr val="000099"/>
                </a:solidFill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Характерна для сложных белков, молекулы которых образованы </a:t>
            </a:r>
            <a:r>
              <a:rPr lang="ru-RU" altLang="ru-RU" sz="1800" dirty="0">
                <a:solidFill>
                  <a:srgbClr val="000099"/>
                </a:solidFill>
              </a:rPr>
              <a:t>двумя и более глобулами</a:t>
            </a:r>
            <a:r>
              <a:rPr lang="ru-RU" altLang="ru-RU" sz="1800" dirty="0"/>
              <a:t>. Субъединицы удерживаются в молекуле благодаря </a:t>
            </a:r>
            <a:r>
              <a:rPr lang="ru-RU" altLang="ru-RU" sz="1800" dirty="0" err="1"/>
              <a:t>нековалентным</a:t>
            </a:r>
            <a:r>
              <a:rPr lang="ru-RU" altLang="ru-RU" sz="1800" dirty="0"/>
              <a:t> связям, в первую очередь водородным и гидрофобным. </a:t>
            </a:r>
            <a:endParaRPr lang="ru-RU" altLang="ru-RU" sz="1800" b="1" dirty="0"/>
          </a:p>
        </p:txBody>
      </p:sp>
      <p:pic>
        <p:nvPicPr>
          <p:cNvPr id="1638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4450" y="2847975"/>
            <a:ext cx="359092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07505" y="90000"/>
            <a:ext cx="8928992" cy="41293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i="1" dirty="0" smtClean="0">
                <a:solidFill>
                  <a:srgbClr val="C00000"/>
                </a:solidFill>
              </a:rPr>
              <a:t>Структуры белковых молекул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913" y="1125538"/>
            <a:ext cx="8764587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07505" y="90000"/>
            <a:ext cx="8928992" cy="41293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i="1" dirty="0" smtClean="0">
                <a:solidFill>
                  <a:srgbClr val="C00000"/>
                </a:solidFill>
              </a:rPr>
              <a:t>Структуры белковых молекул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50" y="582613"/>
            <a:ext cx="7286625" cy="591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07505" y="90000"/>
            <a:ext cx="8928992" cy="41293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i="1" dirty="0" smtClean="0">
                <a:solidFill>
                  <a:srgbClr val="C00000"/>
                </a:solidFill>
              </a:rPr>
              <a:t>Функции белков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6409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Тематика проектов: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Белки – основа жизни.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Обнаружение белков в кисломолочных продуктах.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Обнаружение белка экстрактах различных пищевых продуктах.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Изготовление темперных красок.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4951708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8640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Преимущества </a:t>
            </a:r>
            <a:r>
              <a:rPr lang="ru-RU" dirty="0"/>
              <a:t>интегративного </a:t>
            </a:r>
            <a:r>
              <a:rPr lang="ru-RU" dirty="0" smtClean="0"/>
              <a:t>подхода перед традиционным </a:t>
            </a:r>
            <a:r>
              <a:rPr lang="ru-RU" dirty="0"/>
              <a:t>очевидны. </a:t>
            </a:r>
          </a:p>
          <a:p>
            <a:pPr marL="0" indent="0" algn="just">
              <a:buNone/>
            </a:pPr>
            <a:r>
              <a:rPr lang="ru-RU" dirty="0" smtClean="0"/>
              <a:t>	Интегративный </a:t>
            </a:r>
            <a:r>
              <a:rPr lang="ru-RU" dirty="0"/>
              <a:t>подход к </a:t>
            </a:r>
            <a:r>
              <a:rPr lang="ru-RU" dirty="0" smtClean="0"/>
              <a:t>обучению приближает </a:t>
            </a:r>
            <a:r>
              <a:rPr lang="ru-RU" dirty="0"/>
              <a:t>процесс обучения к жизни, </a:t>
            </a:r>
            <a:r>
              <a:rPr lang="ru-RU" dirty="0" err="1" smtClean="0"/>
              <a:t>натурализирует</a:t>
            </a:r>
            <a:r>
              <a:rPr lang="ru-RU" dirty="0" smtClean="0"/>
              <a:t> </a:t>
            </a:r>
            <a:r>
              <a:rPr lang="ru-RU" dirty="0"/>
              <a:t>его, оживляет духом </a:t>
            </a:r>
            <a:r>
              <a:rPr lang="ru-RU" dirty="0" smtClean="0"/>
              <a:t>современности</a:t>
            </a:r>
            <a:r>
              <a:rPr lang="ru-RU" dirty="0"/>
              <a:t>, наполняет смыслами</a:t>
            </a:r>
            <a:r>
              <a:rPr lang="ru-RU" dirty="0" smtClean="0"/>
              <a:t>. 	Через проектную </a:t>
            </a:r>
            <a:r>
              <a:rPr lang="ru-RU" dirty="0"/>
              <a:t>деятельность можно сформировать </a:t>
            </a:r>
            <a:r>
              <a:rPr lang="ru-RU" dirty="0" smtClean="0"/>
              <a:t>умение </a:t>
            </a:r>
            <a:r>
              <a:rPr lang="ru-RU" dirty="0"/>
              <a:t>применять теоретические знания в </a:t>
            </a:r>
            <a:r>
              <a:rPr lang="ru-RU" dirty="0" smtClean="0"/>
              <a:t>практической </a:t>
            </a:r>
            <a:r>
              <a:rPr lang="ru-RU" dirty="0"/>
              <a:t>жизни, в конкретных </a:t>
            </a:r>
            <a:r>
              <a:rPr lang="ru-RU" dirty="0" smtClean="0"/>
              <a:t>жизненных, профессиональных </a:t>
            </a:r>
            <a:r>
              <a:rPr lang="ru-RU" dirty="0"/>
              <a:t>и научных ситуациях.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45847908"/>
      </p:ext>
    </p:extLst>
  </p:cSld>
  <p:clrMapOvr>
    <a:masterClrMapping/>
  </p:clrMapOvr>
  <p:transition spd="slow">
    <p:spli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/>
              <a:t>	Интегративный процесс предусматривает</a:t>
            </a:r>
            <a:r>
              <a:rPr lang="ru-RU" sz="2400" dirty="0"/>
              <a:t> </a:t>
            </a:r>
            <a:r>
              <a:rPr lang="ru-RU" sz="2400" dirty="0" smtClean="0"/>
              <a:t>планирование </a:t>
            </a:r>
            <a:r>
              <a:rPr lang="ru-RU" sz="2400" dirty="0"/>
              <a:t>специальных занятий по </a:t>
            </a:r>
            <a:r>
              <a:rPr lang="ru-RU" sz="2400" dirty="0" smtClean="0"/>
              <a:t>темам</a:t>
            </a:r>
            <a:r>
              <a:rPr lang="ru-RU" sz="2400" dirty="0"/>
              <a:t>, общим для нескольких предметов, </a:t>
            </a:r>
            <a:r>
              <a:rPr lang="ru-RU" sz="2400" dirty="0" smtClean="0"/>
              <a:t>которые </a:t>
            </a:r>
            <a:r>
              <a:rPr lang="ru-RU" sz="2400" dirty="0"/>
              <a:t>могут проводиться разными </a:t>
            </a:r>
            <a:r>
              <a:rPr lang="ru-RU" sz="2400" dirty="0" smtClean="0"/>
              <a:t>педагогами.</a:t>
            </a:r>
          </a:p>
          <a:p>
            <a:pPr marL="0" indent="0" algn="just">
              <a:buNone/>
            </a:pPr>
            <a:r>
              <a:rPr lang="ru-RU" sz="2400" dirty="0" smtClean="0"/>
              <a:t>	В </a:t>
            </a:r>
            <a:r>
              <a:rPr lang="ru-RU" sz="2400" dirty="0"/>
              <a:t>процессе интегрированного </a:t>
            </a:r>
            <a:r>
              <a:rPr lang="ru-RU" sz="2400" dirty="0" smtClean="0"/>
              <a:t>преподавания </a:t>
            </a:r>
            <a:r>
              <a:rPr lang="ru-RU" sz="2400" dirty="0"/>
              <a:t>решаются следующие проблемы:</a:t>
            </a:r>
          </a:p>
          <a:p>
            <a:pPr marL="0" indent="0" algn="just">
              <a:buNone/>
            </a:pPr>
            <a:r>
              <a:rPr lang="ru-RU" sz="2400" dirty="0"/>
              <a:t>– согласованность изучения </a:t>
            </a:r>
            <a:r>
              <a:rPr lang="ru-RU" sz="2400" dirty="0" smtClean="0"/>
              <a:t>смежных учебных </a:t>
            </a:r>
            <a:r>
              <a:rPr lang="ru-RU" sz="2400" dirty="0"/>
              <a:t>дисциплин;</a:t>
            </a:r>
          </a:p>
          <a:p>
            <a:pPr marL="0" indent="0" algn="just">
              <a:buNone/>
            </a:pPr>
            <a:r>
              <a:rPr lang="ru-RU" sz="2400" dirty="0" smtClean="0"/>
              <a:t>– ликвидация </a:t>
            </a:r>
            <a:r>
              <a:rPr lang="ru-RU" sz="2400" dirty="0"/>
              <a:t>затрат времени на </a:t>
            </a:r>
            <a:r>
              <a:rPr lang="ru-RU" sz="2400" dirty="0" smtClean="0"/>
              <a:t>дублирование </a:t>
            </a:r>
            <a:r>
              <a:rPr lang="ru-RU" sz="2400" dirty="0"/>
              <a:t>одних и тех же вопросов в </a:t>
            </a:r>
            <a:r>
              <a:rPr lang="ru-RU" sz="2400" dirty="0" smtClean="0"/>
              <a:t>программах разных </a:t>
            </a:r>
            <a:r>
              <a:rPr lang="ru-RU" sz="2400" dirty="0"/>
              <a:t>учебных предметов</a:t>
            </a:r>
            <a:r>
              <a:rPr lang="ru-RU" sz="2400" dirty="0" smtClean="0"/>
              <a:t>;</a:t>
            </a:r>
          </a:p>
          <a:p>
            <a:pPr marL="0" indent="0" algn="just">
              <a:buNone/>
            </a:pPr>
            <a:r>
              <a:rPr lang="ru-RU" sz="2400" dirty="0"/>
              <a:t>– перенос знаний и умений, </a:t>
            </a:r>
            <a:r>
              <a:rPr lang="ru-RU" sz="2400" dirty="0" smtClean="0"/>
              <a:t>полученных при </a:t>
            </a:r>
            <a:r>
              <a:rPr lang="ru-RU" sz="2400" dirty="0"/>
              <a:t>изучении одних учебных предметов, </a:t>
            </a:r>
            <a:r>
              <a:rPr lang="ru-RU" sz="2400" dirty="0" smtClean="0"/>
              <a:t>на изучение других;</a:t>
            </a:r>
          </a:p>
          <a:p>
            <a:pPr marL="0" indent="0" algn="just">
              <a:buNone/>
            </a:pPr>
            <a:r>
              <a:rPr lang="ru-RU" sz="2400" dirty="0" smtClean="0"/>
              <a:t>– </a:t>
            </a:r>
            <a:r>
              <a:rPr lang="ru-RU" sz="2400" dirty="0"/>
              <a:t>реализация единого подхода к </a:t>
            </a:r>
            <a:r>
              <a:rPr lang="ru-RU" sz="2400" dirty="0" smtClean="0"/>
              <a:t>выработке </a:t>
            </a:r>
            <a:r>
              <a:rPr lang="ru-RU" sz="2400" dirty="0"/>
              <a:t>у учащихся </a:t>
            </a:r>
            <a:r>
              <a:rPr lang="ru-RU" sz="2400" dirty="0" err="1"/>
              <a:t>метапредметных</a:t>
            </a:r>
            <a:r>
              <a:rPr lang="ru-RU" sz="2400" dirty="0"/>
              <a:t> умений и </a:t>
            </a:r>
            <a:r>
              <a:rPr lang="ru-RU" sz="2400" dirty="0" smtClean="0"/>
              <a:t>навыков.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795648255"/>
      </p:ext>
    </p:extLst>
  </p:cSld>
  <p:clrMapOvr>
    <a:masterClrMapping/>
  </p:clrMapOvr>
  <p:transition spd="slow">
    <p:spli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250825" y="3005138"/>
            <a:ext cx="87137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587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«Живые тела, существующие на Земле, представляют собой открытые, саморегулирующиеся и самовоспроизводящиеся системы, построенными из биополимеров – белков и нуклеиновых кислот». 	</a:t>
            </a:r>
            <a:r>
              <a:rPr lang="en-US" altLang="ru-RU" sz="1800" dirty="0"/>
              <a:t>      </a:t>
            </a:r>
            <a:r>
              <a:rPr lang="ru-RU" altLang="ru-RU" sz="1800" dirty="0"/>
              <a:t>М.</a:t>
            </a:r>
            <a:r>
              <a:rPr lang="en-US" altLang="ru-RU" sz="1800" dirty="0"/>
              <a:t> </a:t>
            </a:r>
            <a:r>
              <a:rPr lang="ru-RU" altLang="ru-RU" sz="1800" dirty="0"/>
              <a:t>В.</a:t>
            </a:r>
            <a:r>
              <a:rPr lang="en-US" altLang="ru-RU" sz="1800" dirty="0"/>
              <a:t> </a:t>
            </a:r>
            <a:r>
              <a:rPr lang="ru-RU" altLang="ru-RU" sz="1800" dirty="0" err="1"/>
              <a:t>Волькенштейн</a:t>
            </a:r>
            <a:endParaRPr lang="ru-RU" altLang="ru-RU" sz="1800" dirty="0"/>
          </a:p>
        </p:txBody>
      </p:sp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8" y="714375"/>
            <a:ext cx="177165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2484438" y="915988"/>
            <a:ext cx="640873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587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«Жизнь есть способ существования белковых тел, существенным моментом которого является постоянный обмен веществ с окружающей их внешней природой, причем с прекращением этого обмена веществ прекращается и жизнь, что приводит к разложению белка».	Ф. Энгельс</a:t>
            </a:r>
          </a:p>
        </p:txBody>
      </p:sp>
      <p:pic>
        <p:nvPicPr>
          <p:cNvPr id="307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25" y="4286250"/>
            <a:ext cx="7178675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07505" y="90000"/>
            <a:ext cx="8928992" cy="41293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i="1" dirty="0">
                <a:solidFill>
                  <a:srgbClr val="C00000"/>
                </a:solidFill>
              </a:rPr>
              <a:t>Общая характеристика белков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251520" y="1074738"/>
            <a:ext cx="8572500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 typeface="Courier New" pitchFamily="49" charset="0"/>
              <a:buChar char="o"/>
            </a:pPr>
            <a:r>
              <a:rPr lang="ru-RU" altLang="ru-RU" sz="1800" dirty="0"/>
              <a:t>Из органических веществ клетки по количеству и значению на </a:t>
            </a:r>
            <a:r>
              <a:rPr lang="ru-RU" altLang="ru-RU" sz="1800" dirty="0">
                <a:solidFill>
                  <a:srgbClr val="0033CC"/>
                </a:solidFill>
              </a:rPr>
              <a:t>первом месте стоят белки (10-20% от массы клетки).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800" dirty="0"/>
          </a:p>
          <a:p>
            <a:pPr eaLnBrk="1" hangingPunct="1">
              <a:spcBef>
                <a:spcPct val="0"/>
              </a:spcBef>
              <a:buFont typeface="Courier New" pitchFamily="49" charset="0"/>
              <a:buChar char="o"/>
            </a:pPr>
            <a:r>
              <a:rPr lang="ru-RU" altLang="ru-RU" sz="1800" dirty="0"/>
              <a:t>В состав простых белков входят: </a:t>
            </a:r>
            <a:r>
              <a:rPr lang="ru-RU" altLang="ru-RU" sz="1800" dirty="0">
                <a:solidFill>
                  <a:srgbClr val="0033CC"/>
                </a:solidFill>
              </a:rPr>
              <a:t>С, Н, О, </a:t>
            </a:r>
            <a:r>
              <a:rPr lang="en-US" altLang="ru-RU" sz="1800" dirty="0">
                <a:solidFill>
                  <a:srgbClr val="0033CC"/>
                </a:solidFill>
              </a:rPr>
              <a:t>N</a:t>
            </a:r>
            <a:r>
              <a:rPr lang="ru-RU" altLang="ru-RU" sz="1800" dirty="0">
                <a:solidFill>
                  <a:srgbClr val="0033CC"/>
                </a:solidFill>
              </a:rPr>
              <a:t>, </a:t>
            </a:r>
            <a:r>
              <a:rPr lang="en-US" altLang="ru-RU" sz="1800" dirty="0">
                <a:solidFill>
                  <a:srgbClr val="0033CC"/>
                </a:solidFill>
              </a:rPr>
              <a:t>S</a:t>
            </a:r>
            <a:r>
              <a:rPr lang="ru-RU" altLang="ru-RU" sz="1800" dirty="0">
                <a:solidFill>
                  <a:srgbClr val="0033CC"/>
                </a:solidFill>
              </a:rPr>
              <a:t>.</a:t>
            </a:r>
            <a:r>
              <a:rPr lang="ru-RU" altLang="ru-RU" sz="1800" dirty="0"/>
              <a:t> </a:t>
            </a:r>
            <a:r>
              <a:rPr lang="ru-RU" altLang="ru-RU" sz="1800" dirty="0" smtClean="0"/>
              <a:t>Сера входит в состав двух аминокислот. Сложные белки образуют </a:t>
            </a:r>
            <a:r>
              <a:rPr lang="ru-RU" altLang="ru-RU" sz="1800" dirty="0"/>
              <a:t>комплексы с другими молекулами, содержащими фосфор, железо, цинк и медь.</a:t>
            </a:r>
            <a:endParaRPr lang="en-US" altLang="ru-RU" sz="1800" dirty="0"/>
          </a:p>
          <a:p>
            <a:pPr eaLnBrk="1" hangingPunct="1">
              <a:spcBef>
                <a:spcPct val="0"/>
              </a:spcBef>
              <a:buFont typeface="Courier New" pitchFamily="49" charset="0"/>
              <a:buChar char="o"/>
            </a:pPr>
            <a:endParaRPr lang="en-US" altLang="ru-RU" sz="1800" dirty="0"/>
          </a:p>
          <a:p>
            <a:pPr eaLnBrk="1" hangingPunct="1">
              <a:spcBef>
                <a:spcPct val="0"/>
              </a:spcBef>
              <a:buFont typeface="Courier New" pitchFamily="49" charset="0"/>
              <a:buChar char="o"/>
            </a:pPr>
            <a:r>
              <a:rPr lang="ru-RU" altLang="ru-RU" sz="1800" dirty="0"/>
              <a:t>Белки обладают </a:t>
            </a:r>
            <a:r>
              <a:rPr lang="ru-RU" altLang="ru-RU" sz="1800" dirty="0">
                <a:solidFill>
                  <a:srgbClr val="0033CC"/>
                </a:solidFill>
              </a:rPr>
              <a:t>огромной молекулярной массой:</a:t>
            </a:r>
            <a:r>
              <a:rPr lang="ru-RU" altLang="ru-RU" sz="1800" dirty="0"/>
              <a:t> молекулярная масса альбумина (одного из белков яйца</a:t>
            </a:r>
            <a:r>
              <a:rPr lang="ru-RU" altLang="ru-RU" sz="1800" dirty="0" smtClean="0"/>
              <a:t>) – 36000</a:t>
            </a:r>
            <a:r>
              <a:rPr lang="ru-RU" altLang="ru-RU" sz="1800" dirty="0"/>
              <a:t>, </a:t>
            </a:r>
            <a:r>
              <a:rPr lang="ru-RU" altLang="ru-RU" sz="1800" dirty="0" smtClean="0"/>
              <a:t>гемоглобина – 152000</a:t>
            </a:r>
            <a:r>
              <a:rPr lang="ru-RU" altLang="ru-RU" sz="1800" dirty="0"/>
              <a:t>, миозина (одного из белков мышц</a:t>
            </a:r>
            <a:r>
              <a:rPr lang="ru-RU" altLang="ru-RU" sz="1800" dirty="0" smtClean="0"/>
              <a:t>) – 500000</a:t>
            </a:r>
            <a:r>
              <a:rPr lang="ru-RU" altLang="ru-RU" sz="1800" dirty="0"/>
              <a:t>. Для сравнения: молекулярная масса </a:t>
            </a:r>
            <a:r>
              <a:rPr lang="ru-RU" altLang="ru-RU" sz="1800" dirty="0" smtClean="0"/>
              <a:t>спирта – 46</a:t>
            </a:r>
            <a:r>
              <a:rPr lang="ru-RU" altLang="ru-RU" sz="1800" dirty="0"/>
              <a:t>, уксусной </a:t>
            </a:r>
            <a:r>
              <a:rPr lang="ru-RU" altLang="ru-RU" sz="1800" dirty="0" smtClean="0"/>
              <a:t>кислоты – 60</a:t>
            </a:r>
            <a:r>
              <a:rPr lang="ru-RU" altLang="ru-RU" sz="1800" dirty="0"/>
              <a:t>, </a:t>
            </a:r>
            <a:r>
              <a:rPr lang="ru-RU" altLang="ru-RU" sz="1800" dirty="0" smtClean="0"/>
              <a:t>бензола – 78</a:t>
            </a:r>
            <a:r>
              <a:rPr lang="ru-RU" altLang="ru-RU" sz="1800" dirty="0"/>
              <a:t>. </a:t>
            </a:r>
          </a:p>
          <a:p>
            <a:pPr eaLnBrk="1" hangingPunct="1">
              <a:spcBef>
                <a:spcPct val="0"/>
              </a:spcBef>
              <a:buFont typeface="Courier New" pitchFamily="49" charset="0"/>
              <a:buChar char="o"/>
            </a:pPr>
            <a:endParaRPr lang="ru-RU" altLang="ru-RU" sz="1800" dirty="0"/>
          </a:p>
          <a:p>
            <a:pPr eaLnBrk="1" hangingPunct="1">
              <a:spcBef>
                <a:spcPct val="0"/>
              </a:spcBef>
              <a:buFont typeface="Courier New" pitchFamily="49" charset="0"/>
              <a:buChar char="o"/>
            </a:pPr>
            <a:r>
              <a:rPr lang="ru-RU" altLang="ru-RU" sz="1800" dirty="0" smtClean="0"/>
              <a:t>Белки – высокомолекулярные </a:t>
            </a:r>
            <a:r>
              <a:rPr lang="ru-RU" altLang="ru-RU" sz="1800" dirty="0"/>
              <a:t>органические вещества, </a:t>
            </a:r>
            <a:r>
              <a:rPr lang="ru-RU" altLang="ru-RU" sz="1800" dirty="0">
                <a:solidFill>
                  <a:srgbClr val="0033CC"/>
                </a:solidFill>
              </a:rPr>
              <a:t>состоящие из остатков </a:t>
            </a:r>
            <a:r>
              <a:rPr lang="ru-RU" altLang="ru-RU" sz="1800" dirty="0" smtClean="0">
                <a:solidFill>
                  <a:srgbClr val="0033CC"/>
                </a:solidFill>
              </a:rPr>
              <a:t>20 видов </a:t>
            </a:r>
            <a:r>
              <a:rPr lang="el-GR" altLang="ru-RU" sz="1800" dirty="0" smtClean="0">
                <a:solidFill>
                  <a:srgbClr val="0033CC"/>
                </a:solidFill>
                <a:cs typeface="Arial" charset="0"/>
              </a:rPr>
              <a:t>α</a:t>
            </a:r>
            <a:r>
              <a:rPr lang="en-US" altLang="ru-RU" sz="1800" dirty="0">
                <a:solidFill>
                  <a:srgbClr val="0033CC"/>
                </a:solidFill>
              </a:rPr>
              <a:t>-</a:t>
            </a:r>
            <a:r>
              <a:rPr lang="ru-RU" altLang="ru-RU" sz="1800" dirty="0">
                <a:solidFill>
                  <a:srgbClr val="0033CC"/>
                </a:solidFill>
              </a:rPr>
              <a:t>аминокислот.</a:t>
            </a:r>
          </a:p>
          <a:p>
            <a:pPr eaLnBrk="1" hangingPunct="1">
              <a:spcBef>
                <a:spcPct val="0"/>
              </a:spcBef>
              <a:buFont typeface="Courier New" pitchFamily="49" charset="0"/>
              <a:buChar char="o"/>
            </a:pPr>
            <a:endParaRPr lang="ru-RU" altLang="ru-RU" sz="1800" dirty="0"/>
          </a:p>
          <a:p>
            <a:pPr eaLnBrk="1" hangingPunct="1">
              <a:spcBef>
                <a:spcPct val="0"/>
              </a:spcBef>
              <a:buFont typeface="Courier New" pitchFamily="49" charset="0"/>
              <a:buChar char="o"/>
            </a:pPr>
            <a:r>
              <a:rPr lang="ru-RU" altLang="ru-RU" sz="1800" dirty="0"/>
              <a:t>Белки являются </a:t>
            </a:r>
            <a:r>
              <a:rPr lang="ru-RU" altLang="ru-RU" sz="1800" i="1" dirty="0">
                <a:solidFill>
                  <a:srgbClr val="0033CC"/>
                </a:solidFill>
              </a:rPr>
              <a:t>непериодическими полимерами</a:t>
            </a:r>
            <a:r>
              <a:rPr lang="ru-RU" altLang="ru-RU" sz="1800" dirty="0">
                <a:solidFill>
                  <a:srgbClr val="FFFF00"/>
                </a:solidFill>
              </a:rPr>
              <a:t>,</a:t>
            </a:r>
            <a:r>
              <a:rPr lang="ru-RU" altLang="ru-RU" sz="1800" dirty="0"/>
              <a:t> мономерами которых являются аминокислоты. В клетках и тканях обнаружено свыше 170 различных аминокислот, но в состав белков входит лишь 20. 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07505" y="90000"/>
            <a:ext cx="8928992" cy="41293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i="1" dirty="0">
                <a:solidFill>
                  <a:srgbClr val="C00000"/>
                </a:solidFill>
              </a:rPr>
              <a:t>Общая характеристика белков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251520" y="1868046"/>
            <a:ext cx="8643938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ru-RU" sz="1800" dirty="0" smtClean="0">
                <a:solidFill>
                  <a:srgbClr val="C00000"/>
                </a:solidFill>
              </a:rPr>
              <a:t>В </a:t>
            </a:r>
            <a:r>
              <a:rPr lang="ru-RU" sz="1800" dirty="0">
                <a:solidFill>
                  <a:srgbClr val="C00000"/>
                </a:solidFill>
              </a:rPr>
              <a:t>состав белков животных организмов входят только L-аминокислоты.</a:t>
            </a:r>
          </a:p>
          <a:p>
            <a:pPr eaLnBrk="1" hangingPunct="1">
              <a:spcBef>
                <a:spcPct val="0"/>
              </a:spcBef>
              <a:buFont typeface="Courier New" pitchFamily="49" charset="0"/>
              <a:buChar char="o"/>
            </a:pPr>
            <a:r>
              <a:rPr lang="ru-RU" altLang="ru-RU" sz="1800" dirty="0" smtClean="0"/>
              <a:t>В </a:t>
            </a:r>
            <a:r>
              <a:rPr lang="ru-RU" altLang="ru-RU" sz="1800" dirty="0"/>
              <a:t>зависимости от того, могут ли аминокислоты синтезироваться в организме, различают: </a:t>
            </a:r>
            <a:r>
              <a:rPr lang="ru-RU" altLang="ru-RU" sz="1800" i="1" dirty="0">
                <a:solidFill>
                  <a:srgbClr val="0033CC"/>
                </a:solidFill>
              </a:rPr>
              <a:t>заменимые </a:t>
            </a:r>
            <a:r>
              <a:rPr lang="ru-RU" altLang="ru-RU" sz="1800" i="1" dirty="0" smtClean="0">
                <a:solidFill>
                  <a:srgbClr val="0033CC"/>
                </a:solidFill>
              </a:rPr>
              <a:t>аминокислоты – </a:t>
            </a:r>
            <a:r>
              <a:rPr lang="ru-RU" altLang="ru-RU" sz="1800" dirty="0" smtClean="0">
                <a:solidFill>
                  <a:srgbClr val="0033CC"/>
                </a:solidFill>
              </a:rPr>
              <a:t>десять </a:t>
            </a:r>
            <a:r>
              <a:rPr lang="ru-RU" altLang="ru-RU" sz="1800" dirty="0">
                <a:solidFill>
                  <a:srgbClr val="0033CC"/>
                </a:solidFill>
              </a:rPr>
              <a:t>аминокислот,</a:t>
            </a:r>
            <a:r>
              <a:rPr lang="ru-RU" altLang="ru-RU" sz="1800" dirty="0"/>
              <a:t> синтезируемых в организме; </a:t>
            </a:r>
            <a:r>
              <a:rPr lang="ru-RU" altLang="ru-RU" sz="1800" i="1" dirty="0">
                <a:solidFill>
                  <a:srgbClr val="0033CC"/>
                </a:solidFill>
              </a:rPr>
              <a:t>незаменимые аминокислоты</a:t>
            </a:r>
            <a:r>
              <a:rPr lang="ru-RU" altLang="ru-RU" sz="1800" dirty="0">
                <a:solidFill>
                  <a:srgbClr val="0033CC"/>
                </a:solidFill>
              </a:rPr>
              <a:t>,</a:t>
            </a:r>
            <a:r>
              <a:rPr lang="ru-RU" altLang="ru-RU" sz="1800" dirty="0"/>
              <a:t> которые в организме не синтезируются. Незаменимые аминокислоты должны поступать в организм вместе с пищей.</a:t>
            </a:r>
          </a:p>
          <a:p>
            <a:pPr eaLnBrk="1" hangingPunct="1">
              <a:spcBef>
                <a:spcPct val="0"/>
              </a:spcBef>
              <a:buFont typeface="Courier New" pitchFamily="49" charset="0"/>
              <a:buChar char="o"/>
            </a:pPr>
            <a:endParaRPr lang="ru-RU" altLang="ru-RU" sz="1800" dirty="0"/>
          </a:p>
          <a:p>
            <a:pPr eaLnBrk="1" hangingPunct="1">
              <a:spcBef>
                <a:spcPct val="0"/>
              </a:spcBef>
              <a:buFont typeface="Courier New" pitchFamily="49" charset="0"/>
              <a:buChar char="o"/>
            </a:pPr>
            <a:r>
              <a:rPr lang="ru-RU" altLang="ru-RU" sz="1800" dirty="0"/>
              <a:t>В зависимости от аминокислотного состава, белки бывают: </a:t>
            </a:r>
            <a:r>
              <a:rPr lang="ru-RU" altLang="ru-RU" sz="1800" i="1" dirty="0">
                <a:solidFill>
                  <a:srgbClr val="0033CC"/>
                </a:solidFill>
              </a:rPr>
              <a:t>полноценными</a:t>
            </a:r>
            <a:r>
              <a:rPr lang="ru-RU" altLang="ru-RU" sz="1800" i="1" dirty="0"/>
              <a:t>, </a:t>
            </a:r>
            <a:r>
              <a:rPr lang="ru-RU" altLang="ru-RU" sz="1800" dirty="0"/>
              <a:t>если содержат весь набор незаменимых аминокислот; </a:t>
            </a:r>
            <a:r>
              <a:rPr lang="ru-RU" altLang="ru-RU" sz="1800" i="1" dirty="0">
                <a:solidFill>
                  <a:srgbClr val="0033CC"/>
                </a:solidFill>
              </a:rPr>
              <a:t>неполноценными</a:t>
            </a:r>
            <a:r>
              <a:rPr lang="ru-RU" altLang="ru-RU" sz="1800" dirty="0"/>
              <a:t>, если хотя бы одна незаменимая аминокислота в их составе отсутствует.</a:t>
            </a:r>
          </a:p>
          <a:p>
            <a:pPr eaLnBrk="1" hangingPunct="1">
              <a:spcBef>
                <a:spcPct val="0"/>
              </a:spcBef>
              <a:buFont typeface="Courier New" pitchFamily="49" charset="0"/>
              <a:buChar char="o"/>
            </a:pPr>
            <a:endParaRPr lang="ru-RU" altLang="ru-RU" sz="1800" dirty="0"/>
          </a:p>
          <a:p>
            <a:pPr eaLnBrk="1" hangingPunct="1">
              <a:spcBef>
                <a:spcPct val="0"/>
              </a:spcBef>
              <a:buFont typeface="Courier New" pitchFamily="49" charset="0"/>
              <a:buChar char="o"/>
            </a:pPr>
            <a:r>
              <a:rPr lang="ru-RU" altLang="ru-RU" sz="1800" dirty="0"/>
              <a:t>Различают </a:t>
            </a:r>
            <a:r>
              <a:rPr lang="ru-RU" altLang="ru-RU" sz="1800" i="1" dirty="0">
                <a:solidFill>
                  <a:srgbClr val="0033CC"/>
                </a:solidFill>
              </a:rPr>
              <a:t>простые</a:t>
            </a:r>
            <a:r>
              <a:rPr lang="en-US" altLang="ru-RU" sz="1800" i="1" dirty="0">
                <a:solidFill>
                  <a:srgbClr val="0033CC"/>
                </a:solidFill>
              </a:rPr>
              <a:t> </a:t>
            </a:r>
            <a:r>
              <a:rPr lang="ru-RU" altLang="ru-RU" sz="1800" i="1" dirty="0" smtClean="0">
                <a:solidFill>
                  <a:srgbClr val="0033CC"/>
                </a:solidFill>
              </a:rPr>
              <a:t>белки</a:t>
            </a:r>
            <a:r>
              <a:rPr lang="ru-RU" altLang="ru-RU" sz="1800" dirty="0" smtClean="0"/>
              <a:t> – белки</a:t>
            </a:r>
            <a:r>
              <a:rPr lang="ru-RU" altLang="ru-RU" sz="1800" dirty="0"/>
              <a:t>, состоящие только из аминокислот (фибрин, трипсин) и </a:t>
            </a:r>
            <a:r>
              <a:rPr lang="ru-RU" altLang="ru-RU" sz="1800" i="1" dirty="0" smtClean="0">
                <a:solidFill>
                  <a:srgbClr val="0033CC"/>
                </a:solidFill>
              </a:rPr>
              <a:t>сложные</a:t>
            </a:r>
            <a:r>
              <a:rPr lang="ru-RU" altLang="ru-RU" sz="1800" dirty="0" smtClean="0"/>
              <a:t> – белки</a:t>
            </a:r>
            <a:r>
              <a:rPr lang="ru-RU" altLang="ru-RU" sz="1800" dirty="0"/>
              <a:t>, содержащие помимо аминокислот еще и </a:t>
            </a:r>
            <a:r>
              <a:rPr lang="ru-RU" altLang="ru-RU" sz="1800" dirty="0" smtClean="0"/>
              <a:t>небелковую – </a:t>
            </a:r>
            <a:r>
              <a:rPr lang="ru-RU" altLang="ru-RU" sz="1800" i="1" dirty="0" smtClean="0">
                <a:solidFill>
                  <a:srgbClr val="0033CC"/>
                </a:solidFill>
              </a:rPr>
              <a:t>простетическую </a:t>
            </a:r>
            <a:r>
              <a:rPr lang="ru-RU" altLang="ru-RU" sz="1800" i="1" dirty="0">
                <a:solidFill>
                  <a:srgbClr val="0033CC"/>
                </a:solidFill>
              </a:rPr>
              <a:t>группу</a:t>
            </a:r>
            <a:r>
              <a:rPr lang="ru-RU" altLang="ru-RU" sz="1800" dirty="0">
                <a:solidFill>
                  <a:srgbClr val="0033CC"/>
                </a:solidFill>
              </a:rPr>
              <a:t>. </a:t>
            </a:r>
            <a:r>
              <a:rPr lang="ru-RU" altLang="ru-RU" sz="1800" dirty="0"/>
              <a:t>Она может быть представлена ионами металлов (</a:t>
            </a:r>
            <a:r>
              <a:rPr lang="ru-RU" altLang="ru-RU" sz="1800" i="1" dirty="0" smtClean="0">
                <a:solidFill>
                  <a:srgbClr val="0033CC"/>
                </a:solidFill>
              </a:rPr>
              <a:t>металлопротеины</a:t>
            </a:r>
            <a:r>
              <a:rPr lang="ru-RU" altLang="ru-RU" sz="1800" dirty="0" smtClean="0"/>
              <a:t> – гемоглобин</a:t>
            </a:r>
            <a:r>
              <a:rPr lang="ru-RU" altLang="ru-RU" sz="1800" dirty="0"/>
              <a:t>), углеводами (</a:t>
            </a:r>
            <a:r>
              <a:rPr lang="ru-RU" altLang="ru-RU" sz="1800" i="1" dirty="0">
                <a:solidFill>
                  <a:srgbClr val="0033CC"/>
                </a:solidFill>
              </a:rPr>
              <a:t>гликопротеины</a:t>
            </a:r>
            <a:r>
              <a:rPr lang="ru-RU" altLang="ru-RU" sz="1800" dirty="0"/>
              <a:t>), липидами (</a:t>
            </a:r>
            <a:r>
              <a:rPr lang="ru-RU" altLang="ru-RU" sz="1800" i="1" dirty="0">
                <a:solidFill>
                  <a:srgbClr val="0033CC"/>
                </a:solidFill>
              </a:rPr>
              <a:t>липопротеины</a:t>
            </a:r>
            <a:r>
              <a:rPr lang="ru-RU" altLang="ru-RU" sz="1800" dirty="0"/>
              <a:t>), нуклеиновыми кислотами (</a:t>
            </a:r>
            <a:r>
              <a:rPr lang="ru-RU" altLang="ru-RU" sz="1800" i="1" dirty="0">
                <a:solidFill>
                  <a:srgbClr val="0033CC"/>
                </a:solidFill>
              </a:rPr>
              <a:t>нуклеопротеины</a:t>
            </a:r>
            <a:r>
              <a:rPr lang="ru-RU" altLang="ru-RU" sz="1800" dirty="0"/>
              <a:t>).</a:t>
            </a:r>
          </a:p>
        </p:txBody>
      </p:sp>
      <p:pic>
        <p:nvPicPr>
          <p:cNvPr id="33796" name="Picture 4" descr="http://compendium.su/chemistry/10klas/10klas.files/image5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63612"/>
            <a:ext cx="3580259" cy="118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07505" y="90000"/>
            <a:ext cx="8928992" cy="41293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i="1" dirty="0">
                <a:solidFill>
                  <a:srgbClr val="C00000"/>
                </a:solidFill>
              </a:rPr>
              <a:t>Общая характеристика белков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513" y="981075"/>
            <a:ext cx="2824162" cy="545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6738" y="908050"/>
            <a:ext cx="2833687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1075" y="908050"/>
            <a:ext cx="2832100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07505" y="90000"/>
            <a:ext cx="8928992" cy="412934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i="1" dirty="0">
                <a:solidFill>
                  <a:srgbClr val="C00000"/>
                </a:solidFill>
              </a:rPr>
              <a:t>Общая характеристика белков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196975"/>
            <a:ext cx="3600450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836613"/>
            <a:ext cx="2582862" cy="5688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4688" y="3786188"/>
            <a:ext cx="5643562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07505" y="90000"/>
            <a:ext cx="8928992" cy="412934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i="1" dirty="0" smtClean="0">
                <a:solidFill>
                  <a:srgbClr val="C00000"/>
                </a:solidFill>
              </a:rPr>
              <a:t>Структуры белковых молекул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3635375" y="857250"/>
            <a:ext cx="52578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587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Выделяют </a:t>
            </a:r>
            <a:r>
              <a:rPr lang="ru-RU" altLang="ru-RU" sz="1800" dirty="0">
                <a:solidFill>
                  <a:srgbClr val="0033CC"/>
                </a:solidFill>
              </a:rPr>
              <a:t>4 уровня</a:t>
            </a:r>
            <a:r>
              <a:rPr lang="ru-RU" altLang="ru-RU" sz="1800" dirty="0"/>
              <a:t> пространственной организации белков. Под </a:t>
            </a:r>
            <a:r>
              <a:rPr lang="ru-RU" altLang="ru-RU" sz="1800" i="1" dirty="0">
                <a:solidFill>
                  <a:srgbClr val="0033CC"/>
                </a:solidFill>
              </a:rPr>
              <a:t>первичной структурой</a:t>
            </a:r>
            <a:r>
              <a:rPr lang="ru-RU" altLang="ru-RU" sz="1800" dirty="0"/>
              <a:t> белка понимают последовательность расположения аминокислотных остатков в одной или нескольких полипептидных цепях, составляющих молекулу белка. Первым белком, у которого была выявлена аминокислотная последовательность, </a:t>
            </a:r>
            <a:r>
              <a:rPr lang="ru-RU" altLang="ru-RU" sz="1800" dirty="0" smtClean="0"/>
              <a:t>и он был синтезирован искусственно, стал </a:t>
            </a:r>
            <a:r>
              <a:rPr lang="ru-RU" altLang="ru-RU" sz="1800" dirty="0"/>
              <a:t>гормон </a:t>
            </a:r>
            <a:r>
              <a:rPr lang="ru-RU" altLang="ru-RU" sz="1800" dirty="0">
                <a:solidFill>
                  <a:srgbClr val="0033CC"/>
                </a:solidFill>
              </a:rPr>
              <a:t>инсулин</a:t>
            </a:r>
            <a:r>
              <a:rPr lang="ru-RU" altLang="ru-RU" sz="1800" dirty="0"/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Исследования проводились в Кембриджском университете </a:t>
            </a:r>
            <a:r>
              <a:rPr lang="ru-RU" altLang="ru-RU" sz="1800" dirty="0" err="1"/>
              <a:t>Ф.Сэнгером</a:t>
            </a:r>
            <a:r>
              <a:rPr lang="ru-RU" altLang="ru-RU" sz="1800" dirty="0"/>
              <a:t> с 1944 по 1954 год.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Было выявлено, что молекула инсулина состоит из двух полипептидных цепей (21 и 30 аминокислотных остатков), удерживаемых около друг друга </a:t>
            </a:r>
            <a:r>
              <a:rPr lang="ru-RU" altLang="ru-RU" sz="1800" dirty="0" err="1"/>
              <a:t>дисульфидными</a:t>
            </a:r>
            <a:r>
              <a:rPr lang="ru-RU" altLang="ru-RU" sz="1800" dirty="0"/>
              <a:t> мостиками. За свой кропотливый труд </a:t>
            </a:r>
            <a:r>
              <a:rPr lang="ru-RU" altLang="ru-RU" sz="1800" dirty="0" err="1"/>
              <a:t>Ф.Сэнгер</a:t>
            </a:r>
            <a:r>
              <a:rPr lang="ru-RU" altLang="ru-RU" sz="1800" dirty="0"/>
              <a:t> был удостоен Нобелевской премии.</a:t>
            </a:r>
          </a:p>
        </p:txBody>
      </p:sp>
      <p:pic>
        <p:nvPicPr>
          <p:cNvPr id="13318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836613"/>
            <a:ext cx="2582862" cy="5688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07505" y="90000"/>
            <a:ext cx="8928992" cy="41293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i="1" dirty="0" smtClean="0">
                <a:solidFill>
                  <a:srgbClr val="C00000"/>
                </a:solidFill>
              </a:rPr>
              <a:t>Структуры белковых молекул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251520" y="717550"/>
            <a:ext cx="8641085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587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В организме человека обнаружено </a:t>
            </a:r>
            <a:r>
              <a:rPr lang="ru-RU" altLang="ru-RU" sz="1800" dirty="0">
                <a:solidFill>
                  <a:srgbClr val="0033CC"/>
                </a:solidFill>
              </a:rPr>
              <a:t>порядка 10 тыс. различных белков.</a:t>
            </a:r>
            <a:r>
              <a:rPr lang="ru-RU" altLang="ru-RU" sz="1800" dirty="0"/>
              <a:t> Имея всего лишь 20 аминокислот, можно составить из них огромное количество самых разнообразных комбинаций. </a:t>
            </a:r>
            <a:r>
              <a:rPr lang="ru-RU" altLang="ru-RU" sz="1800" dirty="0">
                <a:solidFill>
                  <a:srgbClr val="0033CC"/>
                </a:solidFill>
              </a:rPr>
              <a:t>Так, если молекула белка состоит всего из 10 аминокислотных остатков, то число теоретически возможных вариантов белковых молекул, отличающихся порядком чередования </a:t>
            </a:r>
            <a:r>
              <a:rPr lang="ru-RU" altLang="ru-RU" sz="1800" dirty="0" smtClean="0">
                <a:solidFill>
                  <a:srgbClr val="0033CC"/>
                </a:solidFill>
              </a:rPr>
              <a:t>аминокислот – </a:t>
            </a:r>
            <a:r>
              <a:rPr lang="en-US" altLang="ru-RU" sz="1800" dirty="0" smtClean="0">
                <a:solidFill>
                  <a:srgbClr val="0033CC"/>
                </a:solidFill>
              </a:rPr>
              <a:t>2</a:t>
            </a:r>
            <a:r>
              <a:rPr lang="ru-RU" altLang="ru-RU" sz="1800" dirty="0" smtClean="0">
                <a:solidFill>
                  <a:srgbClr val="0033CC"/>
                </a:solidFill>
              </a:rPr>
              <a:t>0</a:t>
            </a:r>
            <a:r>
              <a:rPr lang="en-US" altLang="ru-RU" sz="1800" baseline="30000" dirty="0">
                <a:solidFill>
                  <a:srgbClr val="0033CC"/>
                </a:solidFill>
              </a:rPr>
              <a:t>1</a:t>
            </a:r>
            <a:r>
              <a:rPr lang="ru-RU" altLang="ru-RU" sz="1800" baseline="30000" dirty="0">
                <a:solidFill>
                  <a:srgbClr val="0033CC"/>
                </a:solidFill>
              </a:rPr>
              <a:t>0</a:t>
            </a:r>
            <a:r>
              <a:rPr lang="ru-RU" altLang="ru-RU" sz="1800" dirty="0">
                <a:solidFill>
                  <a:srgbClr val="0033CC"/>
                </a:solidFill>
              </a:rPr>
              <a:t>. </a:t>
            </a:r>
            <a:r>
              <a:rPr lang="ru-RU" altLang="ru-RU" sz="1800" dirty="0"/>
              <a:t>Белки же, выделенные из живых организмов, образованы сотнями, а иногда и тысячами аминокислотных остатков. </a:t>
            </a:r>
            <a:r>
              <a:rPr lang="ru-RU" altLang="ru-RU" sz="1800" dirty="0">
                <a:solidFill>
                  <a:srgbClr val="C00000"/>
                </a:solidFill>
              </a:rPr>
              <a:t>Один из самых больших белков – </a:t>
            </a:r>
            <a:r>
              <a:rPr lang="ru-RU" altLang="ru-RU" sz="1800" dirty="0" err="1">
                <a:solidFill>
                  <a:srgbClr val="C00000"/>
                </a:solidFill>
              </a:rPr>
              <a:t>титин</a:t>
            </a:r>
            <a:r>
              <a:rPr lang="ru-RU" altLang="ru-RU" sz="1800" dirty="0">
                <a:solidFill>
                  <a:srgbClr val="C00000"/>
                </a:solidFill>
              </a:rPr>
              <a:t>, мышечный белок состоящий из 30 000 аминокислотных </a:t>
            </a:r>
            <a:r>
              <a:rPr lang="ru-RU" altLang="ru-RU" sz="1800" dirty="0" smtClean="0">
                <a:solidFill>
                  <a:srgbClr val="C00000"/>
                </a:solidFill>
              </a:rPr>
              <a:t>остатков.</a:t>
            </a:r>
            <a:endParaRPr lang="ru-RU" altLang="ru-RU" sz="1800" dirty="0">
              <a:solidFill>
                <a:srgbClr val="000099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0099"/>
                </a:solidFill>
              </a:rPr>
              <a:t>Первичная структура</a:t>
            </a:r>
            <a:r>
              <a:rPr lang="ru-RU" altLang="ru-RU" sz="1800" dirty="0"/>
              <a:t> белковой молекулы определяет свойства молекул белка и ее пространственную конфигурацию. Замена всего лишь одной аминокислоты на другую в полипептидной цепочке может привести к изменению свойств и функций белка.</a:t>
            </a:r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0188" y="4365451"/>
            <a:ext cx="61436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07505" y="90000"/>
            <a:ext cx="8928992" cy="41293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i="1" dirty="0" smtClean="0">
                <a:solidFill>
                  <a:srgbClr val="C00000"/>
                </a:solidFill>
              </a:rPr>
              <a:t>Структуры белковых молекул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3. Плоские черви">
  <a:themeElements>
    <a:clrScheme name="03. Плоские черв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03. Плоские черв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3. Плоские черв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. Плоские черв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. Плоские черв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. Плоские черв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. Плоские черв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. Плоские черв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. Плоские черв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. Плоские черв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. Плоские черв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. Плоские черв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. Плоские черв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. Плоские черв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03. Плоские черви</Template>
  <TotalTime>1581</TotalTime>
  <Words>849</Words>
  <Application>Microsoft Office PowerPoint</Application>
  <PresentationFormat>Экран (4:3)</PresentationFormat>
  <Paragraphs>65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03. Плоские черви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PTL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Строение белков</dc:title>
  <dc:creator>Pimenov AV</dc:creator>
  <cp:lastModifiedBy>Кабинет 35_new</cp:lastModifiedBy>
  <cp:revision>101</cp:revision>
  <dcterms:created xsi:type="dcterms:W3CDTF">2003-09-19T14:38:56Z</dcterms:created>
  <dcterms:modified xsi:type="dcterms:W3CDTF">2024-02-28T06:28:49Z</dcterms:modified>
</cp:coreProperties>
</file>