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56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40404"/>
    <a:srgbClr val="5C0000"/>
    <a:srgbClr val="9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1522" y="12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AB91FF-DA7F-40B0-AE4E-3905678AAF8C}" type="doc">
      <dgm:prSet loTypeId="urn:microsoft.com/office/officeart/2005/8/layout/cycle6" loCatId="cycle" qsTypeId="urn:microsoft.com/office/officeart/2005/8/quickstyle/3d3" qsCatId="3D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A8465298-0E2C-440C-B3B5-3F279C996CD9}">
      <dgm:prSet phldrT="[Текст]"/>
      <dgm:spPr/>
      <dgm:t>
        <a:bodyPr/>
        <a:lstStyle/>
        <a:p>
          <a:r>
            <a:rPr lang="ru-RU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Арктические пустыни, тундра и лесотундра</a:t>
          </a:r>
          <a:endParaRPr lang="ru-RU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8052F22-5A18-47FA-A8AB-8C05966AC0F5}" type="parTrans" cxnId="{BE6311D9-B503-4773-8E0C-A3A1784E489B}">
      <dgm:prSet/>
      <dgm:spPr/>
      <dgm:t>
        <a:bodyPr/>
        <a:lstStyle/>
        <a:p>
          <a:endParaRPr lang="ru-RU"/>
        </a:p>
      </dgm:t>
    </dgm:pt>
    <dgm:pt modelId="{29345127-DF03-4434-B4A5-42563F661C0D}" type="sibTrans" cxnId="{BE6311D9-B503-4773-8E0C-A3A1784E489B}">
      <dgm:prSet>
        <dgm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4A79726D-F5A6-42FD-B63A-AB77D02DBA2D}">
      <dgm:prSet phldrT="[Текст]"/>
      <dgm:spPr/>
      <dgm:t>
        <a:bodyPr/>
        <a:lstStyle/>
        <a:p>
          <a:r>
            <a:rPr lang="ru-RU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Леса умеренного пояса</a:t>
          </a:r>
          <a:endParaRPr lang="ru-RU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7821297-8963-43EF-9347-08B9DA2E8B2D}" type="parTrans" cxnId="{9D554CFC-A9F5-4F38-8C7C-4F2A8CEDC2D5}">
      <dgm:prSet/>
      <dgm:spPr/>
      <dgm:t>
        <a:bodyPr/>
        <a:lstStyle/>
        <a:p>
          <a:endParaRPr lang="ru-RU"/>
        </a:p>
      </dgm:t>
    </dgm:pt>
    <dgm:pt modelId="{031671F2-8350-44AB-BB2B-70AD6493E5E1}" type="sibTrans" cxnId="{9D554CFC-A9F5-4F38-8C7C-4F2A8CEDC2D5}">
      <dgm:prSet>
        <dgm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 b="1" cap="none" spc="0">
            <a:ln w="18000">
              <a:solidFill>
                <a:sysClr val="windowText" lastClr="000000"/>
              </a:solidFill>
              <a:prstDash val="solid"/>
              <a:miter lim="800000"/>
            </a:ln>
            <a:noFill/>
            <a:effectLst>
              <a:outerShdw blurRad="25500" dist="23000" dir="7020000" algn="tl">
                <a:srgbClr val="000000">
                  <a:alpha val="50000"/>
                </a:srgbClr>
              </a:outerShdw>
            </a:effectLst>
          </a:endParaRPr>
        </a:p>
      </dgm:t>
    </dgm:pt>
    <dgm:pt modelId="{356FC55F-C05A-4CA5-9FA1-0B4D430D01E3}">
      <dgm:prSet phldrT="[Текст]"/>
      <dgm:spPr>
        <a:solidFill>
          <a:srgbClr val="00B0F0"/>
        </a:solidFill>
      </dgm:spPr>
      <dgm:t>
        <a:bodyPr/>
        <a:lstStyle/>
        <a:p>
          <a:r>
            <a:rPr lang="ru-RU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Степи, лесостепи, прерии</a:t>
          </a:r>
          <a:endParaRPr lang="ru-RU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83CC116-1129-4022-A60E-3B7C0769E166}" type="parTrans" cxnId="{43B5E839-F1D3-4863-95E9-2F3BA4DC9A89}">
      <dgm:prSet/>
      <dgm:spPr/>
      <dgm:t>
        <a:bodyPr/>
        <a:lstStyle/>
        <a:p>
          <a:endParaRPr lang="ru-RU"/>
        </a:p>
      </dgm:t>
    </dgm:pt>
    <dgm:pt modelId="{3EC922C0-E8F2-4799-8D40-E8C764A42A62}" type="sibTrans" cxnId="{43B5E839-F1D3-4863-95E9-2F3BA4DC9A89}">
      <dgm:prSet>
        <dgm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D61BBC33-A484-4D94-BFCB-FB2EB3C7C0F2}">
      <dgm:prSet phldrT="[Текст]"/>
      <dgm:spPr/>
      <dgm:t>
        <a:bodyPr/>
        <a:lstStyle/>
        <a:p>
          <a:r>
            <a:rPr lang="ru-RU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Полупустыни и пустыни</a:t>
          </a:r>
        </a:p>
        <a:p>
          <a:r>
            <a:rPr lang="ru-RU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Переменно-влажные леса</a:t>
          </a:r>
          <a:endParaRPr lang="ru-RU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357C4F1-9691-4D46-8970-B6E85AEFB60E}" type="parTrans" cxnId="{BDF71992-F58B-4DA6-9043-FF7C13AEA444}">
      <dgm:prSet/>
      <dgm:spPr/>
      <dgm:t>
        <a:bodyPr/>
        <a:lstStyle/>
        <a:p>
          <a:endParaRPr lang="ru-RU"/>
        </a:p>
      </dgm:t>
    </dgm:pt>
    <dgm:pt modelId="{4BDBDC2C-F439-41D0-8549-E58855A6B2C4}" type="sibTrans" cxnId="{BDF71992-F58B-4DA6-9043-FF7C13AEA444}">
      <dgm:prSet>
        <dgm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2D8D7C2D-FCA8-4ABD-BEF2-E39B09683CA2}" type="pres">
      <dgm:prSet presAssocID="{19AB91FF-DA7F-40B0-AE4E-3905678AAF8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2096B2-0512-4D52-8433-E7AEC99DD380}" type="pres">
      <dgm:prSet presAssocID="{A8465298-0E2C-440C-B3B5-3F279C996CD9}" presName="node" presStyleLbl="node1" presStyleIdx="0" presStyleCnt="4" custScaleX="155297" custScaleY="1422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0F9836-1317-4669-BBC8-EEF281A59288}" type="pres">
      <dgm:prSet presAssocID="{A8465298-0E2C-440C-B3B5-3F279C996CD9}" presName="spNode" presStyleCnt="0"/>
      <dgm:spPr/>
    </dgm:pt>
    <dgm:pt modelId="{E28CFCB5-AB2F-4D9B-9BEB-D0A4AEB31617}" type="pres">
      <dgm:prSet presAssocID="{29345127-DF03-4434-B4A5-42563F661C0D}" presName="sibTrans" presStyleLbl="sibTrans1D1" presStyleIdx="0" presStyleCnt="4"/>
      <dgm:spPr/>
      <dgm:t>
        <a:bodyPr/>
        <a:lstStyle/>
        <a:p>
          <a:endParaRPr lang="ru-RU"/>
        </a:p>
      </dgm:t>
    </dgm:pt>
    <dgm:pt modelId="{89B4A42C-48D4-41DE-92A0-8A9543708E4D}" type="pres">
      <dgm:prSet presAssocID="{4A79726D-F5A6-42FD-B63A-AB77D02DBA2D}" presName="node" presStyleLbl="node1" presStyleIdx="1" presStyleCnt="4" custScaleX="150380" custScaleY="1539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40F482-1B7B-46E8-B7FE-E21FE4279740}" type="pres">
      <dgm:prSet presAssocID="{4A79726D-F5A6-42FD-B63A-AB77D02DBA2D}" presName="spNode" presStyleCnt="0"/>
      <dgm:spPr/>
    </dgm:pt>
    <dgm:pt modelId="{70EDC61A-B2D3-4586-8BDA-DB3DA97FEC6C}" type="pres">
      <dgm:prSet presAssocID="{031671F2-8350-44AB-BB2B-70AD6493E5E1}" presName="sibTrans" presStyleLbl="sibTrans1D1" presStyleIdx="1" presStyleCnt="4"/>
      <dgm:spPr/>
      <dgm:t>
        <a:bodyPr/>
        <a:lstStyle/>
        <a:p>
          <a:endParaRPr lang="ru-RU"/>
        </a:p>
      </dgm:t>
    </dgm:pt>
    <dgm:pt modelId="{63989E85-C508-4C7C-A1D6-C74836F23EF0}" type="pres">
      <dgm:prSet presAssocID="{356FC55F-C05A-4CA5-9FA1-0B4D430D01E3}" presName="node" presStyleLbl="node1" presStyleIdx="2" presStyleCnt="4" custScaleX="154230" custScaleY="1498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44DD21-7909-4E54-AFDA-577937DF9122}" type="pres">
      <dgm:prSet presAssocID="{356FC55F-C05A-4CA5-9FA1-0B4D430D01E3}" presName="spNode" presStyleCnt="0"/>
      <dgm:spPr/>
    </dgm:pt>
    <dgm:pt modelId="{3E096EAB-B6DE-4B69-9FA5-53DF0E19487B}" type="pres">
      <dgm:prSet presAssocID="{3EC922C0-E8F2-4799-8D40-E8C764A42A62}" presName="sibTrans" presStyleLbl="sibTrans1D1" presStyleIdx="2" presStyleCnt="4"/>
      <dgm:spPr/>
      <dgm:t>
        <a:bodyPr/>
        <a:lstStyle/>
        <a:p>
          <a:endParaRPr lang="ru-RU"/>
        </a:p>
      </dgm:t>
    </dgm:pt>
    <dgm:pt modelId="{AAC8F108-3631-4B1C-8B2D-B90539FECC3B}" type="pres">
      <dgm:prSet presAssocID="{D61BBC33-A484-4D94-BFCB-FB2EB3C7C0F2}" presName="node" presStyleLbl="node1" presStyleIdx="3" presStyleCnt="4" custScaleX="151020" custScaleY="1519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D1825C-8ECF-4D1C-A22D-92864D9848A4}" type="pres">
      <dgm:prSet presAssocID="{D61BBC33-A484-4D94-BFCB-FB2EB3C7C0F2}" presName="spNode" presStyleCnt="0"/>
      <dgm:spPr/>
    </dgm:pt>
    <dgm:pt modelId="{8D799622-05E9-4877-8B6C-0A26AAC6FE2B}" type="pres">
      <dgm:prSet presAssocID="{4BDBDC2C-F439-41D0-8549-E58855A6B2C4}" presName="sibTrans" presStyleLbl="sibTrans1D1" presStyleIdx="3" presStyleCnt="4"/>
      <dgm:spPr/>
      <dgm:t>
        <a:bodyPr/>
        <a:lstStyle/>
        <a:p>
          <a:endParaRPr lang="ru-RU"/>
        </a:p>
      </dgm:t>
    </dgm:pt>
  </dgm:ptLst>
  <dgm:cxnLst>
    <dgm:cxn modelId="{3EEA5B27-0AEC-40DB-9A19-91E0DFC419CD}" type="presOf" srcId="{D61BBC33-A484-4D94-BFCB-FB2EB3C7C0F2}" destId="{AAC8F108-3631-4B1C-8B2D-B90539FECC3B}" srcOrd="0" destOrd="0" presId="urn:microsoft.com/office/officeart/2005/8/layout/cycle6"/>
    <dgm:cxn modelId="{BE6311D9-B503-4773-8E0C-A3A1784E489B}" srcId="{19AB91FF-DA7F-40B0-AE4E-3905678AAF8C}" destId="{A8465298-0E2C-440C-B3B5-3F279C996CD9}" srcOrd="0" destOrd="0" parTransId="{48052F22-5A18-47FA-A8AB-8C05966AC0F5}" sibTransId="{29345127-DF03-4434-B4A5-42563F661C0D}"/>
    <dgm:cxn modelId="{104F8C0D-16DA-4AF9-88BA-4F6FD54FF7EA}" type="presOf" srcId="{4A79726D-F5A6-42FD-B63A-AB77D02DBA2D}" destId="{89B4A42C-48D4-41DE-92A0-8A9543708E4D}" srcOrd="0" destOrd="0" presId="urn:microsoft.com/office/officeart/2005/8/layout/cycle6"/>
    <dgm:cxn modelId="{9D554CFC-A9F5-4F38-8C7C-4F2A8CEDC2D5}" srcId="{19AB91FF-DA7F-40B0-AE4E-3905678AAF8C}" destId="{4A79726D-F5A6-42FD-B63A-AB77D02DBA2D}" srcOrd="1" destOrd="0" parTransId="{27821297-8963-43EF-9347-08B9DA2E8B2D}" sibTransId="{031671F2-8350-44AB-BB2B-70AD6493E5E1}"/>
    <dgm:cxn modelId="{5D9B6D08-3C1A-4E62-A694-FB2F3A779DBA}" type="presOf" srcId="{3EC922C0-E8F2-4799-8D40-E8C764A42A62}" destId="{3E096EAB-B6DE-4B69-9FA5-53DF0E19487B}" srcOrd="0" destOrd="0" presId="urn:microsoft.com/office/officeart/2005/8/layout/cycle6"/>
    <dgm:cxn modelId="{BDF71992-F58B-4DA6-9043-FF7C13AEA444}" srcId="{19AB91FF-DA7F-40B0-AE4E-3905678AAF8C}" destId="{D61BBC33-A484-4D94-BFCB-FB2EB3C7C0F2}" srcOrd="3" destOrd="0" parTransId="{3357C4F1-9691-4D46-8970-B6E85AEFB60E}" sibTransId="{4BDBDC2C-F439-41D0-8549-E58855A6B2C4}"/>
    <dgm:cxn modelId="{54B2E379-6565-4FBD-A076-7DB1FBE7098C}" type="presOf" srcId="{29345127-DF03-4434-B4A5-42563F661C0D}" destId="{E28CFCB5-AB2F-4D9B-9BEB-D0A4AEB31617}" srcOrd="0" destOrd="0" presId="urn:microsoft.com/office/officeart/2005/8/layout/cycle6"/>
    <dgm:cxn modelId="{C13AAD29-A92E-4BB7-9D49-9FA0471A47D4}" type="presOf" srcId="{356FC55F-C05A-4CA5-9FA1-0B4D430D01E3}" destId="{63989E85-C508-4C7C-A1D6-C74836F23EF0}" srcOrd="0" destOrd="0" presId="urn:microsoft.com/office/officeart/2005/8/layout/cycle6"/>
    <dgm:cxn modelId="{FDDCADF1-EA93-4530-9DAF-76C4F89C86DC}" type="presOf" srcId="{19AB91FF-DA7F-40B0-AE4E-3905678AAF8C}" destId="{2D8D7C2D-FCA8-4ABD-BEF2-E39B09683CA2}" srcOrd="0" destOrd="0" presId="urn:microsoft.com/office/officeart/2005/8/layout/cycle6"/>
    <dgm:cxn modelId="{86A4406A-2B5F-4F08-BCDA-661F7A385E82}" type="presOf" srcId="{031671F2-8350-44AB-BB2B-70AD6493E5E1}" destId="{70EDC61A-B2D3-4586-8BDA-DB3DA97FEC6C}" srcOrd="0" destOrd="0" presId="urn:microsoft.com/office/officeart/2005/8/layout/cycle6"/>
    <dgm:cxn modelId="{43B5E839-F1D3-4863-95E9-2F3BA4DC9A89}" srcId="{19AB91FF-DA7F-40B0-AE4E-3905678AAF8C}" destId="{356FC55F-C05A-4CA5-9FA1-0B4D430D01E3}" srcOrd="2" destOrd="0" parTransId="{B83CC116-1129-4022-A60E-3B7C0769E166}" sibTransId="{3EC922C0-E8F2-4799-8D40-E8C764A42A62}"/>
    <dgm:cxn modelId="{8641018F-F8DA-433A-BFB7-6317F4FB6E84}" type="presOf" srcId="{A8465298-0E2C-440C-B3B5-3F279C996CD9}" destId="{1A2096B2-0512-4D52-8433-E7AEC99DD380}" srcOrd="0" destOrd="0" presId="urn:microsoft.com/office/officeart/2005/8/layout/cycle6"/>
    <dgm:cxn modelId="{2459A3FA-7C4E-4761-ACAE-2281F7F7A23F}" type="presOf" srcId="{4BDBDC2C-F439-41D0-8549-E58855A6B2C4}" destId="{8D799622-05E9-4877-8B6C-0A26AAC6FE2B}" srcOrd="0" destOrd="0" presId="urn:microsoft.com/office/officeart/2005/8/layout/cycle6"/>
    <dgm:cxn modelId="{1E8AA06A-F20A-4113-8631-8A56A4F5B683}" type="presParOf" srcId="{2D8D7C2D-FCA8-4ABD-BEF2-E39B09683CA2}" destId="{1A2096B2-0512-4D52-8433-E7AEC99DD380}" srcOrd="0" destOrd="0" presId="urn:microsoft.com/office/officeart/2005/8/layout/cycle6"/>
    <dgm:cxn modelId="{04282B3C-715A-43CC-8A76-821CEDE1F3A1}" type="presParOf" srcId="{2D8D7C2D-FCA8-4ABD-BEF2-E39B09683CA2}" destId="{000F9836-1317-4669-BBC8-EEF281A59288}" srcOrd="1" destOrd="0" presId="urn:microsoft.com/office/officeart/2005/8/layout/cycle6"/>
    <dgm:cxn modelId="{3A0F0368-1525-4CBE-9CC5-CEA00BA66E25}" type="presParOf" srcId="{2D8D7C2D-FCA8-4ABD-BEF2-E39B09683CA2}" destId="{E28CFCB5-AB2F-4D9B-9BEB-D0A4AEB31617}" srcOrd="2" destOrd="0" presId="urn:microsoft.com/office/officeart/2005/8/layout/cycle6"/>
    <dgm:cxn modelId="{8446200A-CEE1-4C51-94E5-42260D7707D5}" type="presParOf" srcId="{2D8D7C2D-FCA8-4ABD-BEF2-E39B09683CA2}" destId="{89B4A42C-48D4-41DE-92A0-8A9543708E4D}" srcOrd="3" destOrd="0" presId="urn:microsoft.com/office/officeart/2005/8/layout/cycle6"/>
    <dgm:cxn modelId="{1C9C6EC8-E27A-49BF-BD7E-53CA5F06AF48}" type="presParOf" srcId="{2D8D7C2D-FCA8-4ABD-BEF2-E39B09683CA2}" destId="{5040F482-1B7B-46E8-B7FE-E21FE4279740}" srcOrd="4" destOrd="0" presId="urn:microsoft.com/office/officeart/2005/8/layout/cycle6"/>
    <dgm:cxn modelId="{7A04DBAE-433C-4F7A-B958-02A3FD775041}" type="presParOf" srcId="{2D8D7C2D-FCA8-4ABD-BEF2-E39B09683CA2}" destId="{70EDC61A-B2D3-4586-8BDA-DB3DA97FEC6C}" srcOrd="5" destOrd="0" presId="urn:microsoft.com/office/officeart/2005/8/layout/cycle6"/>
    <dgm:cxn modelId="{C830D67E-F10A-4CC8-BBAE-1438CD4D2DDA}" type="presParOf" srcId="{2D8D7C2D-FCA8-4ABD-BEF2-E39B09683CA2}" destId="{63989E85-C508-4C7C-A1D6-C74836F23EF0}" srcOrd="6" destOrd="0" presId="urn:microsoft.com/office/officeart/2005/8/layout/cycle6"/>
    <dgm:cxn modelId="{CF40A62A-83B9-4C9A-B720-0C4C75B81162}" type="presParOf" srcId="{2D8D7C2D-FCA8-4ABD-BEF2-E39B09683CA2}" destId="{F144DD21-7909-4E54-AFDA-577937DF9122}" srcOrd="7" destOrd="0" presId="urn:microsoft.com/office/officeart/2005/8/layout/cycle6"/>
    <dgm:cxn modelId="{AFFFAA67-8FAC-41CE-A325-A0C426C3B3F4}" type="presParOf" srcId="{2D8D7C2D-FCA8-4ABD-BEF2-E39B09683CA2}" destId="{3E096EAB-B6DE-4B69-9FA5-53DF0E19487B}" srcOrd="8" destOrd="0" presId="urn:microsoft.com/office/officeart/2005/8/layout/cycle6"/>
    <dgm:cxn modelId="{7E7AAA2D-9C85-45BF-89E7-4CE0AFC0C0FC}" type="presParOf" srcId="{2D8D7C2D-FCA8-4ABD-BEF2-E39B09683CA2}" destId="{AAC8F108-3631-4B1C-8B2D-B90539FECC3B}" srcOrd="9" destOrd="0" presId="urn:microsoft.com/office/officeart/2005/8/layout/cycle6"/>
    <dgm:cxn modelId="{B701BD2E-02A9-4864-8B8D-9745386649AD}" type="presParOf" srcId="{2D8D7C2D-FCA8-4ABD-BEF2-E39B09683CA2}" destId="{C4D1825C-8ECF-4D1C-A22D-92864D9848A4}" srcOrd="10" destOrd="0" presId="urn:microsoft.com/office/officeart/2005/8/layout/cycle6"/>
    <dgm:cxn modelId="{2A5C4745-DFC0-4AE9-815F-730D5E76C4C5}" type="presParOf" srcId="{2D8D7C2D-FCA8-4ABD-BEF2-E39B09683CA2}" destId="{8D799622-05E9-4877-8B6C-0A26AAC6FE2B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2096B2-0512-4D52-8433-E7AEC99DD380}">
      <dsp:nvSpPr>
        <dsp:cNvPr id="0" name=""/>
        <dsp:cNvSpPr/>
      </dsp:nvSpPr>
      <dsp:spPr>
        <a:xfrm>
          <a:off x="3050131" y="-217490"/>
          <a:ext cx="2262645" cy="1346809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Арктические пустыни, тундра и лесотундра</a:t>
          </a:r>
          <a:endParaRPr lang="ru-RU" sz="2000" b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15877" y="-151744"/>
        <a:ext cx="2131153" cy="1215317"/>
      </dsp:txXfrm>
    </dsp:sp>
    <dsp:sp modelId="{E28CFCB5-AB2F-4D9B-9BEB-D0A4AEB31617}">
      <dsp:nvSpPr>
        <dsp:cNvPr id="0" name=""/>
        <dsp:cNvSpPr/>
      </dsp:nvSpPr>
      <dsp:spPr>
        <a:xfrm>
          <a:off x="2615485" y="455913"/>
          <a:ext cx="3131937" cy="3131937"/>
        </a:xfrm>
        <a:custGeom>
          <a:avLst/>
          <a:gdLst/>
          <a:ahLst/>
          <a:cxnLst/>
          <a:rect l="0" t="0" r="0" b="0"/>
          <a:pathLst>
            <a:path>
              <a:moveTo>
                <a:pt x="2700301" y="486363"/>
              </a:moveTo>
              <a:arcTo wR="1565968" hR="1565968" stAng="18984962" swAng="941019"/>
            </a:path>
          </a:pathLst>
        </a:custGeom>
        <a:noFill/>
        <a:ln w="38100" cap="flat" cmpd="sng" algn="ctr">
          <a:solidFill>
            <a:schemeClr val="accent1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dsp:style>
    </dsp:sp>
    <dsp:sp modelId="{89B4A42C-48D4-41DE-92A0-8A9543708E4D}">
      <dsp:nvSpPr>
        <dsp:cNvPr id="0" name=""/>
        <dsp:cNvSpPr/>
      </dsp:nvSpPr>
      <dsp:spPr>
        <a:xfrm>
          <a:off x="4651919" y="1292967"/>
          <a:ext cx="2191005" cy="1457830"/>
        </a:xfrm>
        <a:prstGeom prst="roundRect">
          <a:avLst/>
        </a:prstGeom>
        <a:solidFill>
          <a:schemeClr val="accent1">
            <a:shade val="50000"/>
            <a:hueOff val="-106433"/>
            <a:satOff val="-12436"/>
            <a:lumOff val="2288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Леса умеренного пояса</a:t>
          </a:r>
          <a:endParaRPr lang="ru-RU" sz="2000" b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723084" y="1364132"/>
        <a:ext cx="2048675" cy="1315500"/>
      </dsp:txXfrm>
    </dsp:sp>
    <dsp:sp modelId="{70EDC61A-B2D3-4586-8BDA-DB3DA97FEC6C}">
      <dsp:nvSpPr>
        <dsp:cNvPr id="0" name=""/>
        <dsp:cNvSpPr/>
      </dsp:nvSpPr>
      <dsp:spPr>
        <a:xfrm>
          <a:off x="2615485" y="455913"/>
          <a:ext cx="3131937" cy="3131937"/>
        </a:xfrm>
        <a:custGeom>
          <a:avLst/>
          <a:gdLst/>
          <a:ahLst/>
          <a:cxnLst/>
          <a:rect l="0" t="0" r="0" b="0"/>
          <a:pathLst>
            <a:path>
              <a:moveTo>
                <a:pt x="2949861" y="2298837"/>
              </a:moveTo>
              <a:arcTo wR="1565968" hR="1565968" stAng="1674262" swAng="965120"/>
            </a:path>
          </a:pathLst>
        </a:custGeom>
        <a:noFill/>
        <a:ln w="38100" cap="flat" cmpd="sng" algn="ctr">
          <a:solidFill>
            <a:schemeClr val="accent1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dsp:style>
    </dsp:sp>
    <dsp:sp modelId="{63989E85-C508-4C7C-A1D6-C74836F23EF0}">
      <dsp:nvSpPr>
        <dsp:cNvPr id="0" name=""/>
        <dsp:cNvSpPr/>
      </dsp:nvSpPr>
      <dsp:spPr>
        <a:xfrm>
          <a:off x="3057904" y="2878264"/>
          <a:ext cx="2247099" cy="1419172"/>
        </a:xfrm>
        <a:prstGeom prst="roundRect">
          <a:avLst/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Степи, лесостепи, прерии</a:t>
          </a:r>
          <a:endParaRPr lang="ru-RU" sz="2000" b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27182" y="2947542"/>
        <a:ext cx="2108543" cy="1280616"/>
      </dsp:txXfrm>
    </dsp:sp>
    <dsp:sp modelId="{3E096EAB-B6DE-4B69-9FA5-53DF0E19487B}">
      <dsp:nvSpPr>
        <dsp:cNvPr id="0" name=""/>
        <dsp:cNvSpPr/>
      </dsp:nvSpPr>
      <dsp:spPr>
        <a:xfrm>
          <a:off x="2615485" y="455913"/>
          <a:ext cx="3131937" cy="3131937"/>
        </a:xfrm>
        <a:custGeom>
          <a:avLst/>
          <a:gdLst/>
          <a:ahLst/>
          <a:cxnLst/>
          <a:rect l="0" t="0" r="0" b="0"/>
          <a:pathLst>
            <a:path>
              <a:moveTo>
                <a:pt x="439236" y="2653503"/>
              </a:moveTo>
              <a:arcTo wR="1565968" hR="1565968" stAng="8160850" swAng="988127"/>
            </a:path>
          </a:pathLst>
        </a:custGeom>
        <a:noFill/>
        <a:ln w="38100" cap="flat" cmpd="sng" algn="ctr">
          <a:solidFill>
            <a:schemeClr val="accent1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dsp:style>
    </dsp:sp>
    <dsp:sp modelId="{AAC8F108-3631-4B1C-8B2D-B90539FECC3B}">
      <dsp:nvSpPr>
        <dsp:cNvPr id="0" name=""/>
        <dsp:cNvSpPr/>
      </dsp:nvSpPr>
      <dsp:spPr>
        <a:xfrm>
          <a:off x="1515320" y="1302446"/>
          <a:ext cx="2200330" cy="1438870"/>
        </a:xfrm>
        <a:prstGeom prst="roundRect">
          <a:avLst/>
        </a:prstGeom>
        <a:solidFill>
          <a:schemeClr val="accent1">
            <a:shade val="50000"/>
            <a:hueOff val="-106433"/>
            <a:satOff val="-12436"/>
            <a:lumOff val="2288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Полупустыни и пустыни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Переменно-влажные леса</a:t>
          </a:r>
          <a:endParaRPr lang="ru-RU" sz="2000" b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585560" y="1372686"/>
        <a:ext cx="2059850" cy="1298390"/>
      </dsp:txXfrm>
    </dsp:sp>
    <dsp:sp modelId="{8D799622-05E9-4877-8B6C-0A26AAC6FE2B}">
      <dsp:nvSpPr>
        <dsp:cNvPr id="0" name=""/>
        <dsp:cNvSpPr/>
      </dsp:nvSpPr>
      <dsp:spPr>
        <a:xfrm>
          <a:off x="2615485" y="455913"/>
          <a:ext cx="3131937" cy="3131937"/>
        </a:xfrm>
        <a:custGeom>
          <a:avLst/>
          <a:gdLst/>
          <a:ahLst/>
          <a:cxnLst/>
          <a:rect l="0" t="0" r="0" b="0"/>
          <a:pathLst>
            <a:path>
              <a:moveTo>
                <a:pt x="177101" y="842569"/>
              </a:moveTo>
              <a:arcTo wR="1565968" hR="1565968" stAng="12450779" swAng="964026"/>
            </a:path>
          </a:pathLst>
        </a:custGeom>
        <a:noFill/>
        <a:ln w="38100" cap="flat" cmpd="sng" algn="ctr">
          <a:solidFill>
            <a:schemeClr val="accent1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5029200"/>
            <a:ext cx="7772400" cy="704850"/>
          </a:xfrm>
        </p:spPr>
        <p:txBody>
          <a:bodyPr/>
          <a:lstStyle>
            <a:lvl1pPr>
              <a:defRPr sz="3600">
                <a:solidFill>
                  <a:srgbClr val="096713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5578475"/>
            <a:ext cx="7772400" cy="685800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rgbClr val="096713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1676400"/>
            <a:ext cx="1828800" cy="5029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1676400"/>
            <a:ext cx="5334000" cy="5029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2438400"/>
            <a:ext cx="3581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00600" y="2438400"/>
            <a:ext cx="3581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1676400"/>
            <a:ext cx="73152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2438400"/>
            <a:ext cx="7315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wipe dir="r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9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13" Type="http://schemas.openxmlformats.org/officeDocument/2006/relationships/image" Target="../media/image41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12" Type="http://schemas.openxmlformats.org/officeDocument/2006/relationships/image" Target="../media/image40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jpeg"/><Relationship Id="rId11" Type="http://schemas.openxmlformats.org/officeDocument/2006/relationships/image" Target="../media/image39.jpeg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Relationship Id="rId14" Type="http://schemas.openxmlformats.org/officeDocument/2006/relationships/image" Target="../media/image42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12" Type="http://schemas.openxmlformats.org/officeDocument/2006/relationships/image" Target="../media/image60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4.jpeg"/><Relationship Id="rId11" Type="http://schemas.openxmlformats.org/officeDocument/2006/relationships/image" Target="../media/image59.jpeg"/><Relationship Id="rId5" Type="http://schemas.openxmlformats.org/officeDocument/2006/relationships/image" Target="../media/image53.jpeg"/><Relationship Id="rId10" Type="http://schemas.openxmlformats.org/officeDocument/2006/relationships/image" Target="../media/image58.jpeg"/><Relationship Id="rId4" Type="http://schemas.openxmlformats.org/officeDocument/2006/relationships/image" Target="../media/image52.jpeg"/><Relationship Id="rId9" Type="http://schemas.openxmlformats.org/officeDocument/2006/relationships/image" Target="../media/image5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b.ru/misc/i/gallery/24207/23396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519355" y="2708920"/>
            <a:ext cx="65049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Север</a:t>
            </a:r>
            <a:r>
              <a:rPr lang="ru-RU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ная Америка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571480"/>
            <a:ext cx="7315200" cy="715963"/>
          </a:xfrm>
        </p:spPr>
        <p:txBody>
          <a:bodyPr/>
          <a:lstStyle/>
          <a:p>
            <a:pPr algn="ctr"/>
            <a:r>
              <a:rPr lang="uk-UA" sz="4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Лот №8</a:t>
            </a:r>
            <a:endParaRPr lang="ru-RU" sz="4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28596" y="1428736"/>
            <a:ext cx="8358246" cy="412432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Н</a:t>
            </a:r>
            <a:r>
              <a:rPr lang="ru-RU" dirty="0" smtClean="0">
                <a:solidFill>
                  <a:srgbClr val="040404"/>
                </a:solidFill>
              </a:rPr>
              <a:t>аибольшее </a:t>
            </a:r>
            <a:r>
              <a:rPr lang="ru-RU" dirty="0">
                <a:solidFill>
                  <a:srgbClr val="040404"/>
                </a:solidFill>
              </a:rPr>
              <a:t>по площади пресноводное озеро Северной Америки </a:t>
            </a:r>
            <a:endParaRPr lang="ru-RU" dirty="0">
              <a:solidFill>
                <a:srgbClr val="04040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Великие озера - фото, информация, описа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690943"/>
            <a:ext cx="6000792" cy="40033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Большая подробная спутниковая карта Северной Америки | Северная Америка |  Maps of the World | Карты всех регионов, стран и территорий Мир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57290" cy="1460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571480"/>
            <a:ext cx="7315200" cy="715963"/>
          </a:xfrm>
        </p:spPr>
        <p:txBody>
          <a:bodyPr/>
          <a:lstStyle/>
          <a:p>
            <a:pPr algn="ctr"/>
            <a:r>
              <a:rPr lang="uk-UA" sz="4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Лот №9</a:t>
            </a:r>
            <a:endParaRPr lang="ru-RU" sz="4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28596" y="1428736"/>
            <a:ext cx="8358246" cy="4124324"/>
          </a:xfrm>
        </p:spPr>
        <p:txBody>
          <a:bodyPr/>
          <a:lstStyle/>
          <a:p>
            <a:pPr algn="ctr"/>
            <a:r>
              <a:rPr lang="uk-UA" dirty="0">
                <a:solidFill>
                  <a:schemeClr val="accent4">
                    <a:lumMod val="50000"/>
                  </a:schemeClr>
                </a:solidFill>
              </a:rPr>
              <a:t>С</a:t>
            </a:r>
            <a:r>
              <a:rPr lang="ru-RU" dirty="0" err="1" smtClean="0">
                <a:solidFill>
                  <a:srgbClr val="040404"/>
                </a:solidFill>
              </a:rPr>
              <a:t>амое</a:t>
            </a:r>
            <a:r>
              <a:rPr lang="ru-RU" dirty="0" smtClean="0">
                <a:solidFill>
                  <a:srgbClr val="040404"/>
                </a:solidFill>
              </a:rPr>
              <a:t> </a:t>
            </a:r>
            <a:r>
              <a:rPr lang="ru-RU" dirty="0">
                <a:solidFill>
                  <a:srgbClr val="040404"/>
                </a:solidFill>
              </a:rPr>
              <a:t>большое соленое озеро в Кордильерах </a:t>
            </a:r>
            <a:endParaRPr lang="ru-RU" dirty="0">
              <a:solidFill>
                <a:srgbClr val="04040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Большое Солёное Озер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712" y="2492896"/>
            <a:ext cx="5615880" cy="4211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Большая подробная спутниковая карта Северной Америки | Северная Америка |  Maps of the World | Карты всех регионов, стран и территорий Мир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57290" cy="1460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571480"/>
            <a:ext cx="7315200" cy="715963"/>
          </a:xfrm>
        </p:spPr>
        <p:txBody>
          <a:bodyPr/>
          <a:lstStyle/>
          <a:p>
            <a:pPr algn="ctr"/>
            <a:r>
              <a:rPr lang="uk-UA" sz="4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Лот №10</a:t>
            </a:r>
            <a:endParaRPr lang="ru-RU" sz="4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07504" y="1556792"/>
            <a:ext cx="8679338" cy="412432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40404"/>
                </a:solidFill>
              </a:rPr>
              <a:t>Озеро </a:t>
            </a:r>
            <a:r>
              <a:rPr lang="ru-RU" dirty="0">
                <a:solidFill>
                  <a:srgbClr val="040404"/>
                </a:solidFill>
              </a:rPr>
              <a:t>Северной Америки, которое пересекается Северным полярным кругом </a:t>
            </a:r>
            <a:endParaRPr lang="ru-RU" dirty="0">
              <a:solidFill>
                <a:srgbClr val="04040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Большое Медвежье озеро — Википед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3728" y="2708920"/>
            <a:ext cx="4999153" cy="3981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Большая подробная спутниковая карта Северной Америки | Северная Америка |  Maps of the World | Карты всех регионов, стран и территорий Мир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57290" cy="1460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571744"/>
            <a:ext cx="8358246" cy="3521552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>
              <a:lnSpc>
                <a:spcPct val="150000"/>
              </a:lnSpc>
            </a:pPr>
            <a:r>
              <a:rPr lang="ru-RU" sz="4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«Природные зоны </a:t>
            </a:r>
            <a:r>
              <a:rPr lang="ru-RU" sz="4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Северной</a:t>
            </a:r>
            <a:r>
              <a:rPr lang="ru-RU" sz="4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Америки. Вертикальная поясность»</a:t>
            </a:r>
            <a:endParaRPr lang="ru-RU" sz="4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1428736"/>
            <a:ext cx="7772400" cy="685800"/>
          </a:xfrm>
        </p:spPr>
        <p:txBody>
          <a:bodyPr/>
          <a:lstStyle/>
          <a:p>
            <a:pPr algn="ctr"/>
            <a:r>
              <a:rPr lang="uk-UA" sz="4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ru-RU" sz="4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урока:</a:t>
            </a:r>
            <a:endParaRPr lang="ru-RU" sz="44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82390"/>
            <a:ext cx="6958010" cy="1296144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uk-UA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План 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изучения нового материала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2000240"/>
            <a:ext cx="7315200" cy="4267200"/>
          </a:xfrm>
        </p:spPr>
        <p:txBody>
          <a:bodyPr/>
          <a:lstStyle/>
          <a:p>
            <a:r>
              <a:rPr lang="ru-RU" dirty="0" smtClean="0">
                <a:solidFill>
                  <a:srgbClr val="040404"/>
                </a:solidFill>
                <a:latin typeface="Times New Roman" pitchFamily="18" charset="0"/>
                <a:cs typeface="Times New Roman" pitchFamily="18" charset="0"/>
              </a:rPr>
              <a:t>Ознакомиться </a:t>
            </a:r>
            <a:r>
              <a:rPr lang="ru-RU" dirty="0" smtClean="0">
                <a:solidFill>
                  <a:srgbClr val="040404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dirty="0" smtClean="0">
                <a:solidFill>
                  <a:srgbClr val="040404"/>
                </a:solidFill>
                <a:latin typeface="Times New Roman" pitchFamily="18" charset="0"/>
                <a:cs typeface="Times New Roman" pitchFamily="18" charset="0"/>
              </a:rPr>
              <a:t> особенностями высотных поясов в горах </a:t>
            </a:r>
            <a:r>
              <a:rPr lang="ru-RU" dirty="0" smtClean="0">
                <a:solidFill>
                  <a:srgbClr val="040404"/>
                </a:solidFill>
                <a:latin typeface="Times New Roman" pitchFamily="18" charset="0"/>
                <a:cs typeface="Times New Roman" pitchFamily="18" charset="0"/>
              </a:rPr>
              <a:t>Северной </a:t>
            </a:r>
            <a:r>
              <a:rPr lang="ru-RU" dirty="0" smtClean="0">
                <a:solidFill>
                  <a:srgbClr val="040404"/>
                </a:solidFill>
                <a:latin typeface="Times New Roman" pitchFamily="18" charset="0"/>
                <a:cs typeface="Times New Roman" pitchFamily="18" charset="0"/>
              </a:rPr>
              <a:t> Америки .</a:t>
            </a:r>
          </a:p>
          <a:p>
            <a:r>
              <a:rPr lang="ru-RU" dirty="0" smtClean="0">
                <a:solidFill>
                  <a:srgbClr val="040404"/>
                </a:solidFill>
                <a:latin typeface="Times New Roman" pitchFamily="18" charset="0"/>
                <a:cs typeface="Times New Roman" pitchFamily="18" charset="0"/>
              </a:rPr>
              <a:t>Дать характеристику природных зон материка.</a:t>
            </a:r>
            <a:endParaRPr lang="ru-RU" dirty="0">
              <a:solidFill>
                <a:srgbClr val="04040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Большая подробная спутниковая карта Северной Америки | Северная Америка |  Maps of the World | Карты всех регионов, стран и территорий Мир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57290" cy="1460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0" y="285728"/>
            <a:ext cx="7315200" cy="715963"/>
          </a:xfrm>
        </p:spPr>
        <p:txBody>
          <a:bodyPr/>
          <a:lstStyle/>
          <a:p>
            <a:r>
              <a:rPr lang="ru-RU" sz="2400" b="1" u="sng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Открывае</a:t>
            </a:r>
            <a:r>
              <a:rPr lang="ru-RU" sz="2400" b="1" u="sng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 атласы на странице 34</a:t>
            </a:r>
            <a:endParaRPr lang="ru-RU" sz="2400" b="1" u="sng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533439"/>
            <a:ext cx="8208912" cy="5324561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858312" cy="1680812"/>
          </a:xfrm>
          <a:solidFill>
            <a:schemeClr val="bg1"/>
          </a:solidFill>
        </p:spPr>
        <p:txBody>
          <a:bodyPr/>
          <a:lstStyle/>
          <a:p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Вертикальная (высотная) поясность – </a:t>
            </a: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последовательная</a:t>
            </a: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мена природных поясов </a:t>
            </a: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высотой в горах.</a:t>
            </a:r>
            <a:endParaRPr lang="ru-RU" sz="32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C:\Users\User\Pictures\гор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882984"/>
            <a:ext cx="6372201" cy="497501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005744" y="2060848"/>
            <a:ext cx="37570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Природные (высотные)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пояса </a:t>
            </a: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Северо-Западных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Кордильерах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56329" y="5028427"/>
            <a:ext cx="2215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Хвойные леса</a:t>
            </a:r>
            <a:endParaRPr lang="ru-RU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06627" y="3722075"/>
            <a:ext cx="19319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Горная</a:t>
            </a:r>
            <a:r>
              <a:rPr lang="uk-UA" sz="20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uk-UA" sz="2000" b="1" dirty="0" smtClean="0">
                <a:solidFill>
                  <a:schemeClr val="accent4">
                    <a:lumMod val="50000"/>
                  </a:schemeClr>
                </a:solidFill>
              </a:rPr>
              <a:t>тундра</a:t>
            </a:r>
            <a:endParaRPr lang="ru-RU" sz="2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90597" y="3214686"/>
            <a:ext cx="1973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Снега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и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 ледники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" y="3917370"/>
            <a:ext cx="1513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chemeClr val="accent4">
                    <a:lumMod val="50000"/>
                  </a:schemeClr>
                </a:solidFill>
              </a:rPr>
              <a:t>1000-1500 м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2634" y="3446952"/>
            <a:ext cx="1247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chemeClr val="accent4">
                    <a:lumMod val="50000"/>
                  </a:schemeClr>
                </a:solidFill>
              </a:rPr>
              <a:t>до 1700 м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87520"/>
            <a:ext cx="7315200" cy="1285884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Вертикальная поясность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Кордильер 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параллели  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39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˚с.ш.</a:t>
            </a:r>
            <a:endParaRPr lang="ru-RU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40152" y="2420888"/>
            <a:ext cx="27323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9A0000"/>
                </a:solidFill>
              </a:rPr>
              <a:t>Чем ближе к</a:t>
            </a:r>
          </a:p>
          <a:p>
            <a:r>
              <a:rPr lang="ru-RU" sz="2000" b="1" dirty="0" smtClean="0">
                <a:solidFill>
                  <a:srgbClr val="9A0000"/>
                </a:solidFill>
              </a:rPr>
              <a:t>э</a:t>
            </a:r>
            <a:r>
              <a:rPr lang="ru-RU" sz="2000" b="1" dirty="0" smtClean="0">
                <a:solidFill>
                  <a:srgbClr val="9A0000"/>
                </a:solidFill>
              </a:rPr>
              <a:t>кватору, тем </a:t>
            </a:r>
          </a:p>
          <a:p>
            <a:r>
              <a:rPr lang="ru-RU" sz="2000" b="1" dirty="0" smtClean="0">
                <a:solidFill>
                  <a:srgbClr val="9A0000"/>
                </a:solidFill>
              </a:rPr>
              <a:t>набор </a:t>
            </a:r>
            <a:r>
              <a:rPr lang="ru-RU" sz="2000" b="1" dirty="0" smtClean="0">
                <a:solidFill>
                  <a:srgbClr val="9A0000"/>
                </a:solidFill>
              </a:rPr>
              <a:t>природ</a:t>
            </a:r>
            <a:r>
              <a:rPr lang="ru-RU" sz="2000" b="1" dirty="0" smtClean="0">
                <a:solidFill>
                  <a:srgbClr val="9A0000"/>
                </a:solidFill>
              </a:rPr>
              <a:t>ных </a:t>
            </a:r>
          </a:p>
          <a:p>
            <a:r>
              <a:rPr lang="ru-RU" sz="2000" b="1" dirty="0" smtClean="0">
                <a:solidFill>
                  <a:srgbClr val="9A0000"/>
                </a:solidFill>
              </a:rPr>
              <a:t>поясов больше!</a:t>
            </a:r>
            <a:endParaRPr lang="ru-RU" sz="2000" b="1" dirty="0">
              <a:solidFill>
                <a:srgbClr val="9A0000"/>
              </a:solidFill>
            </a:endParaRPr>
          </a:p>
        </p:txBody>
      </p:sp>
      <p:pic>
        <p:nvPicPr>
          <p:cNvPr id="6" name="Picture 2" descr="Большая подробная спутниковая карта Северной Америки | Северная Америка |  Maps of the World | Карты всех регионов, стран и территорий Мир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57290" cy="1460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b="15515"/>
          <a:stretch/>
        </p:blipFill>
        <p:spPr>
          <a:xfrm>
            <a:off x="395536" y="2060848"/>
            <a:ext cx="5040560" cy="463141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7822082" cy="1773410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Посетим Мировое кафе 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“Природные зоны Северной Америки”</a:t>
            </a:r>
            <a:endParaRPr lang="ru-RU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22004424"/>
              </p:ext>
            </p:extLst>
          </p:nvPr>
        </p:nvGraphicFramePr>
        <p:xfrm>
          <a:off x="428596" y="2420888"/>
          <a:ext cx="8358246" cy="40799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Большая подробная спутниковая карта Северной Америки | Северная Америка |  Maps of the World | Карты всех регионов, стран и территорий Мира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214414" cy="1307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Морж — Википед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7233"/>
            <a:ext cx="2571736" cy="1928802"/>
          </a:xfrm>
          <a:prstGeom prst="rect">
            <a:avLst/>
          </a:prstGeom>
          <a:noFill/>
        </p:spPr>
      </p:pic>
      <p:pic>
        <p:nvPicPr>
          <p:cNvPr id="1028" name="Picture 4" descr="Лемминг животное. Описание, особенности, виды, образ жизни и среда обитания  лемминга | Живность.ру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857232"/>
            <a:ext cx="2714644" cy="1714751"/>
          </a:xfrm>
          <a:prstGeom prst="rect">
            <a:avLst/>
          </a:prstGeom>
          <a:noFill/>
        </p:spPr>
      </p:pic>
      <p:pic>
        <p:nvPicPr>
          <p:cNvPr id="1034" name="Picture 10" descr="модао писец (@marmari74594953) | Twitt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786058"/>
            <a:ext cx="2214546" cy="2143108"/>
          </a:xfrm>
          <a:prstGeom prst="rect">
            <a:avLst/>
          </a:prstGeom>
          <a:noFill/>
        </p:spPr>
      </p:pic>
      <p:pic>
        <p:nvPicPr>
          <p:cNvPr id="1036" name="Picture 12" descr="Гага звичайна - Птахи - Тварини - Каталог файлів - national geographi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65323" y="3000372"/>
            <a:ext cx="3178677" cy="2117049"/>
          </a:xfrm>
          <a:prstGeom prst="rect">
            <a:avLst/>
          </a:prstGeom>
          <a:noFill/>
        </p:spPr>
      </p:pic>
      <p:pic>
        <p:nvPicPr>
          <p:cNvPr id="1038" name="Picture 14" descr="Какие растения не встречаются в арктике? Природные зоны мира. Арктические  пустыни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628" y="857231"/>
            <a:ext cx="2500330" cy="2147343"/>
          </a:xfrm>
          <a:prstGeom prst="rect">
            <a:avLst/>
          </a:prstGeom>
          <a:noFill/>
        </p:spPr>
      </p:pic>
      <p:sp>
        <p:nvSpPr>
          <p:cNvPr id="1040" name="AutoShape 16" descr="Вівцебик - опис, оточення, спосіб житт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2" name="Picture 18" descr="Мускусний бик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18730" y="2571744"/>
            <a:ext cx="3758194" cy="2281645"/>
          </a:xfrm>
          <a:prstGeom prst="rect">
            <a:avLst/>
          </a:prstGeom>
          <a:noFill/>
        </p:spPr>
      </p:pic>
      <p:pic>
        <p:nvPicPr>
          <p:cNvPr id="1044" name="Picture 20" descr="СЕВЕРНЫЙ ОЛЕНЬ или КАРИБУ (Rangifer tarandus): spinyful — LiveJournal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4846803"/>
            <a:ext cx="2928926" cy="2011196"/>
          </a:xfrm>
          <a:prstGeom prst="rect">
            <a:avLst/>
          </a:prstGeom>
          <a:noFill/>
        </p:spPr>
      </p:pic>
      <p:pic>
        <p:nvPicPr>
          <p:cNvPr id="1046" name="Picture 22" descr="Salix lanata - Изображение особи - Плантариум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28926" y="4857758"/>
            <a:ext cx="3000364" cy="2000242"/>
          </a:xfrm>
          <a:prstGeom prst="rect">
            <a:avLst/>
          </a:prstGeom>
          <a:noFill/>
        </p:spPr>
      </p:pic>
      <p:pic>
        <p:nvPicPr>
          <p:cNvPr id="1048" name="Picture 24" descr="Полярная сова, белая сова, фотографии полярной совы | Белые совы, Чучело  совы, Домашние птицы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188942" y="857232"/>
            <a:ext cx="1955058" cy="2143140"/>
          </a:xfrm>
          <a:prstGeom prst="rect">
            <a:avLst/>
          </a:prstGeom>
          <a:noFill/>
        </p:spPr>
      </p:pic>
      <p:pic>
        <p:nvPicPr>
          <p:cNvPr id="1050" name="Picture 26" descr="Чим корисний ісландський мох (ягель). Лікувальні властивості. Застосування.  Рецепти. Оленячий мох (ягель) - лікувальні властивості і застосування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929322" y="4714883"/>
            <a:ext cx="3214678" cy="214311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71414"/>
            <a:ext cx="7315200" cy="790021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ru-RU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Арктические</a:t>
            </a:r>
            <a:r>
              <a:rPr lang="uk-UA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пустыни</a:t>
            </a:r>
            <a:r>
              <a:rPr lang="uk-UA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тундра </a:t>
            </a:r>
            <a:r>
              <a:rPr lang="uk-UA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лесотундра</a:t>
            </a:r>
            <a:endParaRPr lang="ru-RU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500042"/>
            <a:ext cx="7315200" cy="7159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Географический аукцион знаний. </a:t>
            </a:r>
            <a:endParaRPr lang="ru-RU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8645" y="1772816"/>
            <a:ext cx="7964958" cy="4267200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“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Разигрывается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10 лотов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названиями водных объектов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Север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ной Америки.</a:t>
            </a:r>
          </a:p>
          <a:p>
            <a:pPr>
              <a:buBlip>
                <a:blip r:embed="rId2"/>
              </a:buBlip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Каждый вопрос отвечает названию только одного географического объекта.</a:t>
            </a:r>
          </a:p>
          <a:p>
            <a:pPr>
              <a:buBlip>
                <a:blip r:embed="rId2"/>
              </a:buBlip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Выиграл тот ученик,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которы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й правильно и быстро поднимет табличку з названием “лота”. 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Большая подробная спутниковая карта Северной Америки | Северная Америка |  Maps of the World | Карты всех регионов, стран и территорий Мир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57290" cy="1460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71414"/>
            <a:ext cx="7315200" cy="1071570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Леса умеренного пояса: тайга, смешанные 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широколиственные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 descr="Ель Черная: описание, посадка и уход, сорт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142984"/>
            <a:ext cx="1643074" cy="2071702"/>
          </a:xfrm>
          <a:prstGeom prst="rect">
            <a:avLst/>
          </a:prstGeom>
          <a:noFill/>
        </p:spPr>
      </p:pic>
      <p:pic>
        <p:nvPicPr>
          <p:cNvPr id="32771" name="Picture 3" descr="C:\Users\User\Downloads\unnam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1142984"/>
            <a:ext cx="1571636" cy="2081062"/>
          </a:xfrm>
          <a:prstGeom prst="rect">
            <a:avLst/>
          </a:prstGeom>
          <a:noFill/>
        </p:spPr>
      </p:pic>
      <p:pic>
        <p:nvPicPr>
          <p:cNvPr id="32773" name="Picture 5" descr="Pinus banksiana - Сосна Банкса | Arboretum Mustil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1142984"/>
            <a:ext cx="1928826" cy="2431998"/>
          </a:xfrm>
          <a:prstGeom prst="rect">
            <a:avLst/>
          </a:prstGeom>
          <a:noFill/>
        </p:spPr>
      </p:pic>
      <p:pic>
        <p:nvPicPr>
          <p:cNvPr id="32775" name="Picture 7" descr="Пихта одноцветная — Википедия"/>
          <p:cNvPicPr>
            <a:picLocks noChangeAspect="1" noChangeArrowheads="1"/>
          </p:cNvPicPr>
          <p:nvPr/>
        </p:nvPicPr>
        <p:blipFill>
          <a:blip r:embed="rId5" cstate="print"/>
          <a:srcRect l="1725"/>
          <a:stretch>
            <a:fillRect/>
          </a:stretch>
        </p:blipFill>
        <p:spPr bwMode="auto">
          <a:xfrm>
            <a:off x="6429388" y="1142984"/>
            <a:ext cx="2714611" cy="4143404"/>
          </a:xfrm>
          <a:prstGeom prst="rect">
            <a:avLst/>
          </a:prstGeom>
          <a:noFill/>
        </p:spPr>
      </p:pic>
      <p:pic>
        <p:nvPicPr>
          <p:cNvPr id="32777" name="Picture 9" descr="Клён сахарный — Википедия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" y="1071545"/>
            <a:ext cx="1607357" cy="2143141"/>
          </a:xfrm>
          <a:prstGeom prst="rect">
            <a:avLst/>
          </a:prstGeom>
          <a:noFill/>
        </p:spPr>
      </p:pic>
      <p:pic>
        <p:nvPicPr>
          <p:cNvPr id="32779" name="Picture 11" descr="Домашняя аптечка: Дуб черешчатый — 4403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3214686"/>
            <a:ext cx="2381266" cy="1785950"/>
          </a:xfrm>
          <a:prstGeom prst="rect">
            <a:avLst/>
          </a:prstGeom>
          <a:noFill/>
        </p:spPr>
      </p:pic>
      <p:pic>
        <p:nvPicPr>
          <p:cNvPr id="32781" name="Picture 13" descr="Клен сахарный, Sugar Maple, Клен канадский (Acer saccharum)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1071546" cy="1071546"/>
          </a:xfrm>
          <a:prstGeom prst="rect">
            <a:avLst/>
          </a:prstGeom>
          <a:noFill/>
        </p:spPr>
      </p:pic>
      <p:pic>
        <p:nvPicPr>
          <p:cNvPr id="32783" name="Picture 15" descr="Ведмідь барибал — Вікіпедія"/>
          <p:cNvPicPr>
            <a:picLocks noChangeAspect="1" noChangeArrowheads="1"/>
          </p:cNvPicPr>
          <p:nvPr/>
        </p:nvPicPr>
        <p:blipFill>
          <a:blip r:embed="rId9" cstate="print"/>
          <a:srcRect l="9780" t="14737"/>
          <a:stretch>
            <a:fillRect/>
          </a:stretch>
        </p:blipFill>
        <p:spPr bwMode="auto">
          <a:xfrm>
            <a:off x="2071670" y="3071810"/>
            <a:ext cx="2500330" cy="3286124"/>
          </a:xfrm>
          <a:prstGeom prst="rect">
            <a:avLst/>
          </a:prstGeom>
          <a:noFill/>
        </p:spPr>
      </p:pic>
      <p:pic>
        <p:nvPicPr>
          <p:cNvPr id="32785" name="Picture 17" descr="Природні зони. Вертикальна поясність. Зміни природи материка людиною ❤️ |  Географія"/>
          <p:cNvPicPr>
            <a:picLocks noChangeAspect="1" noChangeArrowheads="1"/>
          </p:cNvPicPr>
          <p:nvPr/>
        </p:nvPicPr>
        <p:blipFill>
          <a:blip r:embed="rId10"/>
          <a:srcRect l="4869" t="3351" r="2598" b="7731"/>
          <a:stretch>
            <a:fillRect/>
          </a:stretch>
        </p:blipFill>
        <p:spPr bwMode="auto">
          <a:xfrm>
            <a:off x="6429356" y="5214926"/>
            <a:ext cx="2714644" cy="1643074"/>
          </a:xfrm>
          <a:prstGeom prst="rect">
            <a:avLst/>
          </a:prstGeom>
          <a:noFill/>
        </p:spPr>
      </p:pic>
      <p:pic>
        <p:nvPicPr>
          <p:cNvPr id="32787" name="Picture 19" descr="Белохвостый олень — Википедия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" y="5000636"/>
            <a:ext cx="2443900" cy="1857364"/>
          </a:xfrm>
          <a:prstGeom prst="rect">
            <a:avLst/>
          </a:prstGeom>
          <a:noFill/>
        </p:spPr>
      </p:pic>
      <p:pic>
        <p:nvPicPr>
          <p:cNvPr id="32789" name="Picture 21" descr="Полосатые скунсы (Mephitis) | LifeCatalog"/>
          <p:cNvPicPr>
            <a:picLocks noChangeAspect="1" noChangeArrowheads="1"/>
          </p:cNvPicPr>
          <p:nvPr/>
        </p:nvPicPr>
        <p:blipFill>
          <a:blip r:embed="rId12"/>
          <a:srcRect l="2930" t="24902" b="22363"/>
          <a:stretch>
            <a:fillRect/>
          </a:stretch>
        </p:blipFill>
        <p:spPr bwMode="auto">
          <a:xfrm>
            <a:off x="3857620" y="5357826"/>
            <a:ext cx="2590784" cy="1500174"/>
          </a:xfrm>
          <a:prstGeom prst="rect">
            <a:avLst/>
          </a:prstGeom>
          <a:noFill/>
        </p:spPr>
      </p:pic>
      <p:pic>
        <p:nvPicPr>
          <p:cNvPr id="32791" name="Picture 23" descr="Американський заєць, або американський біляк | Світ тварин і рослин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357422" y="5902274"/>
            <a:ext cx="1571636" cy="955725"/>
          </a:xfrm>
          <a:prstGeom prst="rect">
            <a:avLst/>
          </a:prstGeom>
          <a:noFill/>
        </p:spPr>
      </p:pic>
      <p:pic>
        <p:nvPicPr>
          <p:cNvPr id="32792" name="Picture 24" descr="C:\Users\User\Downloads\images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572000" y="3553786"/>
            <a:ext cx="1857388" cy="182308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142852"/>
            <a:ext cx="5857916" cy="642942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Степи, лесостепи 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прерии</a:t>
            </a:r>
            <a:endParaRPr lang="ru-RU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 descr="Североамериканские прерии Великих равни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75108"/>
            <a:ext cx="9144000" cy="5982892"/>
          </a:xfrm>
          <a:prstGeom prst="rect">
            <a:avLst/>
          </a:prstGeom>
          <a:noFill/>
        </p:spPr>
      </p:pic>
      <p:pic>
        <p:nvPicPr>
          <p:cNvPr id="33796" name="Picture 4" descr="Бизон — Википед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071546"/>
            <a:ext cx="4214810" cy="2748992"/>
          </a:xfrm>
          <a:prstGeom prst="rect">
            <a:avLst/>
          </a:prstGeom>
          <a:noFill/>
        </p:spPr>
      </p:pic>
      <p:pic>
        <p:nvPicPr>
          <p:cNvPr id="33798" name="Picture 6" descr="Койот Фото - Скачать бесплатные изображени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" y="1071546"/>
            <a:ext cx="2952771" cy="2214578"/>
          </a:xfrm>
          <a:prstGeom prst="rect">
            <a:avLst/>
          </a:prstGeom>
          <a:noFill/>
        </p:spPr>
      </p:pic>
      <p:pic>
        <p:nvPicPr>
          <p:cNvPr id="33799" name="Picture 7" descr="C:\Users\User\Downloads\pigmy-rattlesnake-725x48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77814" y="4500570"/>
            <a:ext cx="2966151" cy="2005017"/>
          </a:xfrm>
          <a:prstGeom prst="rect">
            <a:avLst/>
          </a:prstGeom>
          <a:noFill/>
        </p:spPr>
      </p:pic>
      <p:pic>
        <p:nvPicPr>
          <p:cNvPr id="33803" name="Picture 11" descr="Spermophilus richardsonii — Вікіпедія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71802" y="5214950"/>
            <a:ext cx="2071702" cy="1381135"/>
          </a:xfrm>
          <a:prstGeom prst="rect">
            <a:avLst/>
          </a:prstGeom>
          <a:noFill/>
        </p:spPr>
      </p:pic>
      <p:pic>
        <p:nvPicPr>
          <p:cNvPr id="33801" name="Picture 9" descr="луговые собачки | Записи с меткой луговые собачки | Дневник лили-марлен : 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43174" y="2928934"/>
            <a:ext cx="2857520" cy="1786462"/>
          </a:xfrm>
          <a:prstGeom prst="rect">
            <a:avLst/>
          </a:prstGeom>
          <a:noFill/>
        </p:spPr>
      </p:pic>
      <p:pic>
        <p:nvPicPr>
          <p:cNvPr id="33805" name="Picture 13" descr="На каком материке обитает индейка обыкновенная. Дикая индейка. Протекание  брачных игр"/>
          <p:cNvPicPr>
            <a:picLocks noChangeAspect="1" noChangeArrowheads="1"/>
          </p:cNvPicPr>
          <p:nvPr/>
        </p:nvPicPr>
        <p:blipFill>
          <a:blip r:embed="rId8"/>
          <a:srcRect l="6122" r="22449" b="21360"/>
          <a:stretch>
            <a:fillRect/>
          </a:stretch>
        </p:blipFill>
        <p:spPr bwMode="auto">
          <a:xfrm>
            <a:off x="0" y="4357693"/>
            <a:ext cx="2571736" cy="218204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142852"/>
            <a:ext cx="7315200" cy="928694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Полу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пустыни 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пустыни. Переменно-влажные леса.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20" name="Picture 4" descr="Кактус опунция: виды, выращивание и уход, размножение. Свойств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4256498"/>
            <a:ext cx="2714611" cy="2601502"/>
          </a:xfrm>
          <a:prstGeom prst="rect">
            <a:avLst/>
          </a:prstGeom>
          <a:noFill/>
        </p:spPr>
      </p:pic>
      <p:pic>
        <p:nvPicPr>
          <p:cNvPr id="34818" name="Picture 2" descr="Гигантские кактусы Сагуар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71546"/>
            <a:ext cx="3357554" cy="2227178"/>
          </a:xfrm>
          <a:prstGeom prst="rect">
            <a:avLst/>
          </a:prstGeom>
          <a:noFill/>
        </p:spPr>
      </p:pic>
      <p:pic>
        <p:nvPicPr>
          <p:cNvPr id="34824" name="Picture 8" descr="Коралловый аспид – фото, описание, питание, содержание, купить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3286124"/>
            <a:ext cx="2428859" cy="1643045"/>
          </a:xfrm>
          <a:prstGeom prst="rect">
            <a:avLst/>
          </a:prstGeom>
          <a:noFill/>
        </p:spPr>
      </p:pic>
      <p:pic>
        <p:nvPicPr>
          <p:cNvPr id="34826" name="Picture 10" descr="Калифорнийская кукушка марафонец – что помогает ей быстро бежать?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14612" y="5582084"/>
            <a:ext cx="2428892" cy="1275916"/>
          </a:xfrm>
          <a:prstGeom prst="rect">
            <a:avLst/>
          </a:prstGeom>
          <a:noFill/>
        </p:spPr>
      </p:pic>
      <p:pic>
        <p:nvPicPr>
          <p:cNvPr id="34832" name="Picture 16" descr="Большеухая лисица - Псовые (Canidae)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7553" y="1500174"/>
            <a:ext cx="2052469" cy="1500197"/>
          </a:xfrm>
          <a:prstGeom prst="rect">
            <a:avLst/>
          </a:prstGeom>
          <a:noFill/>
        </p:spPr>
      </p:pic>
      <p:pic>
        <p:nvPicPr>
          <p:cNvPr id="34834" name="Picture 18" descr="Купить Дуб белый в питомнике по выгодным ценам - Дом Крупномеров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80570" y="1071547"/>
            <a:ext cx="3763430" cy="2500329"/>
          </a:xfrm>
          <a:prstGeom prst="rect">
            <a:avLst/>
          </a:prstGeom>
          <a:noFill/>
        </p:spPr>
      </p:pic>
      <p:pic>
        <p:nvPicPr>
          <p:cNvPr id="34822" name="Picture 6" descr="Юкка в саду: когда начинает цвести, посадка и уход в открытом грунте"/>
          <p:cNvPicPr>
            <a:picLocks noChangeAspect="1" noChangeArrowheads="1"/>
          </p:cNvPicPr>
          <p:nvPr/>
        </p:nvPicPr>
        <p:blipFill>
          <a:blip r:embed="rId8"/>
          <a:srcRect l="9091" r="7273"/>
          <a:stretch>
            <a:fillRect/>
          </a:stretch>
        </p:blipFill>
        <p:spPr bwMode="auto">
          <a:xfrm>
            <a:off x="2428860" y="3000372"/>
            <a:ext cx="3286148" cy="2714644"/>
          </a:xfrm>
          <a:prstGeom prst="rect">
            <a:avLst/>
          </a:prstGeom>
          <a:noFill/>
        </p:spPr>
      </p:pic>
      <p:pic>
        <p:nvPicPr>
          <p:cNvPr id="34836" name="Picture 20" descr="55 цікавих фактів про магнолії"/>
          <p:cNvPicPr>
            <a:picLocks noChangeAspect="1" noChangeArrowheads="1"/>
          </p:cNvPicPr>
          <p:nvPr/>
        </p:nvPicPr>
        <p:blipFill>
          <a:blip r:embed="rId9" cstate="print"/>
          <a:srcRect r="13139"/>
          <a:stretch>
            <a:fillRect/>
          </a:stretch>
        </p:blipFill>
        <p:spPr bwMode="auto">
          <a:xfrm>
            <a:off x="6858016" y="3500438"/>
            <a:ext cx="2285984" cy="1753558"/>
          </a:xfrm>
          <a:prstGeom prst="rect">
            <a:avLst/>
          </a:prstGeom>
          <a:noFill/>
        </p:spPr>
      </p:pic>
      <p:pic>
        <p:nvPicPr>
          <p:cNvPr id="34838" name="Picture 22" descr="Болотный кипарис - таксодиум, уход и размножение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58016" y="5143512"/>
            <a:ext cx="2285983" cy="1714487"/>
          </a:xfrm>
          <a:prstGeom prst="rect">
            <a:avLst/>
          </a:prstGeom>
          <a:noFill/>
        </p:spPr>
      </p:pic>
      <p:pic>
        <p:nvPicPr>
          <p:cNvPr id="34840" name="Picture 24" descr="Алігатор міссісіпський — Вікіпедія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500694" y="3500438"/>
            <a:ext cx="1412508" cy="2214578"/>
          </a:xfrm>
          <a:prstGeom prst="rect">
            <a:avLst/>
          </a:prstGeom>
          <a:noFill/>
        </p:spPr>
      </p:pic>
      <p:pic>
        <p:nvPicPr>
          <p:cNvPr id="34842" name="Picture 26" descr="Лесная черепаха | Мир животных и растений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072066" y="5715017"/>
            <a:ext cx="1857388" cy="114298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736" y="428604"/>
            <a:ext cx="4071966" cy="715963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Итог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 урока</a:t>
            </a:r>
            <a:endParaRPr lang="ru-RU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14480" y="1571612"/>
            <a:ext cx="58579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5C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4000" b="1" dirty="0" smtClean="0">
                <a:solidFill>
                  <a:srgbClr val="5C0000"/>
                </a:solidFill>
                <a:latin typeface="Times New Roman" pitchFamily="18" charset="0"/>
                <a:cs typeface="Times New Roman" pitchFamily="18" charset="0"/>
              </a:rPr>
              <a:t>От</a:t>
            </a:r>
            <a:r>
              <a:rPr lang="ru-RU" sz="4000" b="1" dirty="0" smtClean="0">
                <a:solidFill>
                  <a:srgbClr val="5C0000"/>
                </a:solidFill>
                <a:latin typeface="Times New Roman" pitchFamily="18" charset="0"/>
                <a:cs typeface="Times New Roman" pitchFamily="18" charset="0"/>
              </a:rPr>
              <a:t>крытый микрофон” </a:t>
            </a:r>
            <a:endParaRPr lang="ru-RU" sz="4000" b="1" dirty="0">
              <a:solidFill>
                <a:srgbClr val="5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03696" y="2500306"/>
            <a:ext cx="492897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нового для себя </a:t>
            </a:r>
            <a:endParaRPr lang="ru-RU" sz="40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 </a:t>
            </a:r>
            <a:r>
              <a:rPr lang="ru-RU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узнали</a:t>
            </a:r>
            <a:r>
              <a:rPr lang="ru-RU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2" name="Picture 2" descr="Динамический микрофон Audio-Technica PRO 31 - купить за 2466 грн в  интернет-магазине БитКом: цены, отзывы, фото, характеристи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4143380"/>
            <a:ext cx="2500297" cy="2500297"/>
          </a:xfrm>
          <a:prstGeom prst="rect">
            <a:avLst/>
          </a:prstGeom>
          <a:noFill/>
        </p:spPr>
      </p:pic>
      <p:pic>
        <p:nvPicPr>
          <p:cNvPr id="6" name="Picture 2" descr="Большая подробная спутниковая карта Северной Америки | Северная Америка |  Maps of the World | Карты всех регионов, стран и территорий Мир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57290" cy="1460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357166"/>
            <a:ext cx="5000660" cy="715963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Домашнее задание:</a:t>
            </a:r>
            <a:endParaRPr lang="ru-RU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2000240"/>
            <a:ext cx="7127106" cy="4525104"/>
          </a:xfrm>
        </p:spPr>
        <p:txBody>
          <a:bodyPr/>
          <a:lstStyle/>
          <a:p>
            <a:r>
              <a:rPr lang="ru-RU" sz="2400" dirty="0"/>
              <a:t>Изучить соответствующий параграф </a:t>
            </a:r>
            <a:r>
              <a:rPr lang="ru-RU" sz="2400" dirty="0" smtClean="0"/>
              <a:t>учебника</a:t>
            </a:r>
          </a:p>
          <a:p>
            <a:r>
              <a:rPr lang="ru-RU" sz="2400" dirty="0" smtClean="0"/>
              <a:t>Знать названия и расположение природных зон материка, представителей их животного и растительного мира</a:t>
            </a:r>
          </a:p>
          <a:p>
            <a:r>
              <a:rPr lang="ru-RU" sz="2400" dirty="0" smtClean="0"/>
              <a:t>Уметь объяснять причины формирования поясов вертикальной поясности.</a:t>
            </a:r>
          </a:p>
          <a:p>
            <a:r>
              <a:rPr lang="ru-RU" sz="2400" dirty="0" smtClean="0"/>
              <a:t>Подготовить </a:t>
            </a:r>
            <a:r>
              <a:rPr lang="ru-RU" sz="2400" dirty="0"/>
              <a:t>(по желанию) небольшое сообщение «Природоохранные объекты Северной Америки». </a:t>
            </a:r>
          </a:p>
          <a:p>
            <a:endParaRPr lang="ru-RU" sz="2400" dirty="0"/>
          </a:p>
          <a:p>
            <a:endParaRPr lang="ru-RU" sz="1800" dirty="0">
              <a:solidFill>
                <a:srgbClr val="04040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6" name="Picture 2" descr="Домашняя работа - 5 - МАТЕМАТИКА В ШКОЛЕ 44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905000" cy="17145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571480"/>
            <a:ext cx="7315200" cy="715963"/>
          </a:xfrm>
        </p:spPr>
        <p:txBody>
          <a:bodyPr/>
          <a:lstStyle/>
          <a:p>
            <a:pPr algn="ctr"/>
            <a:r>
              <a:rPr lang="uk-UA" sz="4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Лот №1</a:t>
            </a:r>
            <a:endParaRPr lang="ru-RU" sz="4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983704" y="1465937"/>
            <a:ext cx="7643866" cy="4124324"/>
          </a:xfrm>
        </p:spPr>
        <p:txBody>
          <a:bodyPr/>
          <a:lstStyle/>
          <a:p>
            <a:r>
              <a:rPr lang="ru-RU" dirty="0" smtClean="0">
                <a:solidFill>
                  <a:srgbClr val="040404"/>
                </a:solidFill>
              </a:rPr>
              <a:t>Самая </a:t>
            </a:r>
            <a:r>
              <a:rPr lang="ru-RU" dirty="0">
                <a:solidFill>
                  <a:srgbClr val="040404"/>
                </a:solidFill>
              </a:rPr>
              <a:t>полноводная река Северной Америки </a:t>
            </a:r>
            <a:endParaRPr lang="ru-RU" dirty="0">
              <a:solidFill>
                <a:srgbClr val="040404"/>
              </a:solidFill>
            </a:endParaRPr>
          </a:p>
        </p:txBody>
      </p:sp>
      <p:pic>
        <p:nvPicPr>
          <p:cNvPr id="16386" name="Picture 2" descr="https://2.bp.blogspot.com/-a-R4rFekiL4/WeOHAkVbt9I/AAAAAAAACAw/GsYYYHo-jB0sQ92ldPphoC5h3somq34ZQCLcBGAs/s1600/misisipi%2Bi%2Bohajo%2Bozarklivingmagazine.co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500306"/>
            <a:ext cx="6000792" cy="40167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Большая подробная спутниковая карта Северной Америки | Северная Америка |  Maps of the World | Карты всех регионов, стран и территорий Мир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57290" cy="1460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571480"/>
            <a:ext cx="7315200" cy="715963"/>
          </a:xfrm>
        </p:spPr>
        <p:txBody>
          <a:bodyPr/>
          <a:lstStyle/>
          <a:p>
            <a:pPr algn="ctr"/>
            <a:r>
              <a:rPr lang="uk-UA" sz="4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Лот №2</a:t>
            </a:r>
            <a:endParaRPr lang="ru-RU" sz="4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928662" y="1628800"/>
            <a:ext cx="7643866" cy="4124324"/>
          </a:xfrm>
        </p:spPr>
        <p:txBody>
          <a:bodyPr/>
          <a:lstStyle/>
          <a:p>
            <a:r>
              <a:rPr lang="uk-UA" dirty="0">
                <a:solidFill>
                  <a:srgbClr val="040404"/>
                </a:solidFill>
              </a:rPr>
              <a:t>Э</a:t>
            </a:r>
            <a:r>
              <a:rPr lang="ru-RU" dirty="0" smtClean="0">
                <a:solidFill>
                  <a:srgbClr val="040404"/>
                </a:solidFill>
              </a:rPr>
              <a:t>та </a:t>
            </a:r>
            <a:r>
              <a:rPr lang="ru-RU" dirty="0">
                <a:solidFill>
                  <a:srgbClr val="040404"/>
                </a:solidFill>
              </a:rPr>
              <a:t>река образует наибольший в мире каньон </a:t>
            </a:r>
            <a:endParaRPr lang="ru-RU" dirty="0">
              <a:solidFill>
                <a:srgbClr val="040404"/>
              </a:solidFill>
            </a:endParaRPr>
          </a:p>
        </p:txBody>
      </p:sp>
      <p:pic>
        <p:nvPicPr>
          <p:cNvPr id="17410" name="Picture 2" descr="https://ic.pics.livejournal.com/pasek_boris/43748860/50978/50978_10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857496"/>
            <a:ext cx="5072098" cy="3804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Большая подробная спутниковая карта Северной Америки | Северная Америка |  Maps of the World | Карты всех регионов, стран и территорий Мир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57290" cy="1460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571480"/>
            <a:ext cx="7315200" cy="715963"/>
          </a:xfrm>
        </p:spPr>
        <p:txBody>
          <a:bodyPr/>
          <a:lstStyle/>
          <a:p>
            <a:pPr algn="ctr"/>
            <a:r>
              <a:rPr lang="uk-UA" sz="4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Лот №3</a:t>
            </a:r>
            <a:endParaRPr lang="ru-RU" sz="4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928662" y="1714488"/>
            <a:ext cx="7643866" cy="4124324"/>
          </a:xfrm>
        </p:spPr>
        <p:txBody>
          <a:bodyPr/>
          <a:lstStyle/>
          <a:p>
            <a:r>
              <a:rPr lang="uk-UA" dirty="0">
                <a:solidFill>
                  <a:srgbClr val="040404"/>
                </a:solidFill>
                <a:cs typeface="Times New Roman" pitchFamily="18" charset="0"/>
              </a:rPr>
              <a:t>Э</a:t>
            </a:r>
            <a:r>
              <a:rPr lang="ru-RU" dirty="0" smtClean="0">
                <a:solidFill>
                  <a:srgbClr val="040404"/>
                </a:solidFill>
              </a:rPr>
              <a:t>та </a:t>
            </a:r>
            <a:r>
              <a:rPr lang="ru-RU" dirty="0">
                <a:solidFill>
                  <a:srgbClr val="040404"/>
                </a:solidFill>
              </a:rPr>
              <a:t>река является притоком, хотя и длиннее от главной реки </a:t>
            </a:r>
            <a:endParaRPr lang="ru-RU" dirty="0">
              <a:solidFill>
                <a:srgbClr val="040404"/>
              </a:solidFill>
              <a:cs typeface="Times New Roman" pitchFamily="18" charset="0"/>
            </a:endParaRPr>
          </a:p>
        </p:txBody>
      </p:sp>
      <p:pic>
        <p:nvPicPr>
          <p:cNvPr id="1026" name="Picture 2" descr="Река Миссури - информация, фото, описа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857496"/>
            <a:ext cx="6143636" cy="38397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Большая подробная спутниковая карта Северной Америки | Северная Америка |  Maps of the World | Карты всех регионов, стран и территорий Мир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57290" cy="1460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571480"/>
            <a:ext cx="7315200" cy="715963"/>
          </a:xfrm>
        </p:spPr>
        <p:txBody>
          <a:bodyPr/>
          <a:lstStyle/>
          <a:p>
            <a:pPr algn="ctr"/>
            <a:r>
              <a:rPr lang="uk-UA" sz="4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Лот №4</a:t>
            </a:r>
            <a:endParaRPr lang="ru-RU" sz="4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835767" y="1556792"/>
            <a:ext cx="7643866" cy="412432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40404"/>
                </a:solidFill>
              </a:rPr>
              <a:t>Река</a:t>
            </a:r>
            <a:r>
              <a:rPr lang="ru-RU" dirty="0">
                <a:solidFill>
                  <a:srgbClr val="040404"/>
                </a:solidFill>
              </a:rPr>
              <a:t>, вытекающая из системы Великих озёр </a:t>
            </a:r>
            <a:endParaRPr lang="ru-RU" dirty="0">
              <a:solidFill>
                <a:srgbClr val="04040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Реки Канады карта - рек карте Канады (Северная Америка - Южная Америка)"/>
          <p:cNvPicPr>
            <a:picLocks noChangeAspect="1" noChangeArrowheads="1"/>
          </p:cNvPicPr>
          <p:nvPr/>
        </p:nvPicPr>
        <p:blipFill>
          <a:blip r:embed="rId2"/>
          <a:srcRect l="37500" t="32255"/>
          <a:stretch>
            <a:fillRect/>
          </a:stretch>
        </p:blipFill>
        <p:spPr bwMode="auto">
          <a:xfrm>
            <a:off x="2000232" y="2643182"/>
            <a:ext cx="5259629" cy="3825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2" descr="Большая подробная спутниковая карта Северной Америки | Северная Америка |  Maps of the World | Карты всех регионов, стран и территорий Мир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57290" cy="1460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571480"/>
            <a:ext cx="7315200" cy="715963"/>
          </a:xfrm>
        </p:spPr>
        <p:txBody>
          <a:bodyPr/>
          <a:lstStyle/>
          <a:p>
            <a:pPr algn="ctr"/>
            <a:r>
              <a:rPr lang="uk-UA" sz="4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Лот №5</a:t>
            </a:r>
            <a:endParaRPr lang="ru-RU" sz="4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28596" y="1714488"/>
            <a:ext cx="8358246" cy="4124324"/>
          </a:xfrm>
        </p:spPr>
        <p:txBody>
          <a:bodyPr/>
          <a:lstStyle/>
          <a:p>
            <a:r>
              <a:rPr lang="uk-UA" dirty="0" smtClean="0">
                <a:solidFill>
                  <a:srgbClr val="040404"/>
                </a:solidFill>
              </a:rPr>
              <a:t>На </a:t>
            </a:r>
            <a:r>
              <a:rPr lang="ru-RU" dirty="0" smtClean="0">
                <a:solidFill>
                  <a:srgbClr val="040404"/>
                </a:solidFill>
              </a:rPr>
              <a:t>этой </a:t>
            </a:r>
            <a:r>
              <a:rPr lang="ru-RU" dirty="0">
                <a:solidFill>
                  <a:srgbClr val="040404"/>
                </a:solidFill>
              </a:rPr>
              <a:t>реке находится самый широкий в мире водопад </a:t>
            </a:r>
            <a:endParaRPr lang="ru-RU" dirty="0">
              <a:solidFill>
                <a:srgbClr val="04040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Ниагарский водопад: одно чудо на два государства - Библиотека туриста |  RestBee.r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914648"/>
            <a:ext cx="5257802" cy="3943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Большая подробная спутниковая карта Северной Америки | Северная Америка |  Maps of the World | Карты всех регионов, стран и территорий Мир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57290" cy="1460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571480"/>
            <a:ext cx="7315200" cy="715963"/>
          </a:xfrm>
        </p:spPr>
        <p:txBody>
          <a:bodyPr/>
          <a:lstStyle/>
          <a:p>
            <a:pPr algn="ctr"/>
            <a:r>
              <a:rPr lang="uk-UA" sz="4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Лот №6</a:t>
            </a:r>
            <a:endParaRPr lang="ru-RU" sz="4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28596" y="1714488"/>
            <a:ext cx="8358246" cy="4124324"/>
          </a:xfrm>
        </p:spPr>
        <p:txBody>
          <a:bodyPr/>
          <a:lstStyle/>
          <a:p>
            <a:pPr algn="ctr"/>
            <a:r>
              <a:rPr lang="uk-UA" dirty="0">
                <a:solidFill>
                  <a:srgbClr val="040404"/>
                </a:solidFill>
              </a:rPr>
              <a:t>С</a:t>
            </a:r>
            <a:r>
              <a:rPr lang="ru-RU" dirty="0" err="1" smtClean="0">
                <a:solidFill>
                  <a:srgbClr val="040404"/>
                </a:solidFill>
              </a:rPr>
              <a:t>амая</a:t>
            </a:r>
            <a:r>
              <a:rPr lang="ru-RU" dirty="0" smtClean="0">
                <a:solidFill>
                  <a:srgbClr val="040404"/>
                </a:solidFill>
              </a:rPr>
              <a:t> </a:t>
            </a:r>
            <a:r>
              <a:rPr lang="ru-RU" dirty="0">
                <a:solidFill>
                  <a:srgbClr val="040404"/>
                </a:solidFill>
              </a:rPr>
              <a:t>полноводная река Аляски </a:t>
            </a:r>
            <a:endParaRPr lang="ru-RU" dirty="0">
              <a:solidFill>
                <a:srgbClr val="04040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Юкон (река) - Wikiwand"/>
          <p:cNvPicPr>
            <a:picLocks noChangeAspect="1" noChangeArrowheads="1"/>
          </p:cNvPicPr>
          <p:nvPr/>
        </p:nvPicPr>
        <p:blipFill>
          <a:blip r:embed="rId2"/>
          <a:srcRect l="1705" t="1705" r="2840" b="2840"/>
          <a:stretch>
            <a:fillRect/>
          </a:stretch>
        </p:blipFill>
        <p:spPr bwMode="auto">
          <a:xfrm>
            <a:off x="2571736" y="2571744"/>
            <a:ext cx="4000528" cy="4000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2" descr="Большая подробная спутниковая карта Северной Америки | Северная Америка |  Maps of the World | Карты всех регионов, стран и территорий Мир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57290" cy="1460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571480"/>
            <a:ext cx="7315200" cy="715963"/>
          </a:xfrm>
        </p:spPr>
        <p:txBody>
          <a:bodyPr/>
          <a:lstStyle/>
          <a:p>
            <a:pPr algn="ctr"/>
            <a:r>
              <a:rPr lang="uk-UA" sz="4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Лот №7</a:t>
            </a:r>
            <a:endParaRPr lang="ru-RU" sz="4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28596" y="1714488"/>
            <a:ext cx="8358246" cy="412432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40404"/>
                </a:solidFill>
              </a:rPr>
              <a:t>Р</a:t>
            </a:r>
            <a:r>
              <a:rPr lang="ru-RU" dirty="0" smtClean="0">
                <a:solidFill>
                  <a:srgbClr val="040404"/>
                </a:solidFill>
              </a:rPr>
              <a:t>ека</a:t>
            </a:r>
            <a:r>
              <a:rPr lang="ru-RU" dirty="0">
                <a:solidFill>
                  <a:srgbClr val="040404"/>
                </a:solidFill>
              </a:rPr>
              <a:t>, пересекающая Каскадные горы </a:t>
            </a:r>
            <a:endParaRPr lang="ru-RU" dirty="0">
              <a:solidFill>
                <a:srgbClr val="04040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Columbia River - Simple English Wikipedia, the free encycloped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688" y="2348880"/>
            <a:ext cx="6006763" cy="4000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Большая подробная спутниковая карта Северной Америки | Северная Америка |  Maps of the World | Карты всех регионов, стран и территорий Мир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57290" cy="1460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-24">
  <a:themeElements>
    <a:clrScheme name="powerpoint-template-24 4">
      <a:dk1>
        <a:srgbClr val="4D4D4D"/>
      </a:dk1>
      <a:lt1>
        <a:srgbClr val="FFFFFF"/>
      </a:lt1>
      <a:dk2>
        <a:srgbClr val="4D4D4D"/>
      </a:dk2>
      <a:lt2>
        <a:srgbClr val="189C25"/>
      </a:lt2>
      <a:accent1>
        <a:srgbClr val="33B642"/>
      </a:accent1>
      <a:accent2>
        <a:srgbClr val="5ED05F"/>
      </a:accent2>
      <a:accent3>
        <a:srgbClr val="FFFFFF"/>
      </a:accent3>
      <a:accent4>
        <a:srgbClr val="404040"/>
      </a:accent4>
      <a:accent5>
        <a:srgbClr val="ADD7B0"/>
      </a:accent5>
      <a:accent6>
        <a:srgbClr val="54BC55"/>
      </a:accent6>
      <a:hlink>
        <a:srgbClr val="66D15F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93CB6A"/>
        </a:lt2>
        <a:accent1>
          <a:srgbClr val="71BE5E"/>
        </a:accent1>
        <a:accent2>
          <a:srgbClr val="A0CD6E"/>
        </a:accent2>
        <a:accent3>
          <a:srgbClr val="FFFFFF"/>
        </a:accent3>
        <a:accent4>
          <a:srgbClr val="404040"/>
        </a:accent4>
        <a:accent5>
          <a:srgbClr val="BBDBB6"/>
        </a:accent5>
        <a:accent6>
          <a:srgbClr val="91BA63"/>
        </a:accent6>
        <a:hlink>
          <a:srgbClr val="6BAB4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189C25"/>
        </a:lt2>
        <a:accent1>
          <a:srgbClr val="33B642"/>
        </a:accent1>
        <a:accent2>
          <a:srgbClr val="5ED05F"/>
        </a:accent2>
        <a:accent3>
          <a:srgbClr val="FFFFFF"/>
        </a:accent3>
        <a:accent4>
          <a:srgbClr val="404040"/>
        </a:accent4>
        <a:accent5>
          <a:srgbClr val="ADD7B0"/>
        </a:accent5>
        <a:accent6>
          <a:srgbClr val="54BC55"/>
        </a:accent6>
        <a:hlink>
          <a:srgbClr val="66D1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1E14F"/>
        </a:lt2>
        <a:accent1>
          <a:srgbClr val="33B642"/>
        </a:accent1>
        <a:accent2>
          <a:srgbClr val="5ED05F"/>
        </a:accent2>
        <a:accent3>
          <a:srgbClr val="FFFFFF"/>
        </a:accent3>
        <a:accent4>
          <a:srgbClr val="404040"/>
        </a:accent4>
        <a:accent5>
          <a:srgbClr val="ADD7B0"/>
        </a:accent5>
        <a:accent6>
          <a:srgbClr val="54BC55"/>
        </a:accent6>
        <a:hlink>
          <a:srgbClr val="66D1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 (1)</Template>
  <TotalTime>602</TotalTime>
  <Words>351</Words>
  <Application>Microsoft Office PowerPoint</Application>
  <PresentationFormat>Экран (4:3)</PresentationFormat>
  <Paragraphs>64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7" baseType="lpstr">
      <vt:lpstr>Microsoft Sans Serif</vt:lpstr>
      <vt:lpstr>Times New Roman</vt:lpstr>
      <vt:lpstr>powerpoint-template-24</vt:lpstr>
      <vt:lpstr>Презентация PowerPoint</vt:lpstr>
      <vt:lpstr>Географический аукцион знаний. </vt:lpstr>
      <vt:lpstr>Лот №1</vt:lpstr>
      <vt:lpstr>Лот №2</vt:lpstr>
      <vt:lpstr>Лот №3</vt:lpstr>
      <vt:lpstr>Лот №4</vt:lpstr>
      <vt:lpstr>Лот №5</vt:lpstr>
      <vt:lpstr>Лот №6</vt:lpstr>
      <vt:lpstr>Лот №7</vt:lpstr>
      <vt:lpstr>Лот №8</vt:lpstr>
      <vt:lpstr>Лот №9</vt:lpstr>
      <vt:lpstr>Лот №10</vt:lpstr>
      <vt:lpstr>«Природные зоны Северной Америки. Вертикальная поясность»</vt:lpstr>
      <vt:lpstr>План изучения нового материала:</vt:lpstr>
      <vt:lpstr>Открываем атласы на странице 34</vt:lpstr>
      <vt:lpstr>Вертикальная (высотная) поясность – это последовательная смена природных поясов с высотой в горах.</vt:lpstr>
      <vt:lpstr>Вертикальная поясность Кордильер по параллели  39˚с.ш.</vt:lpstr>
      <vt:lpstr>Посетим Мировое кафе “Природные зоны Северной Америки”</vt:lpstr>
      <vt:lpstr>Арктические пустыни, тундра и лесотундра</vt:lpstr>
      <vt:lpstr>Леса умеренного пояса: тайга, смешанные и широколиственные</vt:lpstr>
      <vt:lpstr>Степи, лесостепи и прерии</vt:lpstr>
      <vt:lpstr>Полупустыни и пустыни. Переменно-влажные леса.</vt:lpstr>
      <vt:lpstr>Итоги урока</vt:lpstr>
      <vt:lpstr>Домашнее задание: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132</cp:revision>
  <dcterms:created xsi:type="dcterms:W3CDTF">2021-01-26T19:10:53Z</dcterms:created>
  <dcterms:modified xsi:type="dcterms:W3CDTF">2022-11-05T09:50:37Z</dcterms:modified>
</cp:coreProperties>
</file>