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61" r:id="rId2"/>
    <p:sldId id="265" r:id="rId3"/>
    <p:sldId id="264" r:id="rId4"/>
    <p:sldId id="266" r:id="rId5"/>
    <p:sldId id="267" r:id="rId6"/>
    <p:sldId id="271" r:id="rId7"/>
    <p:sldId id="268" r:id="rId8"/>
    <p:sldId id="269" r:id="rId9"/>
    <p:sldId id="270" r:id="rId10"/>
    <p:sldId id="272" r:id="rId11"/>
    <p:sldId id="273" r:id="rId12"/>
    <p:sldId id="274" r:id="rId13"/>
    <p:sldId id="275" r:id="rId14"/>
    <p:sldId id="276" r:id="rId15"/>
    <p:sldId id="279" r:id="rId16"/>
    <p:sldId id="278" r:id="rId17"/>
    <p:sldId id="277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AF36B-173B-4FFF-B22E-C196C104DE22}" type="datetimeFigureOut">
              <a:rPr lang="ru-RU" smtClean="0"/>
              <a:pPr/>
              <a:t>21.05.2024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C29FF-FCE4-4573-BD43-6FDC7B29B3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1137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38800"/>
            <a:ext cx="8458200" cy="9144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Городецкая роспись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0" y="273051"/>
            <a:ext cx="4876800" cy="536575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i="1" dirty="0" smtClean="0"/>
              <a:t>Из липы доски сделаны,</a:t>
            </a:r>
          </a:p>
          <a:p>
            <a:pPr>
              <a:buNone/>
            </a:pPr>
            <a:r>
              <a:rPr lang="ru-RU" i="1" dirty="0" smtClean="0"/>
              <a:t>И прялки, и лошадки…..</a:t>
            </a:r>
          </a:p>
          <a:p>
            <a:pPr>
              <a:buNone/>
            </a:pPr>
            <a:r>
              <a:rPr lang="ru-RU" i="1" dirty="0" smtClean="0"/>
              <a:t>Цветами разрисованы,</a:t>
            </a:r>
          </a:p>
          <a:p>
            <a:pPr>
              <a:buNone/>
            </a:pPr>
            <a:r>
              <a:rPr lang="ru-RU" i="1" dirty="0" smtClean="0"/>
              <a:t>Как будто полушалки.</a:t>
            </a:r>
          </a:p>
          <a:p>
            <a:pPr>
              <a:buNone/>
            </a:pPr>
            <a:r>
              <a:rPr lang="ru-RU" i="1" dirty="0" smtClean="0"/>
              <a:t>Там лихо скачут</a:t>
            </a:r>
          </a:p>
          <a:p>
            <a:pPr>
              <a:buNone/>
            </a:pPr>
            <a:r>
              <a:rPr lang="ru-RU" i="1" dirty="0" smtClean="0"/>
              <a:t>всадники</a:t>
            </a:r>
          </a:p>
          <a:p>
            <a:pPr>
              <a:buNone/>
            </a:pPr>
            <a:r>
              <a:rPr lang="ru-RU" i="1" dirty="0" smtClean="0"/>
              <a:t>Жар-птицы ввысь</a:t>
            </a:r>
          </a:p>
          <a:p>
            <a:pPr>
              <a:buNone/>
            </a:pPr>
            <a:r>
              <a:rPr lang="ru-RU" i="1" dirty="0" smtClean="0"/>
              <a:t>летят.</a:t>
            </a:r>
          </a:p>
          <a:p>
            <a:pPr>
              <a:buNone/>
            </a:pPr>
            <a:r>
              <a:rPr lang="ru-RU" i="1" dirty="0" smtClean="0"/>
              <a:t>И точки чёрно-белые</a:t>
            </a:r>
          </a:p>
          <a:p>
            <a:pPr>
              <a:buNone/>
            </a:pPr>
            <a:r>
              <a:rPr lang="ru-RU" i="1" dirty="0" smtClean="0"/>
              <a:t>На солнышке блестят.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348615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676400"/>
            <a:ext cx="5562600" cy="39624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charset="0"/>
              </a:rPr>
              <a:t>Изготовлю вам из глины: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charset="0"/>
              </a:rPr>
              <a:t>миску, крынку и горшок.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charset="0"/>
              </a:rPr>
              <a:t>У меня отличный дар,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charset="0"/>
              </a:rPr>
              <a:t>Ремесло мое…. 	</a:t>
            </a:r>
            <a:r>
              <a:rPr lang="ru-RU" dirty="0" smtClean="0">
                <a:latin typeface="Arial" charset="0"/>
              </a:rPr>
              <a:t>		</a:t>
            </a:r>
          </a:p>
          <a:p>
            <a:r>
              <a:rPr lang="ru-RU" dirty="0" smtClean="0">
                <a:latin typeface="Arial" charset="0"/>
              </a:rPr>
              <a:t>				</a:t>
            </a:r>
          </a:p>
          <a:p>
            <a:r>
              <a:rPr lang="ru-RU" dirty="0" smtClean="0">
                <a:latin typeface="Arial" charset="0"/>
              </a:rPr>
              <a:t>				</a:t>
            </a:r>
          </a:p>
          <a:p>
            <a:r>
              <a:rPr lang="ru-RU" dirty="0" smtClean="0">
                <a:latin typeface="Arial" charset="0"/>
              </a:rPr>
              <a:t>                  </a:t>
            </a:r>
            <a:r>
              <a:rPr lang="en-US" dirty="0" smtClean="0">
                <a:latin typeface="Arial" charset="0"/>
              </a:rPr>
              <a:t>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Гончар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1" y="3048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Monotype Corsiva" pitchFamily="66" charset="0"/>
              </a:rPr>
              <a:t>Отгадайте загадку и узнаете ещё один промысел Городца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400" y="434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 descr="D:\Ольга\картинки\img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2286000"/>
            <a:ext cx="25971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Гончарный промысел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J:\городецкая роспись\наши экспонаты\DSC02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30385"/>
            <a:ext cx="4608512" cy="3456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3" y="5293140"/>
            <a:ext cx="4608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Увлекательный и древний гончарный промысел, </a:t>
            </a:r>
            <a:r>
              <a:rPr lang="ru-RU" sz="2000" b="1" dirty="0"/>
              <a:t>с</a:t>
            </a:r>
            <a:r>
              <a:rPr lang="ru-RU" sz="2000" b="1" dirty="0" smtClean="0"/>
              <a:t>уществовал </a:t>
            </a:r>
            <a:r>
              <a:rPr lang="ru-RU" sz="2000" b="1" dirty="0"/>
              <a:t>в Городце уже </a:t>
            </a:r>
            <a:endParaRPr lang="ru-RU" sz="2000" b="1" dirty="0" smtClean="0"/>
          </a:p>
          <a:p>
            <a:r>
              <a:rPr lang="ru-RU" sz="2000" b="1" dirty="0" smtClean="0"/>
              <a:t>в </a:t>
            </a:r>
            <a:r>
              <a:rPr lang="ru-RU" sz="2000" b="1" dirty="0"/>
              <a:t>XIII в</a:t>
            </a:r>
            <a:r>
              <a:rPr lang="ru-RU" sz="2000" b="1" dirty="0" smtClean="0"/>
              <a:t>. </a:t>
            </a:r>
            <a:endParaRPr lang="ru-RU" sz="2000" b="1" dirty="0"/>
          </a:p>
        </p:txBody>
      </p:sp>
      <p:pic>
        <p:nvPicPr>
          <p:cNvPr id="6" name="Picture 2" descr="F:\городецкая роспись\наши экспонаты\DSC042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62" r="2777"/>
          <a:stretch/>
        </p:blipFill>
        <p:spPr bwMode="auto">
          <a:xfrm rot="5400000">
            <a:off x="5698004" y="1461224"/>
            <a:ext cx="2514438" cy="35945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08103" y="5265813"/>
            <a:ext cx="34189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Глиняные игрушки, свистульки – сувениры из Городца</a:t>
            </a:r>
            <a:endParaRPr lang="ru-RU" sz="2000" b="1" dirty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92067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Золотная</a:t>
            </a: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вышивка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J:\городецкая роспись\наши экспонаты\DSC041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09" r="7537" b="4541"/>
          <a:stretch/>
        </p:blipFill>
        <p:spPr bwMode="auto">
          <a:xfrm>
            <a:off x="1797224" y="4365104"/>
            <a:ext cx="2304256" cy="20999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76800" y="1843606"/>
            <a:ext cx="411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вид </a:t>
            </a:r>
            <a:r>
              <a:rPr lang="ru-RU" sz="2400" b="1" dirty="0"/>
              <a:t>высокохудожественного народного </a:t>
            </a:r>
            <a:r>
              <a:rPr lang="ru-RU" sz="2400" b="1" dirty="0" smtClean="0"/>
              <a:t>искусства, </a:t>
            </a:r>
            <a:r>
              <a:rPr lang="ru-RU" sz="2400" b="1" dirty="0"/>
              <a:t>один из самых старинных </a:t>
            </a:r>
            <a:endParaRPr lang="ru-RU" sz="2400" b="1" dirty="0" smtClean="0"/>
          </a:p>
          <a:p>
            <a:r>
              <a:rPr lang="ru-RU" sz="2400" b="1" dirty="0" smtClean="0"/>
              <a:t>и </a:t>
            </a:r>
            <a:r>
              <a:rPr lang="ru-RU" sz="2400" b="1" dirty="0"/>
              <a:t>уникальных в России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54705" y="5013176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A7E"/>
                </a:solidFill>
              </a:rPr>
              <a:t>Игольница бархатная </a:t>
            </a:r>
            <a:endParaRPr lang="ru-RU" sz="2000" b="1" dirty="0">
              <a:solidFill>
                <a:srgbClr val="002A7E"/>
              </a:solidFill>
            </a:endParaRPr>
          </a:p>
          <a:p>
            <a:r>
              <a:rPr lang="ru-RU" sz="2000" b="1" dirty="0">
                <a:solidFill>
                  <a:srgbClr val="002A7E"/>
                </a:solidFill>
              </a:rPr>
              <a:t>с</a:t>
            </a:r>
            <a:r>
              <a:rPr lang="ru-RU" sz="2000" b="1" dirty="0" smtClean="0">
                <a:solidFill>
                  <a:srgbClr val="002A7E"/>
                </a:solidFill>
              </a:rPr>
              <a:t> </a:t>
            </a:r>
            <a:r>
              <a:rPr lang="ru-RU" sz="2000" b="1" dirty="0" err="1" smtClean="0">
                <a:solidFill>
                  <a:srgbClr val="002A7E"/>
                </a:solidFill>
              </a:rPr>
              <a:t>золотной</a:t>
            </a:r>
            <a:r>
              <a:rPr lang="ru-RU" sz="2000" b="1" dirty="0" smtClean="0">
                <a:solidFill>
                  <a:srgbClr val="002A7E"/>
                </a:solidFill>
              </a:rPr>
              <a:t> вышивкой</a:t>
            </a:r>
          </a:p>
          <a:p>
            <a:r>
              <a:rPr lang="ru-RU" sz="2000" b="1" dirty="0" smtClean="0">
                <a:solidFill>
                  <a:srgbClr val="002A7E"/>
                </a:solidFill>
              </a:rPr>
              <a:t>2014 г. </a:t>
            </a:r>
            <a:endParaRPr lang="ru-RU" sz="2000" b="1" dirty="0">
              <a:solidFill>
                <a:srgbClr val="002A7E"/>
              </a:solidFill>
            </a:endParaRPr>
          </a:p>
        </p:txBody>
      </p:sp>
      <p:pic>
        <p:nvPicPr>
          <p:cNvPr id="2050" name="Picture 2" descr="J:\2013-2014 уч.год\Фестиваль промыслов, сент.2013\DSC023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2984"/>
            <a:ext cx="4592713" cy="30089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032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Переставьте буквы  и отгадайте промысел Городца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600201"/>
            <a:ext cx="4876800" cy="68579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17600" dirty="0" err="1" smtClean="0">
                <a:latin typeface="Times New Roman" pitchFamily="18" charset="0"/>
                <a:cs typeface="Times New Roman" pitchFamily="18" charset="0"/>
              </a:rPr>
              <a:t>Приняичный</a:t>
            </a:r>
            <a:endParaRPr lang="ru-RU" sz="17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>                                                  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350520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пряничный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F:\городецкая роспись\наши экспонаты\DSC042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08" t="15965" r="13552"/>
          <a:stretch/>
        </p:blipFill>
        <p:spPr bwMode="auto">
          <a:xfrm>
            <a:off x="457200" y="2667000"/>
            <a:ext cx="4271895" cy="33929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28600" y="304800"/>
            <a:ext cx="8686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</a:rPr>
              <a:t>Городецким сладостям белее трёх веков. Особенно славятся печатные пряники.</a:t>
            </a:r>
            <a:endParaRPr lang="ru-RU" sz="4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7653" name="Picture 5" descr="прян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362200"/>
            <a:ext cx="3971925" cy="3592513"/>
          </a:xfrm>
          <a:prstGeom prst="rect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27655" name="Picture 7" descr="пряник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13100"/>
            <a:ext cx="4391025" cy="3294063"/>
          </a:xfrm>
          <a:prstGeom prst="rect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пряничная фор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799" y="1066800"/>
            <a:ext cx="7772401" cy="5334000"/>
          </a:xfrm>
          <a:prstGeom prst="rect">
            <a:avLst/>
          </a:prstGeom>
          <a:noFill/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376238" y="14288"/>
            <a:ext cx="76739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3366FF"/>
                </a:solidFill>
                <a:latin typeface="Times New Roman" pitchFamily="18" charset="0"/>
              </a:rPr>
              <a:t>Резчики по дереву вырезали специальные формы</a:t>
            </a:r>
          </a:p>
          <a:p>
            <a:r>
              <a:rPr lang="ru-RU" sz="2800">
                <a:solidFill>
                  <a:srgbClr val="3366FF"/>
                </a:solidFill>
                <a:latin typeface="Times New Roman" pitchFamily="18" charset="0"/>
              </a:rPr>
              <a:t>                        для пряников.</a:t>
            </a:r>
          </a:p>
        </p:txBody>
      </p:sp>
      <p:pic>
        <p:nvPicPr>
          <p:cNvPr id="5" name="Picture 2" descr="https://www.tourprom.ru/site_media/images/poiphoto/muzei-gorodetskii-pryanik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990600"/>
            <a:ext cx="8352928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музейпряника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609600"/>
            <a:ext cx="6096000" cy="4829175"/>
          </a:xfrm>
          <a:prstGeom prst="rect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319338" y="5791200"/>
            <a:ext cx="42005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</a:rPr>
              <a:t>Музей пряника в Городце.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Плетение из лозы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J:\городецкая роспись\наши экспонаты\DSC042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20" r="5472"/>
          <a:stretch/>
        </p:blipFill>
        <p:spPr bwMode="auto">
          <a:xfrm>
            <a:off x="755576" y="1614728"/>
            <a:ext cx="4544292" cy="4555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40288" y="2305542"/>
            <a:ext cx="33843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Искусство </a:t>
            </a:r>
            <a:endParaRPr lang="ru-RU" sz="2400" b="1" dirty="0" smtClean="0"/>
          </a:p>
          <a:p>
            <a:r>
              <a:rPr lang="ru-RU" sz="2400" b="1" dirty="0" smtClean="0"/>
              <a:t>плетения из </a:t>
            </a:r>
            <a:r>
              <a:rPr lang="ru-RU" sz="2400" b="1" dirty="0"/>
              <a:t>лозы уходит своими корнями в глубину веков.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40288" y="4818917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A7E"/>
                </a:solidFill>
              </a:rPr>
              <a:t>Корзинка для ягод и</a:t>
            </a:r>
          </a:p>
          <a:p>
            <a:r>
              <a:rPr lang="ru-RU" sz="2000" b="1" dirty="0">
                <a:solidFill>
                  <a:srgbClr val="002A7E"/>
                </a:solidFill>
              </a:rPr>
              <a:t>к</a:t>
            </a:r>
            <a:r>
              <a:rPr lang="ru-RU" sz="2000" b="1" dirty="0" smtClean="0">
                <a:solidFill>
                  <a:srgbClr val="002A7E"/>
                </a:solidFill>
              </a:rPr>
              <a:t>орзинка для декора из гибких ивовых прутьев,</a:t>
            </a:r>
          </a:p>
          <a:p>
            <a:r>
              <a:rPr lang="ru-RU" sz="2000" b="1" dirty="0" smtClean="0">
                <a:solidFill>
                  <a:srgbClr val="002A7E"/>
                </a:solidFill>
              </a:rPr>
              <a:t>2000-е гг.</a:t>
            </a:r>
            <a:endParaRPr lang="ru-RU" sz="2000" b="1" dirty="0">
              <a:solidFill>
                <a:srgbClr val="002A7E"/>
              </a:solidFill>
            </a:endParaRPr>
          </a:p>
        </p:txBody>
      </p:sp>
      <p:pic>
        <p:nvPicPr>
          <p:cNvPr id="4098" name="Picture 2" descr="J:\2013-2014 уч.год\Фестиваль промыслов, сент.2013\DSC023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7647" r="3184" b="23312"/>
          <a:stretch/>
        </p:blipFill>
        <p:spPr bwMode="auto">
          <a:xfrm>
            <a:off x="6727229" y="187469"/>
            <a:ext cx="2103013" cy="20564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17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686800" cy="10698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Отгадайте ребус о промысле Городца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школа\Desktop\thumb_img_5710ab923b28f_resize_0_2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1" y="2405063"/>
            <a:ext cx="2133600" cy="2047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90800" y="1295400"/>
            <a:ext cx="45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,</a:t>
            </a:r>
            <a:endParaRPr lang="ru-RU" sz="9600" dirty="0"/>
          </a:p>
        </p:txBody>
      </p:sp>
      <p:sp>
        <p:nvSpPr>
          <p:cNvPr id="6" name="TextBox 5"/>
          <p:cNvSpPr txBox="1"/>
          <p:nvPr/>
        </p:nvSpPr>
        <p:spPr>
          <a:xfrm>
            <a:off x="2971801" y="2286000"/>
            <a:ext cx="8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о</a:t>
            </a:r>
            <a:endParaRPr lang="ru-RU" sz="9600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2286000"/>
            <a:ext cx="1828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 </a:t>
            </a:r>
          </a:p>
          <a:p>
            <a:endParaRPr lang="ru-RU" sz="2800" dirty="0"/>
          </a:p>
        </p:txBody>
      </p:sp>
      <p:pic>
        <p:nvPicPr>
          <p:cNvPr id="7171" name="Picture 3" descr="C:\Users\школа\Desktop\rebusy-dlia-detej-imena-devochek-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109788"/>
            <a:ext cx="2514600" cy="26384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629401" y="3200400"/>
            <a:ext cx="205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err="1" smtClean="0"/>
              <a:t>ние</a:t>
            </a:r>
            <a:endParaRPr lang="ru-RU" sz="8800" dirty="0"/>
          </a:p>
        </p:txBody>
      </p:sp>
      <p:sp>
        <p:nvSpPr>
          <p:cNvPr id="10" name="TextBox 9"/>
          <p:cNvSpPr txBox="1"/>
          <p:nvPr/>
        </p:nvSpPr>
        <p:spPr>
          <a:xfrm>
            <a:off x="1447800" y="5105400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tx2"/>
                </a:solidFill>
              </a:rPr>
              <a:t>САПОГОВАЛЯНИЕ</a:t>
            </a:r>
            <a:endParaRPr lang="ru-RU" sz="5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Сапоговаляние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J:\городецкая роспись\наши экспонаты\DSC042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91" r="2286" b="4849"/>
          <a:stretch/>
        </p:blipFill>
        <p:spPr bwMode="auto">
          <a:xfrm>
            <a:off x="683568" y="1916832"/>
            <a:ext cx="5770616" cy="3771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77384" y="1844824"/>
            <a:ext cx="23386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Р</a:t>
            </a:r>
            <a:r>
              <a:rPr lang="ru-RU" sz="2400" b="1" dirty="0" smtClean="0"/>
              <a:t>усские валенки – </a:t>
            </a:r>
          </a:p>
          <a:p>
            <a:r>
              <a:rPr lang="ru-RU" sz="2400" b="1" dirty="0" smtClean="0"/>
              <a:t>не </a:t>
            </a:r>
            <a:r>
              <a:rPr lang="ru-RU" sz="2400" b="1" dirty="0"/>
              <a:t>подшитая </a:t>
            </a:r>
            <a:r>
              <a:rPr lang="ru-RU" sz="2400" b="1" dirty="0" smtClean="0"/>
              <a:t>обувь,  греющая </a:t>
            </a:r>
            <a:r>
              <a:rPr lang="ru-RU" sz="2400" b="1" dirty="0"/>
              <a:t>ноги и душу, </a:t>
            </a:r>
            <a:r>
              <a:rPr lang="ru-RU" sz="2400" b="1" dirty="0" smtClean="0"/>
              <a:t>сохраняющая </a:t>
            </a:r>
            <a:r>
              <a:rPr lang="ru-RU" sz="2400" b="1" dirty="0"/>
              <a:t>здоровье! </a:t>
            </a:r>
            <a:endParaRPr lang="ru-RU" sz="24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83568" y="6093296"/>
            <a:ext cx="577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A7E"/>
                </a:solidFill>
              </a:rPr>
              <a:t>Валенки детские 1970, 2000-х гг.</a:t>
            </a:r>
            <a:endParaRPr lang="ru-RU" b="1" dirty="0">
              <a:solidFill>
                <a:srgbClr val="002A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42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Историческая справка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844824"/>
            <a:ext cx="80010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Народные промыслы дошли до нас с давних времён – роспись, резьба, кружево, однако есть и новые народные промыслы. Чаще всего они начинались с крестьянского бытового искусства. Деревянные, металлические изделия, детские игрушки и мебель расписывали на Руси испокон веков.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Городецкая роспись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29" name="Picture 5" descr="F:\городецкая роспись\наши экспонаты\DSC027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75" r="34237"/>
          <a:stretch/>
        </p:blipFill>
        <p:spPr bwMode="auto">
          <a:xfrm>
            <a:off x="6800367" y="1052736"/>
            <a:ext cx="1966500" cy="51125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24539" y="1196752"/>
            <a:ext cx="33921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Самый известный промысел Городца,</a:t>
            </a:r>
          </a:p>
          <a:p>
            <a:r>
              <a:rPr lang="ru-RU" sz="2400" b="1" dirty="0"/>
              <a:t>уникальное явление русской национальной </a:t>
            </a:r>
            <a:r>
              <a:rPr lang="ru-RU" sz="2400" b="1" dirty="0" smtClean="0"/>
              <a:t>культуры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616530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Хлебница</a:t>
            </a:r>
            <a:r>
              <a:rPr lang="ru-RU" b="1" dirty="0">
                <a:solidFill>
                  <a:srgbClr val="002060"/>
                </a:solidFill>
              </a:rPr>
              <a:t>, 2000-е гг.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автор </a:t>
            </a:r>
            <a:r>
              <a:rPr lang="ru-RU" b="1" dirty="0" err="1" smtClean="0">
                <a:solidFill>
                  <a:srgbClr val="002060"/>
                </a:solidFill>
              </a:rPr>
              <a:t>Н.С.Приваловская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42402" y="62085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Шкаф-пенал 1989 г.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D:\2017-2018\городецкая роспись\наши экспонаты\P_20170927_120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81400"/>
            <a:ext cx="3865593" cy="21743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2017-2018\выставка Соколовой А.В. и Приваловской Н.С., 11.01.2018\DSC050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37" t="23083" r="28260" b="4721"/>
          <a:stretch/>
        </p:blipFill>
        <p:spPr bwMode="auto">
          <a:xfrm>
            <a:off x="395536" y="4149080"/>
            <a:ext cx="2157425" cy="1899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652" y="908721"/>
            <a:ext cx="2569191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46479" y="584213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Изделия фабрики «Городецкая роспись»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44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Нижегородская роспись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J:\городецкая роспись\наши экспонаты\DSC041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61" t="4493" r="27082" b="6042"/>
          <a:stretch/>
        </p:blipFill>
        <p:spPr bwMode="auto">
          <a:xfrm>
            <a:off x="827584" y="1412775"/>
            <a:ext cx="2291380" cy="51807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13657" y="4293096"/>
            <a:ext cx="51348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A7E"/>
                </a:solidFill>
              </a:rPr>
              <a:t>Донце прялки </a:t>
            </a:r>
          </a:p>
          <a:p>
            <a:r>
              <a:rPr lang="ru-RU" sz="2400" b="1" dirty="0">
                <a:solidFill>
                  <a:srgbClr val="002A7E"/>
                </a:solidFill>
              </a:rPr>
              <a:t>г</a:t>
            </a:r>
            <a:r>
              <a:rPr lang="ru-RU" sz="2400" b="1" dirty="0" smtClean="0">
                <a:solidFill>
                  <a:srgbClr val="002A7E"/>
                </a:solidFill>
              </a:rPr>
              <a:t>. Городец, 2003 г.</a:t>
            </a:r>
          </a:p>
          <a:p>
            <a:r>
              <a:rPr lang="ru-RU" sz="2400" b="1" dirty="0" smtClean="0">
                <a:solidFill>
                  <a:srgbClr val="002A7E"/>
                </a:solidFill>
              </a:rPr>
              <a:t>Автор: </a:t>
            </a:r>
            <a:r>
              <a:rPr lang="ru-RU" sz="2400" b="1" dirty="0" err="1" smtClean="0">
                <a:solidFill>
                  <a:srgbClr val="002A7E"/>
                </a:solidFill>
              </a:rPr>
              <a:t>В.А.Колесникова</a:t>
            </a:r>
            <a:endParaRPr lang="ru-RU" sz="2400" b="1" dirty="0">
              <a:solidFill>
                <a:srgbClr val="002A7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3657" y="1412775"/>
            <a:ext cx="47858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Расписные прялки продавали на нижегородской </a:t>
            </a:r>
            <a:r>
              <a:rPr lang="ru-RU" sz="2400" b="1" dirty="0" smtClean="0"/>
              <a:t>ярмарке</a:t>
            </a:r>
          </a:p>
          <a:p>
            <a:endParaRPr lang="ru-RU" sz="2400" b="1" dirty="0"/>
          </a:p>
          <a:p>
            <a:r>
              <a:rPr lang="ru-RU" sz="2400" b="1" dirty="0"/>
              <a:t>Р</a:t>
            </a:r>
            <a:r>
              <a:rPr lang="ru-RU" sz="2400" b="1" dirty="0" smtClean="0"/>
              <a:t>оспись </a:t>
            </a:r>
            <a:r>
              <a:rPr lang="ru-RU" sz="2400" b="1" dirty="0"/>
              <a:t>сначала называлась </a:t>
            </a:r>
            <a:r>
              <a:rPr lang="ru-RU" sz="2400" b="1" u="sng" dirty="0" smtClean="0"/>
              <a:t>нижегородской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8892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Конец Х</a:t>
            </a:r>
            <a:r>
              <a:rPr lang="en-US" sz="4000" b="1" dirty="0">
                <a:solidFill>
                  <a:srgbClr val="002060"/>
                </a:solidFill>
                <a:latin typeface="Monotype Corsiva" pitchFamily="66" charset="0"/>
              </a:rPr>
              <a:t>I</a:t>
            </a:r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Х века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F:\городецкая роспись\наши экспонаты\DSC04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1906082"/>
            <a:ext cx="5040560" cy="37802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52315" y="1906082"/>
            <a:ext cx="33476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800" b="1" dirty="0" smtClean="0"/>
              <a:t>Промысел </a:t>
            </a:r>
            <a:r>
              <a:rPr lang="ru-RU" sz="2800" b="1" dirty="0"/>
              <a:t>переживает </a:t>
            </a:r>
            <a:r>
              <a:rPr lang="ru-RU" sz="2800" b="1" dirty="0" smtClean="0"/>
              <a:t>упадок</a:t>
            </a:r>
            <a:r>
              <a:rPr lang="ru-RU" sz="2800" b="1" dirty="0"/>
              <a:t> </a:t>
            </a:r>
            <a:r>
              <a:rPr lang="ru-RU" sz="2800" b="1" dirty="0" smtClean="0"/>
              <a:t>– дерево </a:t>
            </a:r>
            <a:r>
              <a:rPr lang="ru-RU" sz="2800" b="1" dirty="0"/>
              <a:t>сильно </a:t>
            </a:r>
            <a:r>
              <a:rPr lang="ru-RU" sz="2800" b="1" dirty="0" smtClean="0"/>
              <a:t>подорожало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b="1" dirty="0" smtClean="0"/>
              <a:t>Быстро </a:t>
            </a:r>
            <a:r>
              <a:rPr lang="ru-RU" sz="2800" b="1" dirty="0"/>
              <a:t>развивалось мануфактурное </a:t>
            </a:r>
            <a:r>
              <a:rPr lang="ru-RU" sz="2800" b="1" dirty="0" smtClean="0"/>
              <a:t>производство</a:t>
            </a:r>
          </a:p>
        </p:txBody>
      </p:sp>
    </p:spTree>
    <p:extLst>
      <p:ext uri="{BB962C8B-B14F-4D97-AF65-F5344CB8AC3E}">
        <p14:creationId xmlns:p14="http://schemas.microsoft.com/office/powerpoint/2010/main" xmlns="" val="45163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943" y="305996"/>
            <a:ext cx="8229600" cy="14668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1930-е годы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период возрождения росписи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18504" y="4170080"/>
            <a:ext cx="3851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1937 </a:t>
            </a:r>
            <a:r>
              <a:rPr lang="ru-RU" sz="2400" b="1" dirty="0"/>
              <a:t>г. </a:t>
            </a:r>
            <a:r>
              <a:rPr lang="ru-RU" sz="2400" b="1" dirty="0" smtClean="0"/>
              <a:t>– создание мастерской </a:t>
            </a:r>
            <a:r>
              <a:rPr lang="ru-RU" sz="2400" b="1" dirty="0"/>
              <a:t>по городецкой </a:t>
            </a:r>
            <a:r>
              <a:rPr lang="ru-RU" sz="2400" b="1" dirty="0" smtClean="0"/>
              <a:t>росписи</a:t>
            </a:r>
          </a:p>
          <a:p>
            <a:r>
              <a:rPr lang="ru-RU" sz="2400" b="1" dirty="0" smtClean="0"/>
              <a:t>Рождение </a:t>
            </a:r>
            <a:r>
              <a:rPr lang="ru-RU" sz="2400" b="1" dirty="0"/>
              <a:t>фабрики «Городецкая роспись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pic>
        <p:nvPicPr>
          <p:cNvPr id="2050" name="Picture 2" descr="D:\2017-2018\городецкая роспись\фабрика Город.роспис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672408" cy="2276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2017-2018\городецкая роспись\цех роспис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9" y="4206211"/>
            <a:ext cx="3691296" cy="2399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18504" y="2132856"/>
            <a:ext cx="28498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Роспись стала называться </a:t>
            </a:r>
            <a:r>
              <a:rPr lang="ru-RU" sz="2800" b="1" dirty="0" smtClean="0">
                <a:solidFill>
                  <a:srgbClr val="002A7E"/>
                </a:solidFill>
                <a:latin typeface="Monotype Corsiva" pitchFamily="66" charset="0"/>
              </a:rPr>
              <a:t>городецкой</a:t>
            </a:r>
            <a:endParaRPr lang="ru-RU" sz="2800" b="1" dirty="0">
              <a:solidFill>
                <a:srgbClr val="002A7E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94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A7E"/>
                </a:solidFill>
                <a:latin typeface="Monotype Corsiva" pitchFamily="66" charset="0"/>
              </a:rPr>
              <a:t>Мировое признание</a:t>
            </a:r>
            <a:endParaRPr lang="ru-RU" b="1" dirty="0">
              <a:solidFill>
                <a:srgbClr val="002A7E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72187" y="2348880"/>
            <a:ext cx="48613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1970-1980-е </a:t>
            </a:r>
            <a:r>
              <a:rPr lang="ru-RU" sz="2000" b="1" dirty="0" smtClean="0"/>
              <a:t>годы</a:t>
            </a:r>
          </a:p>
          <a:p>
            <a:r>
              <a:rPr lang="ru-RU" sz="2000" b="1" dirty="0" smtClean="0"/>
              <a:t>новый </a:t>
            </a:r>
            <a:r>
              <a:rPr lang="ru-RU" sz="2000" b="1" dirty="0"/>
              <a:t>расцвет </a:t>
            </a:r>
            <a:endParaRPr lang="ru-RU" sz="2000" b="1" dirty="0" smtClean="0"/>
          </a:p>
          <a:p>
            <a:r>
              <a:rPr lang="ru-RU" sz="2000" b="1" dirty="0" smtClean="0"/>
              <a:t>городецкой </a:t>
            </a:r>
            <a:r>
              <a:rPr lang="ru-RU" sz="2000" b="1" dirty="0"/>
              <a:t>росписи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72187" y="3846869"/>
            <a:ext cx="3144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экспорт </a:t>
            </a:r>
            <a:r>
              <a:rPr lang="ru-RU" sz="2000" b="1" dirty="0"/>
              <a:t>в 30 стран мира</a:t>
            </a:r>
          </a:p>
        </p:txBody>
      </p:sp>
      <p:pic>
        <p:nvPicPr>
          <p:cNvPr id="1026" name="Picture 2" descr="D:\2017-2018\городецкая роспись\наши экспонаты\DSC052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26" r="12333" b="2731"/>
          <a:stretch/>
        </p:blipFill>
        <p:spPr bwMode="auto">
          <a:xfrm>
            <a:off x="1043608" y="1533158"/>
            <a:ext cx="4308050" cy="42273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818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Фон, мотивы росписи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8194" name="Picture 2" descr="F:\городецкая роспись\наши экспонаты\DSC041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76" t="7647" r="7750" b="6126"/>
          <a:stretch/>
        </p:blipFill>
        <p:spPr bwMode="auto">
          <a:xfrm>
            <a:off x="310186" y="1219200"/>
            <a:ext cx="5199018" cy="45860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52120" y="1772816"/>
            <a:ext cx="33123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/>
              <a:t>И</a:t>
            </a:r>
            <a:r>
              <a:rPr lang="ru-RU" b="1" dirty="0" smtClean="0"/>
              <a:t>сполняют по </a:t>
            </a:r>
            <a:r>
              <a:rPr lang="ru-RU" b="1" dirty="0"/>
              <a:t>яркому </a:t>
            </a:r>
            <a:r>
              <a:rPr lang="ru-RU" b="1" dirty="0" smtClean="0"/>
              <a:t>фону,</a:t>
            </a:r>
          </a:p>
          <a:p>
            <a:r>
              <a:rPr lang="ru-RU" b="1" dirty="0" smtClean="0"/>
              <a:t>на </a:t>
            </a:r>
            <a:r>
              <a:rPr lang="ru-RU" b="1" dirty="0"/>
              <a:t>древесине естественного </a:t>
            </a:r>
            <a:r>
              <a:rPr lang="ru-RU" b="1" dirty="0" smtClean="0"/>
              <a:t>цвета </a:t>
            </a:r>
          </a:p>
          <a:p>
            <a:endParaRPr lang="ru-RU" b="1" dirty="0" smtClean="0"/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Характерные мотивы</a:t>
            </a:r>
            <a:r>
              <a:rPr lang="ru-RU" b="1" dirty="0"/>
              <a:t>: чёрные </a:t>
            </a:r>
            <a:r>
              <a:rPr lang="ru-RU" b="1" dirty="0" smtClean="0"/>
              <a:t>кони, птицы</a:t>
            </a:r>
            <a:r>
              <a:rPr lang="ru-RU" b="1" dirty="0"/>
              <a:t>, пышные розаны, яркие розетки, мелкие цветочки и ягодки с листочками</a:t>
            </a:r>
            <a:r>
              <a:rPr lang="ru-RU" b="1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ru-RU" b="1" dirty="0"/>
          </a:p>
          <a:p>
            <a:pPr>
              <a:buFont typeface="Arial" pitchFamily="34" charset="0"/>
              <a:buChar char="•"/>
            </a:pPr>
            <a:r>
              <a:rPr lang="ru-RU" b="1" dirty="0"/>
              <a:t>С</a:t>
            </a:r>
            <a:r>
              <a:rPr lang="ru-RU" b="1" dirty="0" smtClean="0"/>
              <a:t>имметричность относительно центра</a:t>
            </a:r>
          </a:p>
          <a:p>
            <a:pPr>
              <a:buFont typeface="Arial" pitchFamily="34" charset="0"/>
              <a:buChar char="•"/>
            </a:pPr>
            <a:endParaRPr lang="ru-RU" b="1" dirty="0" smtClean="0"/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Основной </a:t>
            </a:r>
            <a:r>
              <a:rPr lang="ru-RU" b="1" dirty="0"/>
              <a:t>мотив – цветок – роза </a:t>
            </a:r>
            <a:r>
              <a:rPr lang="ru-RU" b="1" dirty="0" smtClean="0"/>
              <a:t>«</a:t>
            </a:r>
            <a:r>
              <a:rPr lang="ru-RU" b="1" dirty="0"/>
              <a:t>купавка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6021288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Изделия фабрики «Городецкая роспись»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1980-1990 –е гг.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38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Символичность росписи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F:\городецкая роспись\наши экспонаты\DSC026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87" t="6177" r="24974" b="69385"/>
          <a:stretch/>
        </p:blipFill>
        <p:spPr bwMode="auto">
          <a:xfrm>
            <a:off x="4756689" y="3356992"/>
            <a:ext cx="3756094" cy="22278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городецкая роспись\наши экспонаты\DSC027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8" t="15714" r="45028" b="22145"/>
          <a:stretch/>
        </p:blipFill>
        <p:spPr bwMode="auto">
          <a:xfrm>
            <a:off x="626216" y="2050938"/>
            <a:ext cx="3934589" cy="35124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00600" y="1219200"/>
            <a:ext cx="40429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/>
              <a:t>Конь</a:t>
            </a:r>
            <a:r>
              <a:rPr lang="ru-RU" sz="2400" dirty="0" smtClean="0"/>
              <a:t> </a:t>
            </a:r>
            <a:r>
              <a:rPr lang="ru-RU" sz="2400" dirty="0"/>
              <a:t>– символ </a:t>
            </a:r>
            <a:r>
              <a:rPr lang="ru-RU" sz="2400" dirty="0" smtClean="0"/>
              <a:t>богатства</a:t>
            </a:r>
          </a:p>
          <a:p>
            <a:r>
              <a:rPr lang="ru-RU" sz="2400" u="sng" dirty="0"/>
              <a:t>П</a:t>
            </a:r>
            <a:r>
              <a:rPr lang="ru-RU" sz="2400" u="sng" dirty="0" smtClean="0"/>
              <a:t>тица</a:t>
            </a:r>
            <a:r>
              <a:rPr lang="ru-RU" sz="2400" dirty="0" smtClean="0"/>
              <a:t> </a:t>
            </a:r>
            <a:r>
              <a:rPr lang="ru-RU" sz="2400" dirty="0"/>
              <a:t>– символ </a:t>
            </a:r>
            <a:r>
              <a:rPr lang="ru-RU" sz="2400" dirty="0" smtClean="0"/>
              <a:t>счастья</a:t>
            </a:r>
          </a:p>
          <a:p>
            <a:r>
              <a:rPr lang="ru-RU" sz="2400" u="sng" dirty="0"/>
              <a:t>Ц</a:t>
            </a:r>
            <a:r>
              <a:rPr lang="ru-RU" sz="2400" u="sng" dirty="0" smtClean="0"/>
              <a:t>веты</a:t>
            </a:r>
            <a:r>
              <a:rPr lang="ru-RU" sz="2400" dirty="0" smtClean="0"/>
              <a:t> </a:t>
            </a:r>
            <a:r>
              <a:rPr lang="ru-RU" sz="2400" dirty="0"/>
              <a:t>– </a:t>
            </a:r>
            <a:r>
              <a:rPr lang="ru-RU" sz="2400" dirty="0" smtClean="0"/>
              <a:t> символ здоровья </a:t>
            </a:r>
            <a:r>
              <a:rPr lang="ru-RU" sz="2400" dirty="0"/>
              <a:t>и </a:t>
            </a:r>
            <a:endParaRPr lang="ru-RU" sz="2400" dirty="0" smtClean="0"/>
          </a:p>
          <a:p>
            <a:r>
              <a:rPr lang="ru-RU" sz="2400" dirty="0" smtClean="0"/>
              <a:t>процветания в </a:t>
            </a:r>
            <a:r>
              <a:rPr lang="ru-RU" sz="2400" dirty="0"/>
              <a:t>делах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2967" y="5739353"/>
            <a:ext cx="3387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Шкатулка, г. Городец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2000-е гг.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1" y="5739353"/>
            <a:ext cx="3292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Панно, 1980-е гг.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Роспись </a:t>
            </a:r>
            <a:r>
              <a:rPr lang="ru-RU" sz="2000" b="1" dirty="0" err="1" smtClean="0">
                <a:solidFill>
                  <a:srgbClr val="002060"/>
                </a:solidFill>
              </a:rPr>
              <a:t>И.И.Чесноковой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855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b="1" smtClean="0"/>
              <a:t>Пословицы о труде и ремесле.</a:t>
            </a:r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533400" y="1524000"/>
            <a:ext cx="79248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/>
            <a:r>
              <a:rPr lang="ru-RU" sz="2800" dirty="0"/>
              <a:t>Перед вами пословицы, в которых пропущено одно слово.  Вставьте пропущенное слово. Пропущенные слова даны в именительном падеже. Поставьте их в нужный по смыслу текста пословицы падеж. </a:t>
            </a:r>
            <a:r>
              <a:rPr lang="ru-RU" sz="2800" dirty="0" smtClean="0"/>
              <a:t> </a:t>
            </a:r>
            <a:endParaRPr lang="ru-RU" sz="2800" dirty="0"/>
          </a:p>
          <a:p>
            <a:pPr indent="450850"/>
            <a:endParaRPr lang="en-US" sz="2800" dirty="0"/>
          </a:p>
          <a:p>
            <a:pPr indent="450850"/>
            <a:endParaRPr lang="ru-RU" sz="2800" dirty="0"/>
          </a:p>
          <a:p>
            <a:pPr indent="450850"/>
            <a:r>
              <a:rPr lang="ru-RU" sz="2800" dirty="0" smtClean="0"/>
              <a:t>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457200" y="762000"/>
            <a:ext cx="8305800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Слова:</a:t>
            </a:r>
            <a:r>
              <a:rPr lang="ru-RU" sz="2800" b="1" i="1" dirty="0"/>
              <a:t> руки, рубаха, хлеб, </a:t>
            </a:r>
            <a:r>
              <a:rPr lang="ru-RU" sz="2800" b="1" i="1" dirty="0" smtClean="0"/>
              <a:t> </a:t>
            </a:r>
            <a:r>
              <a:rPr lang="ru-RU" sz="2800" b="1" i="1" dirty="0"/>
              <a:t>дело, </a:t>
            </a:r>
            <a:r>
              <a:rPr lang="ru-RU" sz="2800" b="1" i="1" dirty="0" smtClean="0"/>
              <a:t> </a:t>
            </a:r>
            <a:r>
              <a:rPr lang="ru-RU" sz="2800" b="1" i="1" dirty="0"/>
              <a:t>рукоделье, </a:t>
            </a:r>
            <a:r>
              <a:rPr lang="ru-RU" sz="2800" b="1" i="1" dirty="0" smtClean="0"/>
              <a:t>труд.</a:t>
            </a:r>
          </a:p>
          <a:p>
            <a:pPr algn="just"/>
            <a:r>
              <a:rPr lang="ru-RU" sz="2400" b="1" i="1" dirty="0"/>
              <a:t> </a:t>
            </a:r>
            <a:r>
              <a:rPr lang="ru-RU" sz="2400" b="1" i="1" dirty="0" smtClean="0"/>
              <a:t>                             </a:t>
            </a:r>
            <a:r>
              <a:rPr lang="ru-RU" sz="2800" b="1" i="1" dirty="0" smtClean="0">
                <a:solidFill>
                  <a:srgbClr val="7030A0"/>
                </a:solidFill>
              </a:rPr>
              <a:t>труд</a:t>
            </a:r>
            <a:endParaRPr lang="ru-RU" sz="2800" dirty="0">
              <a:solidFill>
                <a:srgbClr val="7030A0"/>
              </a:solidFill>
            </a:endParaRPr>
          </a:p>
          <a:p>
            <a:r>
              <a:rPr lang="ru-RU" sz="2400" dirty="0"/>
              <a:t>Терпенье </a:t>
            </a:r>
            <a:r>
              <a:rPr lang="ru-RU" sz="2400" dirty="0">
                <a:solidFill>
                  <a:schemeClr val="tx2"/>
                </a:solidFill>
              </a:rPr>
              <a:t>и </a:t>
            </a:r>
            <a:r>
              <a:rPr lang="ru-RU" sz="2400" dirty="0"/>
              <a:t>  _______________  все перетрут. </a:t>
            </a:r>
            <a:endParaRPr lang="ru-RU" sz="2400" dirty="0" smtClean="0"/>
          </a:p>
          <a:p>
            <a:r>
              <a:rPr lang="ru-RU" sz="2800" b="1" dirty="0"/>
              <a:t> </a:t>
            </a:r>
            <a:r>
              <a:rPr lang="ru-RU" sz="2800" b="1" dirty="0" smtClean="0"/>
              <a:t>                                            </a:t>
            </a:r>
            <a:r>
              <a:rPr lang="ru-RU" sz="2800" b="1" dirty="0" smtClean="0">
                <a:solidFill>
                  <a:srgbClr val="7030A0"/>
                </a:solidFill>
              </a:rPr>
              <a:t>руки</a:t>
            </a:r>
            <a:endParaRPr lang="ru-RU" sz="2800" b="1" dirty="0">
              <a:solidFill>
                <a:srgbClr val="7030A0"/>
              </a:solidFill>
            </a:endParaRPr>
          </a:p>
          <a:p>
            <a:r>
              <a:rPr lang="ru-RU" sz="2400" dirty="0"/>
              <a:t>Глаза страшатся, а ____________________   делают. </a:t>
            </a:r>
            <a:endParaRPr lang="ru-RU" sz="2400" dirty="0" smtClean="0"/>
          </a:p>
          <a:p>
            <a:r>
              <a:rPr lang="ru-RU" sz="2400" b="1" dirty="0" smtClean="0">
                <a:solidFill>
                  <a:srgbClr val="7030A0"/>
                </a:solidFill>
              </a:rPr>
              <a:t>      </a:t>
            </a:r>
            <a:r>
              <a:rPr lang="ru-RU" sz="2800" b="1" dirty="0" smtClean="0">
                <a:solidFill>
                  <a:srgbClr val="7030A0"/>
                </a:solidFill>
              </a:rPr>
              <a:t>Делу</a:t>
            </a:r>
            <a:endParaRPr lang="ru-RU" sz="2800" b="1" dirty="0">
              <a:solidFill>
                <a:srgbClr val="7030A0"/>
              </a:solidFill>
            </a:endParaRPr>
          </a:p>
          <a:p>
            <a:r>
              <a:rPr lang="ru-RU" sz="2400" dirty="0"/>
              <a:t>______________  — время, потехе — час. </a:t>
            </a:r>
            <a:endParaRPr lang="ru-RU" sz="2400" dirty="0" smtClean="0"/>
          </a:p>
          <a:p>
            <a:r>
              <a:rPr lang="ru-RU" sz="2400" dirty="0"/>
              <a:t> </a:t>
            </a:r>
            <a:r>
              <a:rPr lang="ru-RU" sz="2400" dirty="0" smtClean="0"/>
              <a:t>                                                            </a:t>
            </a:r>
            <a:r>
              <a:rPr lang="ru-RU" sz="2800" b="1" dirty="0" smtClean="0">
                <a:solidFill>
                  <a:srgbClr val="7030A0"/>
                </a:solidFill>
              </a:rPr>
              <a:t>рубаха</a:t>
            </a:r>
            <a:endParaRPr lang="ru-RU" sz="2800" dirty="0">
              <a:solidFill>
                <a:srgbClr val="7030A0"/>
              </a:solidFill>
            </a:endParaRPr>
          </a:p>
          <a:p>
            <a:r>
              <a:rPr lang="ru-RU" sz="2400" dirty="0"/>
              <a:t>Какова пряха, такова на ней </a:t>
            </a:r>
            <a:r>
              <a:rPr lang="ru-RU" sz="2400" dirty="0" smtClean="0"/>
              <a:t>и ___________________.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                                                  </a:t>
            </a:r>
            <a:r>
              <a:rPr lang="ru-RU" sz="2800" b="1" dirty="0" smtClean="0">
                <a:solidFill>
                  <a:srgbClr val="7030A0"/>
                </a:solidFill>
              </a:rPr>
              <a:t>рукоделью</a:t>
            </a:r>
            <a:endParaRPr lang="ru-RU" sz="2800" b="1" dirty="0">
              <a:solidFill>
                <a:srgbClr val="7030A0"/>
              </a:solidFill>
            </a:endParaRPr>
          </a:p>
          <a:p>
            <a:r>
              <a:rPr lang="ru-RU" sz="2400" dirty="0" smtClean="0"/>
              <a:t>Не </a:t>
            </a:r>
            <a:r>
              <a:rPr lang="ru-RU" sz="2400" dirty="0"/>
              <a:t>учи безделью, а учи ________________________! </a:t>
            </a:r>
            <a:endParaRPr lang="ru-RU" sz="2400" dirty="0" smtClean="0"/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                    </a:t>
            </a:r>
            <a:r>
              <a:rPr lang="ru-RU" sz="2800" b="1" dirty="0" smtClean="0">
                <a:solidFill>
                  <a:srgbClr val="7030A0"/>
                </a:solidFill>
              </a:rPr>
              <a:t>хлеба</a:t>
            </a:r>
            <a:endParaRPr lang="ru-RU" sz="2800" b="1" dirty="0">
              <a:solidFill>
                <a:srgbClr val="7030A0"/>
              </a:solidFill>
            </a:endParaRPr>
          </a:p>
          <a:p>
            <a:r>
              <a:rPr lang="ru-RU" sz="2400" dirty="0"/>
              <a:t>Не просит ремесло  _________________  - само кормит. </a:t>
            </a:r>
          </a:p>
          <a:p>
            <a:r>
              <a:rPr lang="ru-RU" sz="2400" dirty="0" smtClean="0"/>
              <a:t> </a:t>
            </a:r>
            <a:endParaRPr lang="ru-RU" sz="2400" dirty="0"/>
          </a:p>
          <a:p>
            <a:r>
              <a:rPr lang="ru-RU" sz="2400" dirty="0" smtClean="0"/>
              <a:t>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88640"/>
            <a:ext cx="7876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Ремёсла </a:t>
            </a:r>
          </a:p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Городецкой земли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s://i.pinimg.com/originals/01/d9/e6/01d9e622db8b5bae48041818ff09681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3758330" cy="4973216"/>
          </a:xfrm>
          <a:prstGeom prst="rect">
            <a:avLst/>
          </a:prstGeom>
          <a:noFill/>
        </p:spPr>
      </p:pic>
      <p:pic>
        <p:nvPicPr>
          <p:cNvPr id="2058" name="Picture 10" descr="https://static.tildacdn.com/tild6464-3930-4138-a461-306137393635/5.jpg"/>
          <p:cNvPicPr>
            <a:picLocks noChangeAspect="1" noChangeArrowheads="1"/>
          </p:cNvPicPr>
          <p:nvPr/>
        </p:nvPicPr>
        <p:blipFill>
          <a:blip r:embed="rId3" cstate="print"/>
          <a:srcRect l="28444" t="12104" r="29838" b="10431"/>
          <a:stretch>
            <a:fillRect/>
          </a:stretch>
        </p:blipFill>
        <p:spPr bwMode="auto">
          <a:xfrm rot="21101247">
            <a:off x="4601440" y="3679441"/>
            <a:ext cx="3795462" cy="2760336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60" name="Picture 12" descr="https://img1.liveinternet.ru/images/attach/c/9/126/290/126290461_0_b0c93_6f144eb5k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260647"/>
            <a:ext cx="1728192" cy="34712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7129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Городец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- город  в западной части Нижегородской области, центр Городецкого района. Расположен на левом берегу реки Волга, напротив города Заволжье (железнодорожная станция)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www.photogorky.ru/photos/0cd20727be11e481bf9311c394e05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7165904" cy="475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A7E"/>
                </a:solidFill>
                <a:latin typeface="Monotype Corsiva" pitchFamily="66" charset="0"/>
              </a:rPr>
              <a:t>Древний Городец </a:t>
            </a:r>
            <a:endParaRPr lang="ru-RU" sz="4000" b="1" dirty="0">
              <a:solidFill>
                <a:srgbClr val="002A7E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J:\городецкая роспись\фото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1214422"/>
            <a:ext cx="4608511" cy="2643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9" y="4744888"/>
            <a:ext cx="46085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Основан в </a:t>
            </a:r>
            <a:r>
              <a:rPr lang="ru-RU" sz="2000" b="1" dirty="0"/>
              <a:t>Х</a:t>
            </a:r>
            <a:r>
              <a:rPr lang="en-US" sz="2000" b="1" dirty="0"/>
              <a:t>II </a:t>
            </a:r>
            <a:r>
              <a:rPr lang="ru-RU" sz="2000" b="1" dirty="0"/>
              <a:t>в. </a:t>
            </a:r>
            <a:r>
              <a:rPr lang="ru-RU" sz="2000" b="1" dirty="0" smtClean="0"/>
              <a:t>князем Юрием Долгоруким </a:t>
            </a:r>
            <a:r>
              <a:rPr lang="ru-RU" sz="2000" b="1" dirty="0"/>
              <a:t>как </a:t>
            </a:r>
            <a:r>
              <a:rPr lang="ru-RU" sz="2000" b="1" dirty="0" smtClean="0"/>
              <a:t>сторожевая крепость. </a:t>
            </a:r>
          </a:p>
          <a:p>
            <a:r>
              <a:rPr lang="ru-RU" sz="2000" b="1" dirty="0" smtClean="0"/>
              <a:t>Жители </a:t>
            </a:r>
            <a:r>
              <a:rPr lang="ru-RU" sz="2000" b="1" dirty="0"/>
              <a:t>города и окрестных селений славились как умелые плотники и резчики по дереву</a:t>
            </a:r>
          </a:p>
        </p:txBody>
      </p:sp>
      <p:pic>
        <p:nvPicPr>
          <p:cNvPr id="5" name="Picture 2" descr="J:\городецкая роспись\город мастеров!!!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13" b="13492"/>
          <a:stretch/>
        </p:blipFill>
        <p:spPr bwMode="auto">
          <a:xfrm>
            <a:off x="5266144" y="1285860"/>
            <a:ext cx="3663573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4705" y="4744888"/>
            <a:ext cx="34103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Сейчас Городец </a:t>
            </a:r>
            <a:r>
              <a:rPr lang="ru-RU" sz="2000" b="1" dirty="0"/>
              <a:t>– это сокровищница художественных промыслов </a:t>
            </a:r>
            <a:r>
              <a:rPr lang="ru-RU" sz="2000" b="1" dirty="0" smtClean="0"/>
              <a:t>Нижегородской области и </a:t>
            </a:r>
            <a:r>
              <a:rPr lang="ru-RU" sz="2000" b="1" dirty="0"/>
              <a:t>России в целом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266145" y="3772698"/>
            <a:ext cx="3410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Город мастеров –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визитная карточка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1" y="4000504"/>
            <a:ext cx="470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Общий вид Городца. Фото начала ХХ в.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42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4476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 Городце широко использовались различные промыслы.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Попробуйте отгадать    название промысла, переставив местами буквы в словах.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971800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РАБЕЗЬ ПО ДУВЕРЕ</a:t>
            </a:r>
            <a:endParaRPr lang="ru-RU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4191000"/>
            <a:ext cx="565050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Резьба по дереву</a:t>
            </a:r>
          </a:p>
          <a:p>
            <a:pPr algn="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>
            <a:spLocks noGrp="1"/>
          </p:cNvSpPr>
          <p:nvPr>
            <p:ph type="title"/>
          </p:nvPr>
        </p:nvSpPr>
        <p:spPr>
          <a:xfrm>
            <a:off x="457200" y="267494"/>
            <a:ext cx="8229600" cy="125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84632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599C"/>
              </a:buClr>
              <a:buSzPts val="4200"/>
              <a:buFont typeface="Century Gothic"/>
              <a:buNone/>
            </a:pPr>
            <a:r>
              <a:rPr lang="ru-RU" sz="4200" b="1" i="0" u="none" strike="noStrike" cap="none" dirty="0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ГОРОДЕЦКАЯ РЕЗЬБА ПО </a:t>
            </a:r>
            <a:r>
              <a:rPr lang="ru-RU" sz="4200" b="1" i="0" u="none" strike="noStrike" cap="none" dirty="0" smtClean="0">
                <a:solidFill>
                  <a:srgbClr val="FF599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ДЕРЕВУ</a:t>
            </a:r>
            <a:endParaRPr sz="4200" b="1" i="0" u="none" strike="noStrike" cap="none">
              <a:solidFill>
                <a:srgbClr val="FF599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" name="Google Shape;175;p25"/>
          <p:cNvSpPr txBox="1">
            <a:spLocks noGrp="1"/>
          </p:cNvSpPr>
          <p:nvPr>
            <p:ph idx="1"/>
          </p:nvPr>
        </p:nvSpPr>
        <p:spPr>
          <a:xfrm>
            <a:off x="142844" y="3581400"/>
            <a:ext cx="8620156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8056" marR="0" lvl="0" indent="-38404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"/>
              <a:buNone/>
            </a:pPr>
            <a:r>
              <a:rPr lang="ru-RU" sz="11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ru-RU" sz="11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/>
          </a:p>
          <a:p>
            <a:pPr marL="90488" marR="0" lvl="0" indent="-25400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880"/>
              <a:buNone/>
            </a:pPr>
            <a:r>
              <a:rPr lang="ru-RU" sz="2000" b="0" i="0" u="none" strike="noStrike" cap="none" dirty="0" smtClean="0">
                <a:latin typeface="Times New Roman" pitchFamily="18" charset="0"/>
                <a:ea typeface="Century Gothic"/>
                <a:cs typeface="Times New Roman" pitchFamily="18" charset="0"/>
                <a:sym typeface="Century Gothic"/>
              </a:rPr>
              <a:t>  </a:t>
            </a:r>
            <a:r>
              <a:rPr lang="ru-RU" sz="2400" b="0" i="0" u="none" strike="noStrike" cap="none" dirty="0" smtClean="0">
                <a:latin typeface="Times New Roman" pitchFamily="18" charset="0"/>
                <a:ea typeface="Century Gothic"/>
                <a:cs typeface="Times New Roman" pitchFamily="18" charset="0"/>
                <a:sym typeface="Century Gothic"/>
              </a:rPr>
              <a:t>В </a:t>
            </a:r>
            <a:r>
              <a:rPr lang="ru-RU" sz="2400" b="0" i="0" u="none" strike="noStrike" cap="none" dirty="0">
                <a:latin typeface="Times New Roman" pitchFamily="18" charset="0"/>
                <a:ea typeface="Century Gothic"/>
                <a:cs typeface="Times New Roman" pitchFamily="18" charset="0"/>
                <a:sym typeface="Century Gothic"/>
              </a:rPr>
              <a:t>основу городецкой резьбы положен растительный орнамент с включением в него различных надписей и дат, а также изображений львов и сказочных существ (</a:t>
            </a:r>
            <a:r>
              <a:rPr lang="ru-RU" sz="2400" b="0" i="0" u="none" strike="noStrike" cap="none" dirty="0" err="1">
                <a:latin typeface="Times New Roman" pitchFamily="18" charset="0"/>
                <a:ea typeface="Century Gothic"/>
                <a:cs typeface="Times New Roman" pitchFamily="18" charset="0"/>
                <a:sym typeface="Century Gothic"/>
              </a:rPr>
              <a:t>берегинь</a:t>
            </a:r>
            <a:r>
              <a:rPr lang="ru-RU" sz="2400" b="0" i="0" u="none" strike="noStrike" cap="none" dirty="0">
                <a:latin typeface="Times New Roman" pitchFamily="18" charset="0"/>
                <a:ea typeface="Century Gothic"/>
                <a:cs typeface="Times New Roman" pitchFamily="18" charset="0"/>
                <a:sym typeface="Century Gothic"/>
              </a:rPr>
              <a:t>, </a:t>
            </a:r>
            <a:r>
              <a:rPr lang="ru-RU" sz="2400" b="0" i="0" u="none" strike="noStrike" cap="none" dirty="0" err="1">
                <a:latin typeface="Times New Roman" pitchFamily="18" charset="0"/>
                <a:ea typeface="Century Gothic"/>
                <a:cs typeface="Times New Roman" pitchFamily="18" charset="0"/>
                <a:sym typeface="Century Gothic"/>
              </a:rPr>
              <a:t>фараонок</a:t>
            </a:r>
            <a:r>
              <a:rPr lang="ru-RU" sz="2400" b="0" i="0" u="none" strike="noStrike" cap="none" dirty="0">
                <a:latin typeface="Times New Roman" pitchFamily="18" charset="0"/>
                <a:ea typeface="Century Gothic"/>
                <a:cs typeface="Times New Roman" pitchFamily="18" charset="0"/>
                <a:sym typeface="Century Gothic"/>
              </a:rPr>
              <a:t>). </a:t>
            </a:r>
            <a:r>
              <a:rPr lang="ru-RU" sz="2400" b="0" i="0" u="none" strike="noStrike" cap="none" dirty="0" smtClean="0">
                <a:latin typeface="Times New Roman" pitchFamily="18" charset="0"/>
                <a:ea typeface="Century Gothic"/>
                <a:cs typeface="Times New Roman" pitchFamily="18" charset="0"/>
                <a:sym typeface="Century Gothic"/>
              </a:rPr>
              <a:t> </a:t>
            </a:r>
          </a:p>
          <a:p>
            <a:pPr marL="90488" marR="0" lvl="0" indent="-25400" rtl="0">
              <a:lnSpc>
                <a:spcPct val="80000"/>
              </a:lnSpc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880"/>
              <a:buNone/>
            </a:pPr>
            <a:r>
              <a:rPr lang="ru-RU" sz="2400" dirty="0" smtClean="0">
                <a:latin typeface="Times New Roman" pitchFamily="18" charset="0"/>
                <a:ea typeface="Century Gothic"/>
                <a:cs typeface="Times New Roman" pitchFamily="18" charset="0"/>
                <a:sym typeface="Century Gothic"/>
              </a:rPr>
              <a:t>    </a:t>
            </a:r>
            <a:r>
              <a:rPr lang="ru-RU" sz="2400" b="0" i="0" u="none" strike="noStrike" cap="none" dirty="0" smtClean="0">
                <a:latin typeface="Times New Roman" pitchFamily="18" charset="0"/>
                <a:ea typeface="Century Gothic"/>
                <a:cs typeface="Times New Roman" pitchFamily="18" charset="0"/>
                <a:sym typeface="Century Gothic"/>
              </a:rPr>
              <a:t> Искусной </a:t>
            </a:r>
            <a:r>
              <a:rPr lang="ru-RU" sz="2400" b="0" i="0" u="none" strike="noStrike" cap="none" dirty="0">
                <a:latin typeface="Times New Roman" pitchFamily="18" charset="0"/>
                <a:ea typeface="Century Gothic"/>
                <a:cs typeface="Times New Roman" pitchFamily="18" charset="0"/>
                <a:sym typeface="Century Gothic"/>
              </a:rPr>
              <a:t>резьбой украшают шкатулки, небольшие панно, оклады икон, пряничные доски (для печати пряников), мелкую скульптуру. Мастера - резчики работают над резными иконами, используя художественные приемы, идущие от искусства древней Руси. </a:t>
            </a:r>
            <a:r>
              <a:rPr lang="ru-RU" sz="2400" b="0" i="0" u="none" strike="noStrike" cap="none" dirty="0" smtClean="0">
                <a:latin typeface="Times New Roman" pitchFamily="18" charset="0"/>
                <a:ea typeface="Century Gothic"/>
                <a:cs typeface="Times New Roman" pitchFamily="18" charset="0"/>
                <a:sym typeface="Century Gothic"/>
              </a:rPr>
              <a:t> </a:t>
            </a:r>
            <a:r>
              <a:rPr lang="ru-RU" sz="2000" b="0" i="0" u="none" strike="noStrike" cap="none" dirty="0">
                <a:latin typeface="Times New Roman" pitchFamily="18" charset="0"/>
                <a:ea typeface="Century Gothic"/>
                <a:cs typeface="Times New Roman" pitchFamily="18" charset="0"/>
                <a:sym typeface="Century Gothic"/>
              </a:rPr>
              <a:t/>
            </a:r>
            <a:br>
              <a:rPr lang="ru-RU" sz="2000" b="0" i="0" u="none" strike="noStrike" cap="none" dirty="0">
                <a:latin typeface="Times New Roman" pitchFamily="18" charset="0"/>
                <a:ea typeface="Century Gothic"/>
                <a:cs typeface="Times New Roman" pitchFamily="18" charset="0"/>
                <a:sym typeface="Century Gothic"/>
              </a:rPr>
            </a:br>
            <a:r>
              <a:rPr lang="ru-RU" sz="2000" b="0" i="0" u="none" strike="noStrike" cap="none" dirty="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ru-RU" sz="2000" b="0" i="0" u="none" strike="noStrike" cap="none" dirty="0">
                <a:latin typeface="Century Gothic"/>
                <a:ea typeface="Century Gothic"/>
                <a:cs typeface="Century Gothic"/>
                <a:sym typeface="Century Gothic"/>
              </a:rPr>
            </a:br>
            <a:endParaRPr/>
          </a:p>
          <a:p>
            <a:pPr marL="448056" marR="0" lvl="0" indent="-345947" algn="just" rtl="0">
              <a:lnSpc>
                <a:spcPct val="8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Noto Sans Symbols"/>
              <a:buNone/>
            </a:pPr>
            <a:endParaRPr sz="7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Picture 2" descr="J:\городецкая роспись\наши экспонаты\DSC042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531" b="14733"/>
          <a:stretch/>
        </p:blipFill>
        <p:spPr bwMode="auto">
          <a:xfrm>
            <a:off x="3276600" y="914400"/>
            <a:ext cx="5416935" cy="29142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85794"/>
            <a:ext cx="2857520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844" y="4000504"/>
            <a:ext cx="3714776" cy="271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8926" y="857232"/>
            <a:ext cx="3046371" cy="301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07885" y="642918"/>
            <a:ext cx="3036115" cy="242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71934" y="4143380"/>
            <a:ext cx="2171364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43702" y="3286124"/>
            <a:ext cx="2201928" cy="357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резьб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404813"/>
            <a:ext cx="7978775" cy="5832475"/>
          </a:xfrm>
          <a:prstGeom prst="rect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161</TotalTime>
  <Words>638</Words>
  <Application>Microsoft Office PowerPoint</Application>
  <PresentationFormat>Экран (4:3)</PresentationFormat>
  <Paragraphs>140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Городецкая роспись</vt:lpstr>
      <vt:lpstr>           Историческая справка</vt:lpstr>
      <vt:lpstr>Слайд 3</vt:lpstr>
      <vt:lpstr>Слайд 4</vt:lpstr>
      <vt:lpstr>Древний Городец </vt:lpstr>
      <vt:lpstr> В Городце широко использовались различные промыслы. Попробуйте отгадать    название промысла, переставив местами буквы в словах.</vt:lpstr>
      <vt:lpstr>ГОРОДЕЦКАЯ РЕЗЬБА ПО ДЕРЕВУ</vt:lpstr>
      <vt:lpstr>Слайд 8</vt:lpstr>
      <vt:lpstr>Слайд 9</vt:lpstr>
      <vt:lpstr> </vt:lpstr>
      <vt:lpstr>Гончарный промысел</vt:lpstr>
      <vt:lpstr>Золотная вышивка</vt:lpstr>
      <vt:lpstr>Переставьте буквы  и отгадайте промысел Городца</vt:lpstr>
      <vt:lpstr>Слайд 14</vt:lpstr>
      <vt:lpstr>Слайд 15</vt:lpstr>
      <vt:lpstr>Слайд 16</vt:lpstr>
      <vt:lpstr>Плетение из лозы</vt:lpstr>
      <vt:lpstr>Отгадайте ребус о промысле Городца</vt:lpstr>
      <vt:lpstr>Сапоговаляние </vt:lpstr>
      <vt:lpstr>Городецкая роспись</vt:lpstr>
      <vt:lpstr>Нижегородская роспись</vt:lpstr>
      <vt:lpstr>Конец ХIХ века</vt:lpstr>
      <vt:lpstr>1930-е годы  период возрождения росписи </vt:lpstr>
      <vt:lpstr>Мировое признание</vt:lpstr>
      <vt:lpstr>Фон, мотивы росписи</vt:lpstr>
      <vt:lpstr>Символичность росписи</vt:lpstr>
      <vt:lpstr>Пословицы о труде и ремесле.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ГЖЕЛЬ</dc:title>
  <dc:creator>школа</dc:creator>
  <cp:lastModifiedBy>школа</cp:lastModifiedBy>
  <cp:revision>32</cp:revision>
  <dcterms:created xsi:type="dcterms:W3CDTF">2022-05-18T11:55:37Z</dcterms:created>
  <dcterms:modified xsi:type="dcterms:W3CDTF">2024-05-21T10:51:11Z</dcterms:modified>
</cp:coreProperties>
</file>