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39"/>
  </p:notesMasterIdLst>
  <p:sldIdLst>
    <p:sldId id="256" r:id="rId2"/>
    <p:sldId id="313" r:id="rId3"/>
    <p:sldId id="302" r:id="rId4"/>
    <p:sldId id="303" r:id="rId5"/>
    <p:sldId id="311" r:id="rId6"/>
    <p:sldId id="312" r:id="rId7"/>
    <p:sldId id="301" r:id="rId8"/>
    <p:sldId id="260" r:id="rId9"/>
    <p:sldId id="285" r:id="rId10"/>
    <p:sldId id="290" r:id="rId11"/>
    <p:sldId id="291" r:id="rId12"/>
    <p:sldId id="292" r:id="rId13"/>
    <p:sldId id="294" r:id="rId14"/>
    <p:sldId id="293" r:id="rId15"/>
    <p:sldId id="295" r:id="rId16"/>
    <p:sldId id="296" r:id="rId17"/>
    <p:sldId id="297" r:id="rId18"/>
    <p:sldId id="298" r:id="rId19"/>
    <p:sldId id="299" r:id="rId20"/>
    <p:sldId id="300" r:id="rId21"/>
    <p:sldId id="320" r:id="rId22"/>
    <p:sldId id="314" r:id="rId23"/>
    <p:sldId id="316" r:id="rId24"/>
    <p:sldId id="318" r:id="rId25"/>
    <p:sldId id="317" r:id="rId26"/>
    <p:sldId id="315" r:id="rId27"/>
    <p:sldId id="321" r:id="rId28"/>
    <p:sldId id="276" r:id="rId29"/>
    <p:sldId id="279" r:id="rId30"/>
    <p:sldId id="280" r:id="rId31"/>
    <p:sldId id="322" r:id="rId32"/>
    <p:sldId id="323" r:id="rId33"/>
    <p:sldId id="304" r:id="rId34"/>
    <p:sldId id="258" r:id="rId35"/>
    <p:sldId id="305" r:id="rId36"/>
    <p:sldId id="319" r:id="rId37"/>
    <p:sldId id="27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51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A133D-30F7-471D-8245-6F156AB56DF1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0C178-77CD-4766-98B6-64646B874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747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0C178-77CD-4766-98B6-64646B874F5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520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43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773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79EA744C-FE01-496A-A041-ED93458D100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30DD4E80-607C-4832-AF51-7572707487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5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1D8AFA0-B771-4BC0-8861-0AE7717DCFAA}" type="datetimeFigureOut">
              <a:rPr lang="ru-RU" smtClean="0"/>
              <a:t>23.03.2023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509F275C-7EE3-4A82-A59C-FDCB2E52BD5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675" r:id="rId12"/>
    <p:sldLayoutId id="214748367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124744"/>
            <a:ext cx="6768752" cy="2808313"/>
          </a:xfrm>
        </p:spPr>
        <p:txBody>
          <a:bodyPr>
            <a:noAutofit/>
          </a:bodyPr>
          <a:lstStyle/>
          <a:p>
            <a:r>
              <a:rPr lang="ru-RU" sz="3600" dirty="0" smtClean="0"/>
              <a:t>Развитие творческих способностей детей на уроках технологии и изобразительного искусства </a:t>
            </a:r>
            <a:br>
              <a:rPr lang="ru-RU" sz="3600" dirty="0" smtClean="0"/>
            </a:br>
            <a:r>
              <a:rPr lang="ru-RU" sz="3600" dirty="0" smtClean="0"/>
              <a:t>(Создание </a:t>
            </a:r>
            <a:r>
              <a:rPr lang="ru-RU" sz="3600" dirty="0" err="1" smtClean="0"/>
              <a:t>агамографа</a:t>
            </a:r>
            <a:r>
              <a:rPr lang="ru-RU" sz="3600" dirty="0" smtClean="0"/>
              <a:t>)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3933056"/>
            <a:ext cx="5712179" cy="15240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Учитель начальных классов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 МАОУ СОШ 17-Ф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Т</a:t>
            </a:r>
            <a:r>
              <a:rPr lang="ru-RU" i="1" dirty="0" smtClean="0">
                <a:solidFill>
                  <a:schemeClr val="tx1"/>
                </a:solidFill>
              </a:rPr>
              <a:t>о</a:t>
            </a:r>
            <a:r>
              <a:rPr lang="ru-RU" dirty="0" smtClean="0">
                <a:solidFill>
                  <a:schemeClr val="tx1"/>
                </a:solidFill>
              </a:rPr>
              <a:t>рмина Ольга Сергеевна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96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5023" y="620688"/>
            <a:ext cx="6965245" cy="2448272"/>
          </a:xfrm>
        </p:spPr>
        <p:txBody>
          <a:bodyPr>
            <a:noAutofit/>
          </a:bodyPr>
          <a:lstStyle/>
          <a:p>
            <a:r>
              <a:rPr lang="ru-RU" sz="1200" dirty="0"/>
              <a:t>Музей </a:t>
            </a:r>
            <a:r>
              <a:rPr lang="ru-RU" sz="1200" dirty="0" err="1"/>
              <a:t>Яакова</a:t>
            </a:r>
            <a:r>
              <a:rPr lang="ru-RU" sz="1200" dirty="0"/>
              <a:t> </a:t>
            </a:r>
            <a:r>
              <a:rPr lang="ru-RU" sz="1200" dirty="0" smtClean="0"/>
              <a:t>Агама </a:t>
            </a:r>
            <a:r>
              <a:rPr lang="ru-RU" sz="1200" smtClean="0"/>
              <a:t>(Израиль)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err="1"/>
              <a:t>Яаков</a:t>
            </a:r>
            <a:r>
              <a:rPr lang="ru-RU" sz="1200" dirty="0"/>
              <a:t> Агам – один из основателей школы кинетического искусства, фигура мирового значения, создавший уникальный и совершенно новый язык в изобразительном искусстве.</a:t>
            </a:r>
            <a:br>
              <a:rPr lang="ru-RU" sz="1200" dirty="0"/>
            </a:br>
            <a:r>
              <a:rPr lang="ru-RU" sz="1200" dirty="0"/>
              <a:t>Музей, целиком посвященный творчеству </a:t>
            </a:r>
            <a:r>
              <a:rPr lang="ru-RU" sz="1200" dirty="0" err="1"/>
              <a:t>Яакова</a:t>
            </a:r>
            <a:r>
              <a:rPr lang="ru-RU" sz="1200" dirty="0"/>
              <a:t> </a:t>
            </a:r>
            <a:r>
              <a:rPr lang="ru-RU" sz="1200" dirty="0" smtClean="0"/>
              <a:t>Агама составляет </a:t>
            </a:r>
            <a:r>
              <a:rPr lang="ru-RU" sz="1200" dirty="0"/>
              <a:t>3200 квадратных метров. Это один из тех редких случаев, когда музей создается при жизни художника.</a:t>
            </a:r>
            <a:br>
              <a:rPr lang="ru-RU" sz="1200" dirty="0"/>
            </a:br>
            <a:r>
              <a:rPr lang="ru-RU" sz="1200" dirty="0" smtClean="0"/>
              <a:t>Это </a:t>
            </a:r>
            <a:r>
              <a:rPr lang="ru-RU" sz="1200" dirty="0"/>
              <a:t>просторное, залитое светом здание, расположенное в западной части города недалеко от моря, заметно издалека благодаря ярким шестигранным монументальным </a:t>
            </a:r>
            <a:r>
              <a:rPr lang="ru-RU" sz="1200" dirty="0" smtClean="0"/>
              <a:t>колоннам </a:t>
            </a:r>
            <a:r>
              <a:rPr lang="ru-RU" sz="1200" dirty="0"/>
              <a:t>и каждая из них представляет собой законченное произведение искусства. Эти колонны создают единое </a:t>
            </a:r>
            <a:r>
              <a:rPr lang="ru-RU" sz="1200" dirty="0" smtClean="0"/>
              <a:t>пространство, грани </a:t>
            </a:r>
            <a:r>
              <a:rPr lang="ru-RU" sz="1200" dirty="0"/>
              <a:t>колонн покрыты рисунками, их более трех тысяч, и каждый несет в себе собственный смысл. Художник создал это произведение в память о своей покойной жене.</a:t>
            </a:r>
            <a:br>
              <a:rPr lang="ru-RU" sz="1200" dirty="0"/>
            </a:br>
            <a:endParaRPr lang="ru-RU" sz="12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80928"/>
            <a:ext cx="5839545" cy="3353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63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43608" y="1052736"/>
            <a:ext cx="7191901" cy="4670333"/>
          </a:xfrm>
        </p:spPr>
        <p:txBody>
          <a:bodyPr>
            <a:normAutofit/>
          </a:bodyPr>
          <a:lstStyle/>
          <a:p>
            <a:r>
              <a:rPr lang="ru-RU" sz="2200" dirty="0"/>
              <a:t>Итак, что же такое «</a:t>
            </a:r>
            <a:r>
              <a:rPr lang="ru-RU" sz="2200" dirty="0" err="1"/>
              <a:t>агамограф</a:t>
            </a:r>
            <a:r>
              <a:rPr lang="ru-RU" sz="2200" dirty="0"/>
              <a:t>»? В основе этой техники лежит складывание бумаги гармошкой. Это две картинки в одной, в зависимости от того, под каким углом посмотреть, можно увидеть то одну картинку, то другую.</a:t>
            </a:r>
          </a:p>
          <a:p>
            <a:r>
              <a:rPr lang="ru-RU" sz="2200" dirty="0"/>
              <a:t>Такие работы можно использовать и как методические пособия, и как отдельные </a:t>
            </a:r>
            <a:r>
              <a:rPr lang="ru-RU" sz="2200" dirty="0" smtClean="0"/>
              <a:t>открытки</a:t>
            </a:r>
            <a:r>
              <a:rPr lang="ru-RU" sz="2200" smtClean="0"/>
              <a:t>, а </a:t>
            </a:r>
            <a:r>
              <a:rPr lang="ru-RU" sz="2200" dirty="0" smtClean="0"/>
              <a:t>так же для </a:t>
            </a:r>
            <a:r>
              <a:rPr lang="ru-RU" sz="2200" dirty="0"/>
              <a:t>интеграции уроков изобразительного искусства, технологии с чтением, окружающим миром…</a:t>
            </a:r>
          </a:p>
          <a:p>
            <a:r>
              <a:rPr lang="ru-RU" sz="2200" dirty="0"/>
              <a:t>Это настоящее превращение, поэтому дети с огромным удовольствием примут участие в ее изготовлении.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525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0" y="980728"/>
            <a:ext cx="7272808" cy="4742341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Для детей такая поделка настоящее </a:t>
            </a:r>
            <a:r>
              <a:rPr lang="ru-RU" dirty="0" smtClean="0"/>
              <a:t>волшебство!</a:t>
            </a:r>
            <a:r>
              <a:rPr lang="ru-RU" dirty="0"/>
              <a:t>  А самое главное невероятная польза! 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 Используя на уроках данную нетрадиционную технику, у детей развивается фантазия, воображение, пространственное восприятие,  мелкая моторика рук. </a:t>
            </a:r>
            <a:r>
              <a:rPr lang="ru-RU" dirty="0" smtClean="0"/>
              <a:t>Работа с </a:t>
            </a:r>
            <a:r>
              <a:rPr lang="ru-RU" dirty="0" err="1" smtClean="0"/>
              <a:t>агамографом</a:t>
            </a:r>
            <a:r>
              <a:rPr lang="ru-RU" dirty="0" smtClean="0"/>
              <a:t> способствует </a:t>
            </a:r>
            <a:r>
              <a:rPr lang="ru-RU" dirty="0"/>
              <a:t>развитию внимания, потому что чередуя изображения при раскрашивании, ребёнку нужно в</a:t>
            </a:r>
            <a:r>
              <a:rPr lang="ru-RU" i="1" dirty="0"/>
              <a:t>о</a:t>
            </a:r>
            <a:r>
              <a:rPr lang="ru-RU" dirty="0"/>
              <a:t> время переключиться на другой фрагмент. Воспитывает зрительную культуру и развивает мышцы глаз.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185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836712"/>
            <a:ext cx="6768752" cy="1944216"/>
          </a:xfrm>
        </p:spPr>
        <p:txBody>
          <a:bodyPr>
            <a:normAutofit/>
          </a:bodyPr>
          <a:lstStyle/>
          <a:p>
            <a:r>
              <a:rPr lang="ru-RU" sz="2800" dirty="0"/>
              <a:t>Процесс немного напоминает оригами, но складывать гармошкой нужно картинки. Такое занятие придется по душе и детям, и </a:t>
            </a:r>
            <a:r>
              <a:rPr lang="ru-RU" sz="2800" dirty="0" smtClean="0"/>
              <a:t>взрослым.</a:t>
            </a:r>
            <a:endParaRPr lang="ru-RU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80928"/>
            <a:ext cx="6774136" cy="305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817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/>
              <a:t>Для творчества понадобится </a:t>
            </a:r>
            <a:r>
              <a:rPr lang="ru-RU" sz="1800" dirty="0" smtClean="0"/>
              <a:t>картон или лист А4, </a:t>
            </a:r>
            <a:r>
              <a:rPr lang="ru-RU" sz="1800" dirty="0"/>
              <a:t>клей, ножницы и все для рисования. Для начала советуем использовать готовые картинки, распечатанные на принтере. А затем, разобравшись в технологии, создавать свои полотна.</a:t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44" y="1916832"/>
            <a:ext cx="7180676" cy="381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69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В результате получится творческая работа, которую можно рассматривать под разным углом, и при этом увидеть две разные картины.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04864"/>
            <a:ext cx="6835972" cy="357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87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620688"/>
            <a:ext cx="6965245" cy="4752528"/>
          </a:xfrm>
        </p:spPr>
        <p:txBody>
          <a:bodyPr>
            <a:normAutofit/>
          </a:bodyPr>
          <a:lstStyle/>
          <a:p>
            <a:r>
              <a:rPr lang="ru-RU" sz="2200" dirty="0" smtClean="0"/>
              <a:t>Приготовим </a:t>
            </a:r>
            <a:r>
              <a:rPr lang="ru-RU" sz="2200" dirty="0"/>
              <a:t>два рисунка одинакового размера и с помощью линейки начертим вертикальные полоски с интервалом 1,5 сантиметра. Чтобы не запутаться, карандашом напишем на полосках </a:t>
            </a:r>
            <a:r>
              <a:rPr lang="ru-RU" sz="2200" dirty="0" smtClean="0"/>
              <a:t> А1, А2…. </a:t>
            </a:r>
            <a:r>
              <a:rPr lang="ru-RU" sz="2200" dirty="0"/>
              <a:t>на первой </a:t>
            </a:r>
            <a:r>
              <a:rPr lang="ru-RU" sz="2200" dirty="0" smtClean="0"/>
              <a:t>картинке, </a:t>
            </a:r>
            <a:r>
              <a:rPr lang="ru-RU" sz="2200" dirty="0"/>
              <a:t>на другой </a:t>
            </a:r>
            <a:r>
              <a:rPr lang="ru-RU" sz="2200" dirty="0" smtClean="0"/>
              <a:t> Б1, Б2…. </a:t>
            </a:r>
            <a:r>
              <a:rPr lang="ru-RU" sz="2200" dirty="0"/>
              <a:t>Теперь придется картинки разрезать по начерченным линиям. </a:t>
            </a:r>
          </a:p>
        </p:txBody>
      </p:sp>
    </p:spTree>
    <p:extLst>
      <p:ext uri="{BB962C8B-B14F-4D97-AF65-F5344CB8AC3E}">
        <p14:creationId xmlns:p14="http://schemas.microsoft.com/office/powerpoint/2010/main" val="56805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387282"/>
          </a:xfrm>
        </p:spPr>
        <p:txBody>
          <a:bodyPr>
            <a:noAutofit/>
          </a:bodyPr>
          <a:lstStyle/>
          <a:p>
            <a:r>
              <a:rPr lang="ru-RU" sz="2000" dirty="0"/>
              <a:t>Возьмем </a:t>
            </a:r>
            <a:r>
              <a:rPr lang="ru-RU" sz="2000" dirty="0" smtClean="0"/>
              <a:t>лист А4, </a:t>
            </a:r>
            <a:r>
              <a:rPr lang="ru-RU" sz="2000" dirty="0"/>
              <a:t>равный по высоте нашим картинкам, по ширине – в два раза превышающий размер картинок. Нанесем на него такие же вертикальные линии с интервалом 1,5 сантиметра.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76872"/>
            <a:ext cx="7408151" cy="350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981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/>
              <a:t>Наклеим </a:t>
            </a:r>
            <a:r>
              <a:rPr lang="ru-RU" sz="2000" dirty="0" err="1"/>
              <a:t>полосочки</a:t>
            </a:r>
            <a:r>
              <a:rPr lang="ru-RU" sz="2000" dirty="0"/>
              <a:t>, полученные при разрезании картинок в порядке согласно нумерации. Творение выглядит немного непонятно и хаотично. 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9" y="2348880"/>
            <a:ext cx="6841007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80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891338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>Сложите </a:t>
            </a:r>
            <a:r>
              <a:rPr lang="ru-RU" sz="2000" dirty="0" smtClean="0"/>
              <a:t>лист </a:t>
            </a:r>
            <a:r>
              <a:rPr lang="ru-RU" sz="2000" dirty="0"/>
              <a:t>гармошкой и наслаждайтесь результатом! Идея создания таких картин настолько популярна, что художники-иллюстраторы выпускают целые серии рисунков. Таким способом создают тематические панно для интерьера: морские пейзажи, времена года, открытки-</a:t>
            </a:r>
            <a:r>
              <a:rPr lang="ru-RU" sz="2000" dirty="0" err="1"/>
              <a:t>валентинки</a:t>
            </a:r>
            <a:r>
              <a:rPr lang="ru-RU" sz="2000" dirty="0"/>
              <a:t> приобретают новый вид. 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44" y="2996952"/>
            <a:ext cx="7337988" cy="2588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25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«Оживи сказочного героя»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1844824"/>
            <a:ext cx="66247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6695"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latin typeface="Times New Roman"/>
                <a:ea typeface="+mj-ea"/>
              </a:rPr>
              <a:t>Работу с превращениями мы начали в виде разминки, оживляя сказочных героев при помощи шаблонов, карандашей, файла  и перманентного маркера…</a:t>
            </a:r>
            <a:endParaRPr lang="ru-RU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/>
                <a:ea typeface="+mj-ea"/>
              </a:rPr>
              <a:t>Раскрасили сказочного героя</a:t>
            </a:r>
            <a:endParaRPr lang="ru-RU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/>
                <a:ea typeface="+mj-ea"/>
              </a:rPr>
              <a:t>Вложили в файл</a:t>
            </a:r>
            <a:endParaRPr lang="ru-RU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/>
                <a:ea typeface="+mj-ea"/>
              </a:rPr>
              <a:t>Обвели </a:t>
            </a:r>
            <a:r>
              <a:rPr lang="ru-RU" dirty="0" err="1">
                <a:solidFill>
                  <a:srgbClr val="000000"/>
                </a:solidFill>
                <a:latin typeface="Times New Roman"/>
                <a:ea typeface="+mj-ea"/>
              </a:rPr>
              <a:t>перманетным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+mj-ea"/>
              </a:rPr>
              <a:t> маркером по контуру рисунка</a:t>
            </a:r>
            <a:endParaRPr lang="ru-RU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/>
                <a:ea typeface="+mj-ea"/>
              </a:rPr>
              <a:t>Сверху вложили чистый лист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  <a:latin typeface="Times New Roman"/>
                <a:ea typeface="+mj-ea"/>
              </a:rPr>
              <a:t>Работа готова!!!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9773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2035354"/>
          </a:xfrm>
        </p:spPr>
        <p:txBody>
          <a:bodyPr>
            <a:normAutofit/>
          </a:bodyPr>
          <a:lstStyle/>
          <a:p>
            <a:r>
              <a:rPr lang="ru-RU" sz="2000" dirty="0"/>
              <a:t>Замечательный подарок – фотоколлаж, составленный из двух фотографий, сделанных в разное время. Например, одно, когда школьник только </a:t>
            </a:r>
            <a:r>
              <a:rPr lang="ru-RU" sz="2000" dirty="0" err="1"/>
              <a:t>только</a:t>
            </a:r>
            <a:r>
              <a:rPr lang="ru-RU" sz="2000" dirty="0"/>
              <a:t> начал учебу, второе – портрет выпускника.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08920"/>
            <a:ext cx="4802493" cy="328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967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883226"/>
          </a:xfrm>
        </p:spPr>
        <p:txBody>
          <a:bodyPr>
            <a:normAutofit/>
          </a:bodyPr>
          <a:lstStyle/>
          <a:p>
            <a:r>
              <a:rPr lang="ru-RU" sz="2400" dirty="0"/>
              <a:t>Верх </a:t>
            </a:r>
            <a:r>
              <a:rPr lang="ru-RU" sz="2400" dirty="0" smtClean="0"/>
              <a:t>мастерства - </a:t>
            </a:r>
            <a:r>
              <a:rPr lang="ru-RU" sz="2400" dirty="0" err="1"/>
              <a:t>агамограф</a:t>
            </a:r>
            <a:r>
              <a:rPr lang="ru-RU" sz="2400" dirty="0"/>
              <a:t> из 3х рисунков.</a:t>
            </a:r>
            <a:endParaRPr lang="ru-RU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84784"/>
            <a:ext cx="5479456" cy="472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31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Шаблоны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Оленька\Desktop\МАРАФОН\1636728611_56-flomaster-club-p-vremena-goda-raskraska-dlya-detei-krasivie-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6192688" cy="422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97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Оленька\Desktop\МАРАФОН\1670212216_grizly-club-p-shablon-agamografi-dlya-detei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0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64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Оленька\Desktop\МАРАФОН\1670212223_grizly-club-p-shablon-agamografi-dlya-detei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747712"/>
            <a:ext cx="7658100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21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Оленька\Desktop\МАРАФОН\1670212221_grizly-club-p-shablon-agamografi-dlya-detei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0" y="0"/>
            <a:ext cx="8875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67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Оленька\Desktop\МАРАФОН\1670212215_grizly-club-p-shablon-agamografi-dlya-dete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193"/>
            <a:ext cx="9144000" cy="604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52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8112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</a:t>
            </a:r>
            <a:r>
              <a:rPr lang="ru-RU" sz="4000" dirty="0" smtClean="0"/>
              <a:t>. Работа по готовому шаблону</a:t>
            </a:r>
            <a:endParaRPr lang="ru-RU" sz="40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4078"/>
            <a:ext cx="5760639" cy="4309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90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6" y="764704"/>
            <a:ext cx="7200800" cy="5382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4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1546" y="836712"/>
            <a:ext cx="7128551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92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Оленька\Desktop\МАРАФОН\17c1d311-bbab-47d6-8c5e-0a544115c8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3867894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Оленька\Desktop\МАРАФОН\aa3209d5-a5cd-4e9f-b629-ffec498386e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654" y="836712"/>
            <a:ext cx="3873052" cy="516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54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784356"/>
            <a:ext cx="6992555" cy="5226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05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2. Работа с иллюстрациями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156" y="2119313"/>
            <a:ext cx="5411398" cy="404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42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7266141" cy="811218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3. Изготовление собственного </a:t>
            </a:r>
            <a:r>
              <a:rPr lang="ru-RU" sz="3200" dirty="0" err="1" smtClean="0"/>
              <a:t>агамографа</a:t>
            </a:r>
            <a:endParaRPr lang="ru-RU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4413887" cy="295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16832"/>
            <a:ext cx="32131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35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Оленька\Desktop\МАРАФОН\3c9ad17c-783b-4a99-8a22-54576d72404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07305"/>
            <a:ext cx="3456384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Оленька\Desktop\МАРАФОН\6275cbb8-de86-44c4-b291-4c98ac5b654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36712"/>
            <a:ext cx="3434330" cy="457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00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64704"/>
            <a:ext cx="6840760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87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Оленька\Desktop\МАРАФОН\5337b323-b28d-4730-b7ed-2e233f6e7b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3"/>
            <a:ext cx="3744416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Оленька\Desktop\МАРАФОН\128fe0de-cecd-47fb-b0c2-2027241b79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771229"/>
            <a:ext cx="3721521" cy="496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7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5951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Рекламные щиты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6245424" cy="4684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91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898" y="764373"/>
            <a:ext cx="7699752" cy="1293028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/>
              <a:t>Спасибо за внимание!!!</a:t>
            </a:r>
            <a:endParaRPr lang="ru-RU" sz="4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меняющиеся картинк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13302"/>
            <a:ext cx="8155983" cy="48509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755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Оленька\Desktop\МАРАФОН\449b6cfd-167d-4536-99b1-8fda5028832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0" y="963976"/>
            <a:ext cx="3684972" cy="491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Оленька\Desktop\МАРАФОН\23ec924d-5374-4ea0-b17b-35474b1e8de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31244"/>
            <a:ext cx="3677846" cy="490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08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Оленька\Desktop\МАРАФОН\b35df98a-f3be-494a-8f3c-48a3c4aac75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836712"/>
            <a:ext cx="3651869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Оленька\Desktop\МАРАФОН\df9de720-0a5e-4eca-bd93-c51ad9d94c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452" y="764704"/>
            <a:ext cx="3705876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42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Оленька\Desktop\МАРАФОН\b91b9254-dfa9-4d14-bf71-8cf5540579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5472608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Оленька\Desktop\МАРАФОН\bcc0b556-6cc3-4b40-b1e2-b8c5548c7ce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852936"/>
            <a:ext cx="2517744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82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Оленька\Desktop\МАРАФОН\a1c2f57e-e84d-49a7-a068-c2d5f90d7f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380312" cy="553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14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501008"/>
            <a:ext cx="7344816" cy="2448272"/>
          </a:xfrm>
        </p:spPr>
        <p:txBody>
          <a:bodyPr>
            <a:normAutofit/>
          </a:bodyPr>
          <a:lstStyle/>
          <a:p>
            <a:r>
              <a:rPr lang="ru-RU" sz="2400" dirty="0"/>
              <a:t>С одной стороны - кораблик, с другой - рыбки. Заглянешь слева - зима, подойдешь справа - жаркое лето. Вот такой забавный эффект совмещения двух изображений в одной картине получил название "Агамограф".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620688"/>
            <a:ext cx="5184576" cy="3024336"/>
          </a:xfrm>
        </p:spPr>
      </p:pic>
    </p:spTree>
    <p:extLst>
      <p:ext uri="{BB962C8B-B14F-4D97-AF65-F5344CB8AC3E}">
        <p14:creationId xmlns:p14="http://schemas.microsoft.com/office/powerpoint/2010/main" val="427013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499992" y="1556792"/>
            <a:ext cx="3960440" cy="39604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000" dirty="0"/>
              <a:t>Какое загадочное слово – </a:t>
            </a:r>
            <a:r>
              <a:rPr lang="ru-RU" sz="2000" dirty="0" err="1"/>
              <a:t>агамограф</a:t>
            </a:r>
            <a:r>
              <a:rPr lang="ru-RU" sz="2000" dirty="0"/>
              <a:t>. Что же это такое?</a:t>
            </a:r>
          </a:p>
          <a:p>
            <a:pPr marL="0" indent="0">
              <a:buNone/>
            </a:pPr>
            <a:r>
              <a:rPr lang="ru-RU" sz="2000" dirty="0"/>
              <a:t>Это 3D искусство своими руками. </a:t>
            </a:r>
            <a:r>
              <a:rPr lang="ru-RU" sz="2000" dirty="0" err="1"/>
              <a:t>Анамограф</a:t>
            </a:r>
            <a:r>
              <a:rPr lang="ru-RU" sz="2000" dirty="0"/>
              <a:t> придумал Яков Агам (род. В 1928г.) – художник из Израиля, и это было настолько впечатляюще, что изобретение назвали в его честь. Более того, за это новшество Яков Агам получил медаль Яна </a:t>
            </a:r>
            <a:r>
              <a:rPr lang="ru-RU" sz="2000" dirty="0" err="1"/>
              <a:t>Амоса</a:t>
            </a:r>
            <a:r>
              <a:rPr lang="ru-RU" sz="2000" dirty="0"/>
              <a:t> Коменского – великого чешского педагога, в качестве награды от ЮНЕСКО за визуальное образование детей младшего возраста.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412776"/>
            <a:ext cx="3562415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13854" y="692696"/>
            <a:ext cx="23925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66FF"/>
                </a:solidFill>
              </a:rPr>
              <a:t>Яков Агам </a:t>
            </a:r>
          </a:p>
        </p:txBody>
      </p:sp>
    </p:spTree>
    <p:extLst>
      <p:ext uri="{BB962C8B-B14F-4D97-AF65-F5344CB8AC3E}">
        <p14:creationId xmlns:p14="http://schemas.microsoft.com/office/powerpoint/2010/main" val="24315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357</TotalTime>
  <Words>563</Words>
  <Application>Microsoft Office PowerPoint</Application>
  <PresentationFormat>Экран (4:3)</PresentationFormat>
  <Paragraphs>36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Кнопка</vt:lpstr>
      <vt:lpstr>Развитие творческих способностей детей на уроках технологии и изобразительного искусства  (Создание агамографа)</vt:lpstr>
      <vt:lpstr>«Оживи сказочного героя»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 одной стороны - кораблик, с другой - рыбки. Заглянешь слева - зима, подойдешь справа - жаркое лето. Вот такой забавный эффект совмещения двух изображений в одной картине получил название "Агамограф".</vt:lpstr>
      <vt:lpstr>Презентация PowerPoint</vt:lpstr>
      <vt:lpstr>Музей Яакова Агама (Израиль) Яаков Агам – один из основателей школы кинетического искусства, фигура мирового значения, создавший уникальный и совершенно новый язык в изобразительном искусстве. Музей, целиком посвященный творчеству Яакова Агама составляет 3200 квадратных метров. Это один из тех редких случаев, когда музей создается при жизни художника. Это просторное, залитое светом здание, расположенное в западной части города недалеко от моря, заметно издалека благодаря ярким шестигранным монументальным колоннам и каждая из них представляет собой законченное произведение искусства. Эти колонны создают единое пространство, грани колонн покрыты рисунками, их более трех тысяч, и каждый несет в себе собственный смысл. Художник создал это произведение в память о своей покойной жене. </vt:lpstr>
      <vt:lpstr>Презентация PowerPoint</vt:lpstr>
      <vt:lpstr>Презентация PowerPoint</vt:lpstr>
      <vt:lpstr>Процесс немного напоминает оригами, но складывать гармошкой нужно картинки. Такое занятие придется по душе и детям, и взрослым.</vt:lpstr>
      <vt:lpstr>Для творчества понадобится картон или лист А4, клей, ножницы и все для рисования. Для начала советуем использовать готовые картинки, распечатанные на принтере. А затем, разобравшись в технологии, создавать свои полотна. </vt:lpstr>
      <vt:lpstr>В результате получится творческая работа, которую можно рассматривать под разным углом, и при этом увидеть две разные картины. </vt:lpstr>
      <vt:lpstr>Приготовим два рисунка одинакового размера и с помощью линейки начертим вертикальные полоски с интервалом 1,5 сантиметра. Чтобы не запутаться, карандашом напишем на полосках  А1, А2…. на первой картинке, на другой  Б1, Б2…. Теперь придется картинки разрезать по начерченным линиям. </vt:lpstr>
      <vt:lpstr>Возьмем лист А4, равный по высоте нашим картинкам, по ширине – в два раза превышающий размер картинок. Нанесем на него такие же вертикальные линии с интервалом 1,5 сантиметра. </vt:lpstr>
      <vt:lpstr>Наклеим полосочки, полученные при разрезании картинок в порядке согласно нумерации. Творение выглядит немного непонятно и хаотично. </vt:lpstr>
      <vt:lpstr>Сложите лист гармошкой и наслаждайтесь результатом! Идея создания таких картин настолько популярна, что художники-иллюстраторы выпускают целые серии рисунков. Таким способом создают тематические панно для интерьера: морские пейзажи, времена года, открытки-валентинки приобретают новый вид.  </vt:lpstr>
      <vt:lpstr>Замечательный подарок – фотоколлаж, составленный из двух фотографий, сделанных в разное время. Например, одно, когда школьник только только начал учебу, второе – портрет выпускника. </vt:lpstr>
      <vt:lpstr>Верх мастерства - агамограф из 3х рисунков.</vt:lpstr>
      <vt:lpstr>Шаблоны</vt:lpstr>
      <vt:lpstr>Презентация PowerPoint</vt:lpstr>
      <vt:lpstr>Презентация PowerPoint</vt:lpstr>
      <vt:lpstr>Презентация PowerPoint</vt:lpstr>
      <vt:lpstr>Презентация PowerPoint</vt:lpstr>
      <vt:lpstr>1. Работа по готовому шаблону</vt:lpstr>
      <vt:lpstr>Презентация PowerPoint</vt:lpstr>
      <vt:lpstr>Презентация PowerPoint</vt:lpstr>
      <vt:lpstr>Презентация PowerPoint</vt:lpstr>
      <vt:lpstr>2. Работа с иллюстрациями</vt:lpstr>
      <vt:lpstr>3. Изготовление собственного агамографа</vt:lpstr>
      <vt:lpstr>Презентация PowerPoint</vt:lpstr>
      <vt:lpstr>Презентация PowerPoint</vt:lpstr>
      <vt:lpstr>Презентация PowerPoint</vt:lpstr>
      <vt:lpstr>Рекламные щиты</vt:lpstr>
      <vt:lpstr>Спасибо за внимание!!!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Интеграция уроков технологии и  литературного чтения  (Создание агамографа)</dc:title>
  <dc:creator>Оленька</dc:creator>
  <cp:lastModifiedBy>Оленька</cp:lastModifiedBy>
  <cp:revision>23</cp:revision>
  <dcterms:created xsi:type="dcterms:W3CDTF">2023-03-12T13:12:59Z</dcterms:created>
  <dcterms:modified xsi:type="dcterms:W3CDTF">2023-03-23T12:21:31Z</dcterms:modified>
</cp:coreProperties>
</file>