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6" r:id="rId3"/>
    <p:sldId id="303" r:id="rId4"/>
    <p:sldId id="319" r:id="rId5"/>
    <p:sldId id="327" r:id="rId6"/>
    <p:sldId id="321" r:id="rId7"/>
    <p:sldId id="323" r:id="rId8"/>
    <p:sldId id="261" r:id="rId9"/>
    <p:sldId id="314" r:id="rId10"/>
    <p:sldId id="264" r:id="rId11"/>
    <p:sldId id="325" r:id="rId12"/>
    <p:sldId id="326" r:id="rId13"/>
    <p:sldId id="324" r:id="rId14"/>
    <p:sldId id="279" r:id="rId15"/>
    <p:sldId id="268" r:id="rId16"/>
    <p:sldId id="269" r:id="rId17"/>
    <p:sldId id="328" r:id="rId18"/>
    <p:sldId id="329" r:id="rId19"/>
    <p:sldId id="330" r:id="rId20"/>
    <p:sldId id="331" r:id="rId21"/>
    <p:sldId id="332" r:id="rId22"/>
    <p:sldId id="289" r:id="rId23"/>
    <p:sldId id="298" r:id="rId24"/>
    <p:sldId id="333" r:id="rId25"/>
    <p:sldId id="288" r:id="rId26"/>
    <p:sldId id="31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C1CE-CD1C-4B2F-B53F-3856A4D8331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4E1-6E8B-4A0B-A21F-164259FC2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75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4E1-6E8B-4A0B-A21F-164259FC2C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rz.ru/catimg/72/72345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fimka.net/_ld/13/50994.jpg" TargetMode="External"/><Relationship Id="rId2" Type="http://schemas.openxmlformats.org/officeDocument/2006/relationships/hyperlink" Target="http://www.ruslania.com/pictures/big/97851704359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r.ru/books/p190520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forums.drom.ru/attachment.php?attachmentid=224300&amp;stc=1&amp;d=1213914883" TargetMode="External"/><Relationship Id="rId4" Type="http://schemas.openxmlformats.org/officeDocument/2006/relationships/hyperlink" Target="http://www.kmrz.ru/catimg/75/75051.jpg" TargetMode="Externa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jqlQPVI5g&amp;ab_channel=%D0%9C%D1%83%D0%BB%D1%8C%D1%82%D1%84%D0%B8%D0%BB%D1%8C%D0%BC%D1%8B%D0%B4%D0%BB%D1%8F%D0%B4%D0%B5%D1%82%D0%B5%D0%B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40492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5536" y="2071678"/>
            <a:ext cx="8176992" cy="400052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Э. Успенский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класс «Школа России»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презентацию составила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 первой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квалификационной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категории: Н.А. Кондратьева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Книги  Эдуарда  Успенского</a:t>
            </a:r>
          </a:p>
        </p:txBody>
      </p:sp>
      <p:pic>
        <p:nvPicPr>
          <p:cNvPr id="102405" name="Picture 5" descr="Картинка 35 из 48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1546">
            <a:off x="197022" y="1407570"/>
            <a:ext cx="2093491" cy="2829042"/>
          </a:xfrm>
          <a:prstGeom prst="rect">
            <a:avLst/>
          </a:prstGeom>
          <a:noFill/>
        </p:spPr>
      </p:pic>
      <p:pic>
        <p:nvPicPr>
          <p:cNvPr id="102407" name="Picture 7" descr="Картинка 27 из 48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109">
            <a:off x="6435421" y="1549355"/>
            <a:ext cx="1920183" cy="2733357"/>
          </a:xfrm>
          <a:prstGeom prst="rect">
            <a:avLst/>
          </a:prstGeom>
          <a:noFill/>
        </p:spPr>
      </p:pic>
      <p:pic>
        <p:nvPicPr>
          <p:cNvPr id="102409" name="Picture 9" descr="Картинка 9 из 4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268760"/>
            <a:ext cx="2520280" cy="3240360"/>
          </a:xfrm>
          <a:prstGeom prst="rect">
            <a:avLst/>
          </a:prstGeom>
          <a:noFill/>
        </p:spPr>
      </p:pic>
      <p:pic>
        <p:nvPicPr>
          <p:cNvPr id="7" name="Picture 5" descr="Картинка 2 из 4846">
            <a:hlinkClick r:id="rId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20856854">
            <a:off x="1043608" y="3356992"/>
            <a:ext cx="2808312" cy="3205035"/>
          </a:xfrm>
          <a:prstGeom prst="rect">
            <a:avLst/>
          </a:prstGeom>
          <a:noFill/>
        </p:spPr>
      </p:pic>
      <p:pic>
        <p:nvPicPr>
          <p:cNvPr id="8" name="Picture 9" descr="Картинка 15 из 484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429000"/>
            <a:ext cx="2520280" cy="3169966"/>
          </a:xfrm>
          <a:prstGeom prst="rect">
            <a:avLst/>
          </a:prstGeom>
          <a:noFill/>
        </p:spPr>
      </p:pic>
      <p:pic>
        <p:nvPicPr>
          <p:cNvPr id="9" name="Picture 7" descr="Картинка 1 из 13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33949">
            <a:off x="5580112" y="3465003"/>
            <a:ext cx="2448272" cy="30603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E:\урок чебурашка\screenshot_2021-03-16-f39651dbcd09911e63d32b59f766ddbb-jpg-(izobrazhenie-jpeg-900-x-600-pikselo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643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konkurs.mosmetod.ru/temp/museum/5bf2b9d8bda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avatars.mds.yandex.net/i?id=7f0e2ab2b6a1c6e7f5c3a850241fc1d3-30845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-62419"/>
            <a:ext cx="8640960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Чебурахнуться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упасть или удариться с шумом 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Каюта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помещение на корабле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Уценённые товары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товары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которые стоят меньше прежней стоимости.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Бракованная игрушка </a:t>
            </a:r>
            <a:r>
              <a:rPr lang="ru-RU" sz="2800" dirty="0" smtClean="0"/>
              <a:t>– </a:t>
            </a:r>
            <a:r>
              <a:rPr lang="ru-RU" sz="2800" b="1" dirty="0" err="1" smtClean="0"/>
              <a:t>игрушка</a:t>
            </a:r>
            <a:r>
              <a:rPr lang="ru-RU" sz="2800" b="1" dirty="0" smtClean="0"/>
              <a:t> с браком (царапина, трещина) изъян в игрушке.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Телефонная будка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телефоном-автоматом.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 </a:t>
            </a:r>
            <a:endParaRPr lang="en-US" sz="28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Читайте по слогам, затем – целым словом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ru-RU" sz="40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err="1" smtClean="0">
                <a:solidFill>
                  <a:srgbClr val="000066"/>
                </a:solidFill>
                <a:latin typeface="Comic Sans MS" pitchFamily="66" charset="0"/>
              </a:rPr>
              <a:t>тро-пи-чес-ком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тропическом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гип–</a:t>
            </a:r>
            <a:r>
              <a:rPr lang="ru-RU" sz="4000" b="1" dirty="0" err="1" smtClean="0">
                <a:solidFill>
                  <a:srgbClr val="000066"/>
                </a:solidFill>
                <a:latin typeface="Comic Sans MS" pitchFamily="66" charset="0"/>
              </a:rPr>
              <a:t>по-по-там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гиппопотам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от–</a:t>
            </a:r>
            <a:r>
              <a:rPr lang="ru-RU" sz="4000" b="1" dirty="0" err="1" smtClean="0">
                <a:solidFill>
                  <a:srgbClr val="000066"/>
                </a:solidFill>
                <a:latin typeface="Comic Sans MS" pitchFamily="66" charset="0"/>
              </a:rPr>
              <a:t>пра-вил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–</a:t>
            </a:r>
            <a:r>
              <a:rPr lang="ru-RU" sz="4000" b="1" dirty="0" err="1" smtClean="0">
                <a:solidFill>
                  <a:srgbClr val="000066"/>
                </a:solidFill>
                <a:latin typeface="Comic Sans MS" pitchFamily="66" charset="0"/>
              </a:rPr>
              <a:t>ся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     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отправился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8750206" cy="61206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а–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пель-си-на-ми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апельсинами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пе-ре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–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дви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–гать–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ся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передвигаться</a:t>
            </a: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4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соб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–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ствен-но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–го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собственного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урок чебурашка\screen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урок чебурашка\на печать\1\фагменты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71481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урок чебурашка\на печать\1\фагменты\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182817" cy="27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урок чебурашка\на печать\1\фагменты\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04"/>
            <a:ext cx="2041184" cy="272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урок чебурашка\на печать\1\фагменты\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3461362" cy="22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урок чебурашка\на печать\1\фагменты\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429000"/>
            <a:ext cx="2273491" cy="30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643174" y="185736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72132" y="2071678"/>
            <a:ext cx="500066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215338" y="2000240"/>
            <a:ext cx="64291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0" y="4714884"/>
            <a:ext cx="714348" cy="3571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4714884"/>
            <a:ext cx="785818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добрый                                           злой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мягкий                                          грустный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застенчивый                               смешной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робкий                                       неприятный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заботливый                                 ленивый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скучный                                    бессердечный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задиристый                                 трусливый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жадный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96252" cy="50251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Придумано кем–то просто и мудро,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встрече здороваться «Доброе утро!»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каждый становится добрым, доверчивым,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доброе утро длится до вечера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25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добрый       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застенчивый 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смешной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заботливый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 густом тропическом </a:t>
            </a:r>
            <a:r>
              <a:rPr lang="ru-RU" sz="3600" dirty="0" err="1" smtClean="0">
                <a:solidFill>
                  <a:srgbClr val="002060"/>
                </a:solidFill>
              </a:rPr>
              <a:t>_</a:t>
            </a:r>
            <a:r>
              <a:rPr lang="ru-RU" sz="3600" dirty="0" err="1" smtClean="0">
                <a:solidFill>
                  <a:srgbClr val="C00000"/>
                </a:solidFill>
              </a:rPr>
              <a:t>лесу</a:t>
            </a:r>
            <a:r>
              <a:rPr lang="ru-RU" sz="3600" dirty="0" err="1" smtClean="0">
                <a:solidFill>
                  <a:srgbClr val="002060"/>
                </a:solidFill>
              </a:rPr>
              <a:t>_</a:t>
            </a:r>
            <a:r>
              <a:rPr lang="ru-RU" sz="3600" dirty="0" smtClean="0">
                <a:solidFill>
                  <a:srgbClr val="002060"/>
                </a:solidFill>
              </a:rPr>
              <a:t> жил да был очень забавный зверёк. Звали его </a:t>
            </a:r>
            <a:r>
              <a:rPr lang="ru-RU" sz="3600" dirty="0" err="1" smtClean="0">
                <a:solidFill>
                  <a:srgbClr val="002060"/>
                </a:solidFill>
              </a:rPr>
              <a:t>_</a:t>
            </a:r>
            <a:r>
              <a:rPr lang="ru-RU" sz="3600" dirty="0" err="1" smtClean="0">
                <a:solidFill>
                  <a:srgbClr val="C00000"/>
                </a:solidFill>
              </a:rPr>
              <a:t>Чебурашка</a:t>
            </a:r>
            <a:r>
              <a:rPr lang="ru-RU" sz="3600" dirty="0" err="1" smtClean="0">
                <a:solidFill>
                  <a:srgbClr val="002060"/>
                </a:solidFill>
              </a:rPr>
              <a:t>_</a:t>
            </a:r>
            <a:r>
              <a:rPr lang="ru-RU" sz="3600" dirty="0" smtClean="0">
                <a:solidFill>
                  <a:srgbClr val="002060"/>
                </a:solidFill>
              </a:rPr>
              <a:t>. Вернее, сначала его никак не звали, пока он жил в своём тропическом лесу. А назвали его </a:t>
            </a:r>
            <a:r>
              <a:rPr lang="ru-RU" sz="3600" dirty="0" err="1" smtClean="0">
                <a:solidFill>
                  <a:srgbClr val="002060"/>
                </a:solidFill>
              </a:rPr>
              <a:t>Чебурашкой</a:t>
            </a:r>
            <a:r>
              <a:rPr lang="ru-RU" sz="3600" dirty="0" smtClean="0">
                <a:solidFill>
                  <a:srgbClr val="002060"/>
                </a:solidFill>
              </a:rPr>
              <a:t> потом, когда он из леса уехал и встретился с </a:t>
            </a:r>
            <a:r>
              <a:rPr lang="ru-RU" sz="3600" dirty="0" err="1" smtClean="0">
                <a:solidFill>
                  <a:srgbClr val="002060"/>
                </a:solidFill>
              </a:rPr>
              <a:t>_</a:t>
            </a:r>
            <a:r>
              <a:rPr lang="ru-RU" sz="3600" dirty="0" err="1" smtClean="0">
                <a:solidFill>
                  <a:srgbClr val="C00000"/>
                </a:solidFill>
              </a:rPr>
              <a:t>людьми</a:t>
            </a:r>
            <a:r>
              <a:rPr lang="ru-RU" sz="3600" dirty="0" err="1" smtClean="0">
                <a:solidFill>
                  <a:srgbClr val="002060"/>
                </a:solidFill>
              </a:rPr>
              <a:t>_</a:t>
            </a:r>
            <a:r>
              <a:rPr lang="ru-RU" sz="3600" dirty="0" smtClean="0">
                <a:solidFill>
                  <a:srgbClr val="002060"/>
                </a:solidFill>
              </a:rPr>
              <a:t>. Ведь это же люди дают зверям имена.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Дополни пословицы:</a:t>
            </a:r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30586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имей 100 рублей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имей 100 друзей.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Нет друга - ищи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нашел – береги.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Хочешь дружить –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сам будь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Доброе братство -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 богатства.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148064" y="692696"/>
            <a:ext cx="3672408" cy="13681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923928" y="2420888"/>
            <a:ext cx="5220072" cy="100811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95936" y="3573016"/>
            <a:ext cx="5148064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995936" y="4797152"/>
            <a:ext cx="410445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0" y="1484784"/>
            <a:ext cx="219573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 L 0.4784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3 -0.01041 L 1.17534 -0.010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533 L 0.60243 -0.005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-0.01042 L 0.60052 -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-0.00509 L 0.56111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67544" y="1071546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Общее задание -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читать стр. 35-40,</a:t>
            </a:r>
            <a:r>
              <a:rPr kumimoji="0" lang="ru-RU" sz="4000" b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БР. стр</a:t>
            </a:r>
            <a:r>
              <a:rPr lang="ru-RU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39-44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</a:rPr>
              <a:t>Сиреневый цветок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– нарисовать иллюстрацию к отрывку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Желтый цветок </a:t>
            </a:r>
            <a:r>
              <a:rPr lang="ru-RU" sz="4000" dirty="0" smtClean="0">
                <a:latin typeface="Comic Sans MS" pitchFamily="66" charset="0"/>
              </a:rPr>
              <a:t>– пересказать самый интересный отрывок.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ontent.foto.my.mail.ru/mail/skoros.t.b/_blogs/i-185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До  новых  встреч!</a:t>
            </a:r>
          </a:p>
        </p:txBody>
      </p:sp>
      <p:pic>
        <p:nvPicPr>
          <p:cNvPr id="7" name="Picture 7" descr="1pi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1" y="1988841"/>
            <a:ext cx="8574601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https://www.youtube.com/watch?v=KCjqlQPVI5g&amp;ab_channel=%</a:t>
            </a:r>
            <a:r>
              <a:rPr lang="en-US" dirty="0" smtClean="0">
                <a:hlinkClick r:id="rId2"/>
              </a:rPr>
              <a:t>D0%9C%D1%83%D0%BB%D1%8C%D1%82%D1%84%D0%B8%D0%BB%D1%8C%D0%BC%D1%8B%D0%B4%D0%BB%D1%8F%D0%B4%D0%B5%D1%82%D0%B5%D0%B9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995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/>
          <a:lstStyle/>
          <a:p>
            <a:pPr algn="ctr">
              <a:buNone/>
            </a:pPr>
            <a:r>
              <a:rPr lang="ru-RU" sz="9600" b="1" dirty="0" smtClean="0"/>
              <a:t>« И в шутку и всерьёз»</a:t>
            </a:r>
            <a:endParaRPr lang="ru-RU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artinkived.ru/wp-content/uploads/2021/10/cheburashka-i-mandarin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046" y="0"/>
            <a:ext cx="9187045" cy="6858000"/>
          </a:xfrm>
          <a:prstGeom prst="rect">
            <a:avLst/>
          </a:prstGeom>
          <a:noFill/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0" y="5715016"/>
          <a:ext cx="4848225" cy="685800"/>
        </p:xfrm>
        <a:graphic>
          <a:graphicData uri="http://schemas.openxmlformats.org/presentationml/2006/ole">
            <p:oleObj spid="_x0000_s21507" name="Объект упаковщика для оболочки" showAsIcon="1" r:id="rId4" imgW="4848120" imgH="68580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571636"/>
          </a:xfrm>
        </p:spPr>
        <p:txBody>
          <a:bodyPr>
            <a:normAutofit/>
          </a:bodyPr>
          <a:lstStyle/>
          <a:p>
            <a:pPr algn="just"/>
            <a:r>
              <a:rPr lang="ru-RU" sz="4000" dirty="0" err="1" smtClean="0">
                <a:solidFill>
                  <a:srgbClr val="002060"/>
                </a:solidFill>
              </a:rPr>
              <a:t>шшшЭДУшшшАРД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err="1" smtClean="0">
                <a:solidFill>
                  <a:srgbClr val="002060"/>
                </a:solidFill>
              </a:rPr>
              <a:t>шшшУСшшшПЕНшшшСКИЙшшш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24814" cy="2786082"/>
          </a:xfrm>
        </p:spPr>
        <p:txBody>
          <a:bodyPr/>
          <a:lstStyle/>
          <a:p>
            <a:pPr algn="ctr"/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Эдуард Успенский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Э.Успенский «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4797"/>
            <a:ext cx="3312368" cy="495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628800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Многожанровый писатель.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Писал сказки, детективы,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фантастические повести, пьесы, стихи, сценарии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мульт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- и кинофильмов, радиопостановок, делал переводы, сочинял комиксы.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Успенский Эдуард Николаевич-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поэт, детский прозаик, драматург, сценарист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8398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   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Родился 22 декабря 1937 года в Егорьевске Московской области в семье служащих.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Ещё в школе, учась в старших классах, был назначен вожатым к малышне. С тех пор прирос к этой малышне на всю жизнь. Всегда был заводилой, организатором, вожаком.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Учился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в Московском   авиационном  институте, получил  профессию  инженера. Три года проработал в конструкторском бюро, затем ушёл в литературу.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Известность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писателю принесла повесть "Крокодил Гена и его друзья", которая была впервые опубликована в 1966 году.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Э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. Н. Успенский  писал для популярной детской 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АБВГДейка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для телепередачи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Радионяня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на данный момент ведёт передачу "В нашу гавань заходили корабли".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1222</TotalTime>
  <Words>434</Words>
  <Application>Microsoft Office PowerPoint</Application>
  <PresentationFormat>Экран (4:3)</PresentationFormat>
  <Paragraphs>83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Поток</vt:lpstr>
      <vt:lpstr>Пакет</vt:lpstr>
      <vt:lpstr>Литературное чтение</vt:lpstr>
      <vt:lpstr>Придумано кем–то просто и мудро, При встрече здороваться «Доброе утро!» И каждый становится добрым, доверчивым, И доброе утро длится до вечера. </vt:lpstr>
      <vt:lpstr>Слайд 3</vt:lpstr>
      <vt:lpstr>Слайд 4</vt:lpstr>
      <vt:lpstr>Слайд 5</vt:lpstr>
      <vt:lpstr>шшшЭДУшшшАРД шшшУСшшшПЕНшшшСКИЙшшш</vt:lpstr>
      <vt:lpstr>Слайд 7</vt:lpstr>
      <vt:lpstr>  Эдуард Николаевич Успенский</vt:lpstr>
      <vt:lpstr>Успенский Эдуард Николаевич- поэт, детский прозаик, драматург, сценарист</vt:lpstr>
      <vt:lpstr>Книги  Эдуарда  Успенского</vt:lpstr>
      <vt:lpstr>Слайд 11</vt:lpstr>
      <vt:lpstr>Слайд 12</vt:lpstr>
      <vt:lpstr>Слайд 13</vt:lpstr>
      <vt:lpstr>Слайд 14</vt:lpstr>
      <vt:lpstr>Читайте по слогам, затем – целым словом</vt:lpstr>
      <vt:lpstr>Слайд 16</vt:lpstr>
      <vt:lpstr>Слайд 17</vt:lpstr>
      <vt:lpstr>Слайд 18</vt:lpstr>
      <vt:lpstr>Слайд 19</vt:lpstr>
      <vt:lpstr>добрый         мягкий застенчивый    смешной заботливый</vt:lpstr>
      <vt:lpstr>В густом тропическом _лесу_ жил да был очень забавный зверёк. Звали его _Чебурашка_. Вернее, сначала его никак не звали, пока он жил в своём тропическом лесу. А назвали его Чебурашкой потом, когда он из леса уехал и встретился с _людьми_. Ведь это же люди дают зверям имена. </vt:lpstr>
      <vt:lpstr>Дополни пословицы: </vt:lpstr>
      <vt:lpstr>Домашнее задание</vt:lpstr>
      <vt:lpstr>Слайд 24</vt:lpstr>
      <vt:lpstr>До  новых  встреч!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-  детям</dc:title>
  <dc:creator>Владимир</dc:creator>
  <cp:lastModifiedBy>Ученик</cp:lastModifiedBy>
  <cp:revision>92</cp:revision>
  <dcterms:modified xsi:type="dcterms:W3CDTF">2023-04-12T04:12:01Z</dcterms:modified>
</cp:coreProperties>
</file>