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57" r:id="rId7"/>
    <p:sldId id="258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550B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8E0A8-8E48-42ED-884C-4B8AE84DB2DE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Изучение обыкновенных дробей с применением практико-ориент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рованных задач в 5 классе</a:t>
            </a:r>
            <a:r>
              <a:rPr lang="ru-RU" dirty="0" smtClean="0"/>
              <a:t>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Христенко С.Н.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математики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СОШ № 1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ст. Павловской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Новый материал.                            Урок № 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Нахождение части от целого</a:t>
                </a:r>
              </a:p>
              <a:p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Решим задачу. </a:t>
                </a:r>
              </a:p>
              <a:p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В саду растут 24 дерева, из них 7 – яблони. Какую часть всех деревьев составляют яблони?</a:t>
                </a:r>
              </a:p>
              <a:p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Решение: </a:t>
                </a:r>
              </a:p>
              <a:p>
                <a:pPr marL="0" indent="0">
                  <a:buNone/>
                </a:pP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Сделаем краткую запись задачи.</a:t>
                </a:r>
              </a:p>
              <a:p>
                <a:pPr marL="0" indent="0">
                  <a:buNone/>
                </a:pP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Всего деревьев – 24</a:t>
                </a:r>
              </a:p>
              <a:p>
                <a:pPr marL="0" indent="0">
                  <a:buNone/>
                </a:pP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Одна яблоня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 (одно дерево от вех 24)</a:t>
                </a:r>
              </a:p>
              <a:p>
                <a:pPr marL="0" indent="0">
                  <a:buNone/>
                </a:pP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Тогда 7 яблонь – это …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/>
                              <a:cs typeface="Times New Roman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/>
                              <a:cs typeface="Times New Roman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ru-RU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9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4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Новый материал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Нахождение дроби от числа.</a:t>
                </a:r>
              </a:p>
              <a:p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Решим задачу. </a:t>
                </a:r>
              </a:p>
              <a:p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В саду растут 24 дерева, </a:t>
                </a:r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из них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– 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вишни. Сколько вишневых деревьев в саду?</a:t>
                </a: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Решение: </a:t>
                </a:r>
              </a:p>
              <a:p>
                <a:pPr marL="0" indent="0">
                  <a:buNone/>
                </a:pP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Сделаем краткую запись задачи.</a:t>
                </a:r>
              </a:p>
              <a:p>
                <a:pPr marL="0" indent="0">
                  <a:buNone/>
                </a:pP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Всего деревьев – 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24</a:t>
                </a:r>
              </a:p>
              <a:p>
                <a:pPr marL="0" indent="0">
                  <a:buNone/>
                </a:pPr>
                <a:r>
                  <a:rPr lang="ru-RU" sz="2400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400" i="1"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из них 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– вишни (знаменатель показывает, что количество всех деревьев надо разделить на 8 равных частей, числитель- сколько этих частей взять - 5)</a:t>
                </a:r>
              </a:p>
              <a:p>
                <a:pPr marL="0" indent="0">
                  <a:buNone/>
                </a:pP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24:8*5=15 (деревьев)</a:t>
                </a:r>
              </a:p>
              <a:p>
                <a:pPr marL="0" indent="0">
                  <a:buNone/>
                </a:pP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Ответ: 15 деревьев </a:t>
                </a: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16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035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Новый материал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Нахождение числа по заданной дроби</a:t>
                </a:r>
              </a:p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Садовник собрал урожай с 16 деревьев, </a:t>
                </a:r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что составляет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sz="20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всех деревьев его сада. Сколько </a:t>
                </a:r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всего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деревьев растет в его саду?</a:t>
                </a:r>
              </a:p>
              <a:p>
                <a:pPr marL="0" indent="0" algn="ctr">
                  <a:buNone/>
                </a:pP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Решение: 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Сделаем краткую запись задачи.</a:t>
                </a:r>
              </a:p>
              <a:p>
                <a:pPr marL="0" indent="0">
                  <a:buNone/>
                </a:pP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16 деревьев – </a:t>
                </a:r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это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0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всех деревьев сада.(количество всех деревьев было разделено на 3 равные части и взяты 2 из них)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Всего деревьев -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pPr marL="0" indent="0">
                  <a:buNone/>
                </a:pP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Следовательно 2 части составляют 16 деревьев, тогда </a:t>
                </a:r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1 часть </a:t>
                </a:r>
              </a:p>
              <a:p>
                <a:pPr marL="0" indent="0">
                  <a:buNone/>
                </a:pP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16:2=8 (деревьев)</a:t>
                </a:r>
              </a:p>
              <a:p>
                <a:pPr marL="0" indent="0">
                  <a:buNone/>
                </a:pP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Поскольку </a:t>
                </a:r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всего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таких частей 3, то</a:t>
                </a:r>
              </a:p>
              <a:p>
                <a:pPr marL="0" indent="0">
                  <a:buNone/>
                </a:pP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8*3=24 (дерева)</a:t>
                </a: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Ответ: 24 дерева </a:t>
                </a:r>
              </a:p>
              <a:p>
                <a:pPr marL="0" indent="0">
                  <a:buNone/>
                </a:pPr>
                <a:endParaRPr lang="ru-RU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9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86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Практическое задание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dirty="0" smtClean="0"/>
                  <a:t>В 5 «А» классе 25 учеников, из них 5 учеников учатся на отлично. Какая часть учеников учится на отлично?</a:t>
                </a:r>
              </a:p>
              <a:p>
                <a:r>
                  <a:rPr lang="ru-RU" dirty="0" smtClean="0"/>
                  <a:t>Ответ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25</m:t>
                        </m:r>
                      </m:den>
                    </m:f>
                  </m:oMath>
                </a14:m>
                <a:endParaRPr lang="ru-RU" dirty="0" smtClean="0"/>
              </a:p>
              <a:p>
                <a:r>
                  <a:rPr lang="ru-RU" dirty="0" smtClean="0"/>
                  <a:t>В коробке лежат 14 красных и 19 белых шаров. Какую часть занимают красные, а какую белые шары?</a:t>
                </a:r>
              </a:p>
              <a:p>
                <a:r>
                  <a:rPr lang="ru-RU" dirty="0" smtClean="0"/>
                  <a:t>Ответ: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14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33</m:t>
                        </m:r>
                      </m:den>
                    </m:f>
                    <m:r>
                      <a:rPr lang="ru-RU" b="0" i="1" smtClean="0">
                        <a:latin typeface="Cambria Math"/>
                      </a:rPr>
                      <m:t> красные, </m:t>
                    </m:r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19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33</m:t>
                        </m:r>
                      </m:den>
                    </m:f>
                    <m:r>
                      <a:rPr lang="ru-RU" b="0" i="1" smtClean="0">
                        <a:latin typeface="Cambria Math"/>
                      </a:rPr>
                      <m:t> белые.</m:t>
                    </m:r>
                  </m:oMath>
                </a14:m>
                <a:endParaRPr lang="ru-RU" dirty="0" smtClean="0"/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38" t="-1491" r="-26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306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Андрей прочитал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 книги, в которой 180 страниц. Сколько страниц прочитал Андрей?</a:t>
                </a:r>
              </a:p>
              <a:p>
                <a:endParaRPr lang="ru-RU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Ответ: 80 страниц</a:t>
                </a:r>
              </a:p>
              <a:p>
                <a:pPr marL="0" indent="0">
                  <a:buNone/>
                </a:pPr>
                <a:endParaRPr lang="ru-RU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За контрольную работу по математике в 5 «А» классе оценку «4» получили 10 учеников, что составляло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 учащихся класса. Сколько учеников в 5 «А» классе?</a:t>
                </a:r>
              </a:p>
              <a:p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Ответ: 25 учеников</a:t>
                </a: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902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Практикум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Задачи № 1,2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З                                            Задача № 3</a:t>
            </a:r>
            <a:endParaRPr lang="ru-RU" dirty="0"/>
          </a:p>
        </p:txBody>
      </p:sp>
      <p:pic>
        <p:nvPicPr>
          <p:cNvPr id="9218" name="Picture 2" descr="C:\Users\User\Desktop\WhatsApp Image 2022-03-24 at 15.32.4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869" y="404664"/>
            <a:ext cx="382733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WhatsApp Image 2022-03-24 at 16.07.3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2" y="3068960"/>
            <a:ext cx="4674512" cy="320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15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Задача №4.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                     Задача №5</a:t>
            </a:r>
            <a:endParaRPr lang="ru-RU" dirty="0"/>
          </a:p>
        </p:txBody>
      </p:sp>
      <p:pic>
        <p:nvPicPr>
          <p:cNvPr id="10242" name="Picture 2" descr="C:\Users\User\Desktop\WhatsApp Image 2022-03-24 at 15.58.0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0968"/>
            <a:ext cx="5043923" cy="283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WhatsApp Image 2022-03-24 at 15.49.5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836712"/>
            <a:ext cx="372875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31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dirty="0" smtClean="0"/>
                  <a:t>Ответы:</a:t>
                </a:r>
              </a:p>
              <a:p>
                <a:r>
                  <a:rPr lang="ru-RU" dirty="0" smtClean="0"/>
                  <a:t>№1 -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dirty="0" smtClean="0"/>
                  <a:t>   пирога </a:t>
                </a:r>
                <a:r>
                  <a:rPr lang="ru-RU" dirty="0" err="1" smtClean="0"/>
                  <a:t>сЪели</a:t>
                </a:r>
                <a:endParaRPr lang="ru-RU" dirty="0" smtClean="0"/>
              </a:p>
              <a:p>
                <a:r>
                  <a:rPr lang="ru-RU" dirty="0" smtClean="0"/>
                  <a:t>№ 2 -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dirty="0" smtClean="0"/>
                  <a:t> арбуза</a:t>
                </a:r>
              </a:p>
              <a:p>
                <a:r>
                  <a:rPr lang="ru-RU" dirty="0" smtClean="0"/>
                  <a:t>№ 3 – 6 км всего</a:t>
                </a:r>
              </a:p>
              <a:p>
                <a:r>
                  <a:rPr lang="ru-RU" dirty="0"/>
                  <a:t> </a:t>
                </a:r>
                <a:r>
                  <a:rPr lang="ru-RU" dirty="0" smtClean="0"/>
                  <a:t>№ 4 – 80 страниц</a:t>
                </a:r>
              </a:p>
              <a:p>
                <a:r>
                  <a:rPr lang="ru-RU" dirty="0" smtClean="0"/>
                  <a:t>№ 5 – 7 кг лука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38" t="-14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95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Новый материал.                              Урок № 1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В математике, кроме понятия натуральных чисел и нуля, существуют и другие – </a:t>
                </a:r>
                <a:r>
                  <a:rPr lang="ru-RU" sz="2000" b="1" i="1" dirty="0" smtClean="0">
                    <a:latin typeface="Times New Roman" pitchFamily="18" charset="0"/>
                    <a:cs typeface="Times New Roman" pitchFamily="18" charset="0"/>
                  </a:rPr>
                  <a:t>дробные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sz="2000" b="1" i="1" dirty="0" smtClean="0">
                    <a:latin typeface="Times New Roman" pitchFamily="18" charset="0"/>
                    <a:cs typeface="Times New Roman" pitchFamily="18" charset="0"/>
                  </a:rPr>
                  <a:t>Дробные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числа возникают, когда один предмет делят на несколько равных частей.</a:t>
                </a:r>
              </a:p>
              <a:p>
                <a:pPr marL="0" indent="0">
                  <a:buNone/>
                </a:pP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Вы слышали такие слова, как «полбатона», «треть пути», «четверть часа» - это примеры </a:t>
                </a:r>
                <a:r>
                  <a:rPr lang="ru-RU" sz="2000" b="1" i="1" dirty="0" smtClean="0">
                    <a:latin typeface="Times New Roman" pitchFamily="18" charset="0"/>
                    <a:cs typeface="Times New Roman" pitchFamily="18" charset="0"/>
                  </a:rPr>
                  <a:t>дробных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чисел.</a:t>
                </a:r>
              </a:p>
              <a:p>
                <a:pPr marL="0" indent="0">
                  <a:buNone/>
                </a:pP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Рассмотрим пример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У Саши есть мандарин из 10 долек, он хочет поделиться с 10 друзьями. Тогда каждому достанется 1 долька из 10 или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000" b="0" i="1" smtClean="0"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часть  мандарина.</a:t>
                </a:r>
              </a:p>
              <a:p>
                <a:pPr marL="0" indent="0">
                  <a:buNone/>
                </a:pP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Запись такого вида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000" b="0" i="1" smtClean="0"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называют</a:t>
                </a:r>
              </a:p>
              <a:p>
                <a:pPr marL="0" indent="0">
                  <a:buNone/>
                </a:pPr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обыкновенной дробью или – </a:t>
                </a:r>
              </a:p>
              <a:p>
                <a:pPr marL="0" indent="0">
                  <a:buNone/>
                </a:pPr>
                <a:r>
                  <a:rPr lang="ru-RU" sz="2000" b="1" dirty="0">
                    <a:latin typeface="Times New Roman" pitchFamily="18" charset="0"/>
                    <a:cs typeface="Times New Roman" pitchFamily="18" charset="0"/>
                  </a:rPr>
                  <a:t>д</a:t>
                </a:r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робь.</a:t>
                </a:r>
              </a:p>
              <a:p>
                <a:pPr marL="0" indent="0">
                  <a:buNone/>
                </a:pPr>
                <a:endParaRPr lang="ru-RU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90" t="-573" r="-15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7032"/>
            <a:ext cx="4036329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57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Как возникают дробные числа?</a:t>
                </a:r>
              </a:p>
              <a:p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Какая фигура перед нами, на сколько частей она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р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азделена?</a:t>
                </a:r>
              </a:p>
              <a:p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Круг. На 8 частей.</a:t>
                </a:r>
              </a:p>
              <a:p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Какая часть фигуры</a:t>
                </a:r>
              </a:p>
              <a:p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 закрашена?</a:t>
                </a:r>
              </a:p>
              <a:p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3 части</a:t>
                </a:r>
              </a:p>
              <a:p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Вывод: </a:t>
                </a:r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целый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 круг</a:t>
                </a:r>
              </a:p>
              <a:p>
                <a:pPr marL="0" indent="0">
                  <a:buNone/>
                </a:pP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 разделили на </a:t>
                </a:r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8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частей 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и </a:t>
                </a:r>
              </a:p>
              <a:p>
                <a:pPr marL="0" indent="0">
                  <a:buNone/>
                </a:pP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закрасили </a:t>
                </a:r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3 части из 8.</a:t>
                </a:r>
              </a:p>
              <a:p>
                <a:pPr marL="0" indent="0">
                  <a:buNone/>
                </a:pPr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Получили дробное число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400" b="1" i="1" smtClean="0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2400" b="1" i="1" smtClean="0"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ru-RU" sz="24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9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 descr="C:\Users\User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6912"/>
            <a:ext cx="3857625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Теоретический материал.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Теоретический материал.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Числитель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дроби- число, записанное над чертой </a:t>
            </a:r>
          </a:p>
          <a:p>
            <a:r>
              <a:rPr lang="ru-RU" b="1" dirty="0" smtClean="0"/>
              <a:t>3</a:t>
            </a:r>
            <a:endParaRPr lang="ru-RU" b="1" dirty="0" smtClean="0"/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Показывает, сколько таких частей взяли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Знаменатель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дроби – число, записанное под чертой </a:t>
            </a:r>
          </a:p>
          <a:p>
            <a:r>
              <a:rPr lang="ru-RU" b="1" dirty="0" smtClean="0"/>
              <a:t>8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Показывает, на сколько равных частей разделили целое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70338"/>
            <a:ext cx="23431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4077072"/>
            <a:ext cx="23431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Теоретический материал.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Координатный луч ОА разделен на 5 равных частей. Отрезок ОВ составляет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den>
                    </m:f>
                    <m:r>
                      <a:rPr lang="ru-RU" sz="2400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 единичного отрезка. Точка В изображает число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 - это </a:t>
                </a:r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координата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 точки В и пишут В(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endParaRPr lang="ru-RU" dirty="0"/>
              </a:p>
              <a:p>
                <a:pPr marL="0" indent="0">
                  <a:buNone/>
                </a:pPr>
                <a:r>
                  <a:rPr lang="ru-RU" dirty="0" smtClean="0"/>
                  <a:t>                    </a:t>
                </a:r>
              </a:p>
              <a:p>
                <a:pPr marL="0" indent="0">
                  <a:buNone/>
                </a:pPr>
                <a:r>
                  <a:rPr lang="ru-RU" i="1" dirty="0"/>
                  <a:t> </a:t>
                </a:r>
                <a:r>
                  <a:rPr lang="ru-RU" i="1" dirty="0" smtClean="0"/>
                  <a:t>           0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i="1" dirty="0" smtClean="0"/>
                  <a:t>                             1</a:t>
                </a:r>
                <a:endParaRPr lang="ru-RU" i="1" dirty="0"/>
              </a:p>
              <a:p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Определите координату точки С?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43" t="-1606" r="-15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4" name="Picture 4" descr="C:\Users\User\Desktop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96952"/>
            <a:ext cx="550545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56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На сколько частей разделены фигуры, сколько частей закрашено?  Запишите дробь.</a:t>
                </a:r>
              </a:p>
              <a:p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На 7, закрашено 5, дробь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ru-RU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На 14, закрашено 8, </a:t>
                </a:r>
              </a:p>
              <a:p>
                <a:pPr marL="0" indent="0">
                  <a:buNone/>
                </a:pP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д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робь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  <m:t>14</m:t>
                        </m:r>
                      </m:den>
                    </m:f>
                  </m:oMath>
                </a14:m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9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7" name="Picture 3" descr="C:\Users\User\Desktop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87" y="2420888"/>
            <a:ext cx="3158241" cy="143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17032"/>
            <a:ext cx="3598495" cy="164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Практические задания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23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Практические задания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 lang="ru-RU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На сколько частей разделены фигуры, сколько частей закрашено?  Запишите дробь.</a:t>
                </a:r>
              </a:p>
              <a:p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На 3 части, закрашено 2, </a:t>
                </a:r>
              </a:p>
              <a:p>
                <a:pPr marL="0" indent="0">
                  <a:buNone/>
                </a:pP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д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робь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ru-RU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На 3 части, закрашена 1, дробь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9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 descr="C:\Users\User\Desktop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1"/>
            <a:ext cx="2785052" cy="197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05064"/>
            <a:ext cx="2935161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54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1.На сколько равных частей разделен луч ОМ? Определите координаты точек А, В, С.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0                                                        1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0                                                                         1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2.На сколько частей разделен луч ОК? Определите координаты точек А,В,С,М.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3.Какая часть фигуры закрашена,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запиши дробь.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User\Desktop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932" y="1556792"/>
            <a:ext cx="55626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24944"/>
            <a:ext cx="6327353" cy="73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Практические задания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7" name="Picture 5" descr="C:\Users\User\Desktop\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262" y="4437112"/>
            <a:ext cx="209792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70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1. 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А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)   В(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)    С(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</m:num>
                      <m:den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)  </a:t>
                </a:r>
                <a:endParaRPr lang="ru-RU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2.  А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)  В(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)  С(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dirty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i="1" dirty="0"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</m:num>
                      <m:den>
                        <m:r>
                          <a:rPr lang="ru-RU" i="1" dirty="0"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)  М(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num>
                      <m:den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ru-RU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3.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180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1908703_win3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alStatus xmlns="9d035d7d-02e5-4a00-8b62-9a556aabc7b5">InProgress</ApprovalStatus>
    <EditorialTags xmlns="9d035d7d-02e5-4a00-8b62-9a556aabc7b5" xsi:nil="true"/>
    <MarketSpecific xmlns="9d035d7d-02e5-4a00-8b62-9a556aabc7b5">true</MarketSpecific>
    <TPLaunchHelpLinkType xmlns="9d035d7d-02e5-4a00-8b62-9a556aabc7b5">Template</TPLaunchHelpLinkType>
    <TPNamespace xmlns="9d035d7d-02e5-4a00-8b62-9a556aabc7b5" xsi:nil="true"/>
    <TemplateTemplateType xmlns="9d035d7d-02e5-4a00-8b62-9a556aabc7b5">PowerPoint 12 Default</TemplateTemplateType>
    <UANotes xmlns="9d035d7d-02e5-4a00-8b62-9a556aabc7b5" xsi:nil="true"/>
    <VoteCount xmlns="9d035d7d-02e5-4a00-8b62-9a556aabc7b5" xsi:nil="true"/>
    <HandoffToMSDN xmlns="9d035d7d-02e5-4a00-8b62-9a556aabc7b5" xsi:nil="true"/>
    <OriginAsset xmlns="9d035d7d-02e5-4a00-8b62-9a556aabc7b5" xsi:nil="true"/>
    <PublishTargets xmlns="9d035d7d-02e5-4a00-8b62-9a556aabc7b5">OfficeOnline</PublishTargets>
    <AssetType xmlns="9d035d7d-02e5-4a00-8b62-9a556aabc7b5">TP</AssetType>
    <IntlLangReview xmlns="9d035d7d-02e5-4a00-8b62-9a556aabc7b5" xsi:nil="true"/>
    <NumericId xmlns="9d035d7d-02e5-4a00-8b62-9a556aabc7b5" xsi:nil="true"/>
    <OOCacheId xmlns="9d035d7d-02e5-4a00-8b62-9a556aabc7b5" xsi:nil="true"/>
    <ClipArtFilename xmlns="9d035d7d-02e5-4a00-8b62-9a556aabc7b5" xsi:nil="true"/>
    <OpenTemplate xmlns="9d035d7d-02e5-4a00-8b62-9a556aabc7b5">true</OpenTemplate>
    <TPExecutable xmlns="9d035d7d-02e5-4a00-8b62-9a556aabc7b5" xsi:nil="true"/>
    <LastHandOff xmlns="9d035d7d-02e5-4a00-8b62-9a556aabc7b5" xsi:nil="true"/>
    <TPLaunchHelpLink xmlns="9d035d7d-02e5-4a00-8b62-9a556aabc7b5" xsi:nil="true"/>
    <Providers xmlns="9d035d7d-02e5-4a00-8b62-9a556aabc7b5" xsi:nil="true"/>
    <TPAppVersion xmlns="9d035d7d-02e5-4a00-8b62-9a556aabc7b5" xsi:nil="true"/>
    <IsSearchable xmlns="9d035d7d-02e5-4a00-8b62-9a556aabc7b5">true</IsSearchable>
    <EditorialStatus xmlns="9d035d7d-02e5-4a00-8b62-9a556aabc7b5">Complete</EditorialStatus>
    <UALocComments xmlns="9d035d7d-02e5-4a00-8b62-9a556aabc7b5" xsi:nil="true"/>
    <CSXHash xmlns="9d035d7d-02e5-4a00-8b62-9a556aabc7b5" xsi:nil="true"/>
    <DirectSourceMarket xmlns="9d035d7d-02e5-4a00-8b62-9a556aabc7b5" xsi:nil="true"/>
    <DSATActionTaken xmlns="9d035d7d-02e5-4a00-8b62-9a556aabc7b5" xsi:nil="true"/>
    <PolicheckWords xmlns="9d035d7d-02e5-4a00-8b62-9a556aabc7b5" xsi:nil="true"/>
    <BugNumber xmlns="9d035d7d-02e5-4a00-8b62-9a556aabc7b5" xsi:nil="true"/>
    <Downloads xmlns="9d035d7d-02e5-4a00-8b62-9a556aabc7b5">0</Downloads>
    <ThumbnailAssetId xmlns="9d035d7d-02e5-4a00-8b62-9a556aabc7b5" xsi:nil="true"/>
    <TrustLevel xmlns="9d035d7d-02e5-4a00-8b62-9a556aabc7b5">1 Microsoft Managed Content</TrustLevel>
    <UALocRecommendation xmlns="9d035d7d-02e5-4a00-8b62-9a556aabc7b5">Localize</UALocRecommendation>
    <TPApplication xmlns="9d035d7d-02e5-4a00-8b62-9a556aabc7b5" xsi:nil="true"/>
    <AssetId xmlns="9d035d7d-02e5-4a00-8b62-9a556aabc7b5">TP101908666</AssetId>
    <APEditor xmlns="9d035d7d-02e5-4a00-8b62-9a556aabc7b5">
      <UserInfo>
        <DisplayName/>
        <AccountId xsi:nil="true"/>
        <AccountType/>
      </UserInfo>
    </APEditor>
    <PrimaryImageGen xmlns="9d035d7d-02e5-4a00-8b62-9a556aabc7b5">true</PrimaryImageGen>
    <TPInstallLocation xmlns="9d035d7d-02e5-4a00-8b62-9a556aabc7b5" xsi:nil="true"/>
    <Manager xmlns="9d035d7d-02e5-4a00-8b62-9a556aabc7b5" xsi:nil="true"/>
    <ParentAssetId xmlns="9d035d7d-02e5-4a00-8b62-9a556aabc7b5" xsi:nil="true"/>
    <SubmitterId xmlns="9d035d7d-02e5-4a00-8b62-9a556aabc7b5" xsi:nil="true"/>
    <TemplateStatus xmlns="9d035d7d-02e5-4a00-8b62-9a556aabc7b5">Complete</TemplateStatus>
    <APAuthor xmlns="9d035d7d-02e5-4a00-8b62-9a556aabc7b5">
      <UserInfo>
        <DisplayName>FAREAST\v-thjoth</DisplayName>
        <AccountId>39</AccountId>
        <AccountType/>
      </UserInfo>
    </APAuthor>
    <TPCommandLine xmlns="9d035d7d-02e5-4a00-8b62-9a556aabc7b5" xsi:nil="true"/>
    <APDescription xmlns="9d035d7d-02e5-4a00-8b62-9a556aabc7b5" xsi:nil="true"/>
    <UAProjectedTotalWords xmlns="9d035d7d-02e5-4a00-8b62-9a556aabc7b5" xsi:nil="true"/>
    <Provider xmlns="9d035d7d-02e5-4a00-8b62-9a556aabc7b5" xsi:nil="true"/>
    <ApprovalLog xmlns="9d035d7d-02e5-4a00-8b62-9a556aabc7b5" xsi:nil="true"/>
    <Component xmlns="91e8d559-4d54-460d-ba58-5d5027f88b4d" xsi:nil="true"/>
    <LastPublishResultLookup xmlns="9d035d7d-02e5-4a00-8b62-9a556aabc7b5" xsi:nil="true"/>
    <BusinessGroup xmlns="9d035d7d-02e5-4a00-8b62-9a556aabc7b5" xsi:nil="true"/>
    <PublishStatusLookup xmlns="9d035d7d-02e5-4a00-8b62-9a556aabc7b5">
      <Value>267179</Value>
      <Value>407249</Value>
    </PublishStatusLookup>
    <SourceTitle xmlns="9d035d7d-02e5-4a00-8b62-9a556aabc7b5" xsi:nil="true"/>
    <AcquiredFrom xmlns="9d035d7d-02e5-4a00-8b62-9a556aabc7b5">Internal MS</AcquiredFrom>
    <CSXSubmissionMarket xmlns="9d035d7d-02e5-4a00-8b62-9a556aabc7b5" xsi:nil="true"/>
    <Markets xmlns="9d035d7d-02e5-4a00-8b62-9a556aabc7b5"/>
    <OriginalSourceMarket xmlns="9d035d7d-02e5-4a00-8b62-9a556aabc7b5" xsi:nil="true"/>
    <ArtSampleDocs xmlns="9d035d7d-02e5-4a00-8b62-9a556aabc7b5" xsi:nil="true"/>
    <ShowIn xmlns="9d035d7d-02e5-4a00-8b62-9a556aabc7b5">Show everywhere</ShowIn>
    <TPClientViewer xmlns="9d035d7d-02e5-4a00-8b62-9a556aabc7b5" xsi:nil="true"/>
    <IntlLangReviewDate xmlns="9d035d7d-02e5-4a00-8b62-9a556aabc7b5" xsi:nil="true"/>
    <TPFriendlyName xmlns="9d035d7d-02e5-4a00-8b62-9a556aabc7b5" xsi:nil="true"/>
    <AverageRating xmlns="9d035d7d-02e5-4a00-8b62-9a556aabc7b5" xsi:nil="true"/>
    <AssetStart xmlns="9d035d7d-02e5-4a00-8b62-9a556aabc7b5">2010-06-18T10:05:00+00:00</AssetStart>
    <TPComponent xmlns="9d035d7d-02e5-4a00-8b62-9a556aabc7b5" xsi:nil="true"/>
    <CrawlForDependencies xmlns="9d035d7d-02e5-4a00-8b62-9a556aabc7b5">false</CrawlForDependencies>
    <FriendlyTitle xmlns="9d035d7d-02e5-4a00-8b62-9a556aabc7b5" xsi:nil="true"/>
    <LastModifiedDateTime xmlns="9d035d7d-02e5-4a00-8b62-9a556aabc7b5" xsi:nil="true"/>
    <LegacyData xmlns="9d035d7d-02e5-4a00-8b62-9a556aabc7b5" xsi:nil="true"/>
    <Milestone xmlns="9d035d7d-02e5-4a00-8b62-9a556aabc7b5" xsi:nil="true"/>
    <TimesCloned xmlns="9d035d7d-02e5-4a00-8b62-9a556aabc7b5" xsi:nil="true"/>
    <ContentItem xmlns="9d035d7d-02e5-4a00-8b62-9a556aabc7b5" xsi:nil="true"/>
    <IsDeleted xmlns="9d035d7d-02e5-4a00-8b62-9a556aabc7b5">false</IsDeleted>
    <UACurrentWords xmlns="9d035d7d-02e5-4a00-8b62-9a556aabc7b5" xsi:nil="true"/>
    <AssetExpire xmlns="9d035d7d-02e5-4a00-8b62-9a556aabc7b5">2100-01-01T08:00:00+00:00</AssetExpire>
    <Description0 xmlns="91e8d559-4d54-460d-ba58-5d5027f88b4d" xsi:nil="true"/>
    <MachineTranslated xmlns="9d035d7d-02e5-4a00-8b62-9a556aabc7b5">false</MachineTranslated>
    <OutputCachingOn xmlns="9d035d7d-02e5-4a00-8b62-9a556aabc7b5">true</OutputCachingOn>
    <PlannedPubDate xmlns="9d035d7d-02e5-4a00-8b62-9a556aabc7b5" xsi:nil="true"/>
    <CSXUpdate xmlns="9d035d7d-02e5-4a00-8b62-9a556aabc7b5">false</CSXUpdate>
    <IntlLangReviewer xmlns="9d035d7d-02e5-4a00-8b62-9a556aabc7b5" xsi:nil="true"/>
    <IntlLocPriority xmlns="9d035d7d-02e5-4a00-8b62-9a556aabc7b5" xsi:nil="true"/>
    <CSXSubmissionDate xmlns="9d035d7d-02e5-4a00-8b62-9a556aabc7b5" xsi:nil="true"/>
    <BlockPublish xmlns="9d035d7d-02e5-4a00-8b62-9a556aabc7b5" xsi:nil="true"/>
    <InternalTagsTaxHTField0 xmlns="9d035d7d-02e5-4a00-8b62-9a556aabc7b5">
      <Terms xmlns="http://schemas.microsoft.com/office/infopath/2007/PartnerControls"/>
    </InternalTagsTaxHTField0>
    <LocComments xmlns="9d035d7d-02e5-4a00-8b62-9a556aabc7b5" xsi:nil="true"/>
    <OriginalRelease xmlns="9d035d7d-02e5-4a00-8b62-9a556aabc7b5">14</OriginalRelease>
    <LocLastLocAttemptVersionLookup xmlns="9d035d7d-02e5-4a00-8b62-9a556aabc7b5">184656</LocLastLocAttemptVersionLookup>
    <CampaignTagsTaxHTField0 xmlns="9d035d7d-02e5-4a00-8b62-9a556aabc7b5">
      <Terms xmlns="http://schemas.microsoft.com/office/infopath/2007/PartnerControls"/>
    </CampaignTagsTaxHTField0>
    <TaxCatchAll xmlns="9d035d7d-02e5-4a00-8b62-9a556aabc7b5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RecommendationsModifier xmlns="9d035d7d-02e5-4a00-8b62-9a556aabc7b5" xsi:nil="true"/>
    <LocManualTestRequired xmlns="9d035d7d-02e5-4a00-8b62-9a556aabc7b5">false</LocManualTestRequired>
    <ScenarioTagsTaxHTField0 xmlns="9d035d7d-02e5-4a00-8b62-9a556aabc7b5">
      <Terms xmlns="http://schemas.microsoft.com/office/infopath/2007/PartnerControls"/>
    </ScenarioTagsTaxHTField0>
    <FeatureTagsTaxHTField0 xmlns="9d035d7d-02e5-4a00-8b62-9a556aabc7b5">
      <Terms xmlns="http://schemas.microsoft.com/office/infopath/2007/PartnerControls"/>
    </FeatureTagsTaxHTField0>
    <LocMarketGroupTiers2 xmlns="9d035d7d-02e5-4a00-8b62-9a556aabc7b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954BF4-6556-442C-BFED-59C91ECA896B}">
  <ds:schemaRefs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2006/metadata/properties"/>
    <ds:schemaRef ds:uri="9d035d7d-02e5-4a00-8b62-9a556aabc7b5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elements/1.1/"/>
    <ds:schemaRef ds:uri="91e8d559-4d54-460d-ba58-5d5027f88b4d"/>
  </ds:schemaRefs>
</ds:datastoreItem>
</file>

<file path=customXml/itemProps2.xml><?xml version="1.0" encoding="utf-8"?>
<ds:datastoreItem xmlns:ds="http://schemas.openxmlformats.org/officeDocument/2006/customXml" ds:itemID="{1A21926C-F056-483B-B3E8-AE1F1A8F88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BCFCE8-E557-45A0-92C6-0E21D0019E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tf01908703_win32</Template>
  <TotalTime>285</TotalTime>
  <Words>916</Words>
  <Application>Microsoft Office PowerPoint</Application>
  <PresentationFormat>Экран (4:3)</PresentationFormat>
  <Paragraphs>139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tf01908703_win32</vt:lpstr>
      <vt:lpstr>Изучение обыкновенных дробей с применением практико-ориентированных задач в 5 классе.</vt:lpstr>
      <vt:lpstr>Новый материал.                              Урок № 1</vt:lpstr>
      <vt:lpstr>Теоретический материал.</vt:lpstr>
      <vt:lpstr>Теоретический материал.</vt:lpstr>
      <vt:lpstr>Теоретический материал.</vt:lpstr>
      <vt:lpstr>Практические задания</vt:lpstr>
      <vt:lpstr>Практические задания</vt:lpstr>
      <vt:lpstr>Практические задания</vt:lpstr>
      <vt:lpstr>Проверь себя</vt:lpstr>
      <vt:lpstr>Новый материал.                            Урок № 2</vt:lpstr>
      <vt:lpstr>Новый материал</vt:lpstr>
      <vt:lpstr>Новый материал</vt:lpstr>
      <vt:lpstr>Практическое задание</vt:lpstr>
      <vt:lpstr>Презентация PowerPoint</vt:lpstr>
      <vt:lpstr>Практикум </vt:lpstr>
      <vt:lpstr>Презентация PowerPoint</vt:lpstr>
      <vt:lpstr>Проверь себя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Изучение обыкновенных дробей с применением практико-ориентированных задач в 5 классе.</dc:title>
  <dc:subject>Шаблон оформления</dc:subject>
  <dc:creator>Пользователь</dc:creator>
  <cp:keywords>Шаблон оформления</cp:keywords>
  <dc:description>Шаблон оформления
Корпорация Майкрософт</dc:description>
  <cp:lastModifiedBy>Пользователь</cp:lastModifiedBy>
  <cp:revision>27</cp:revision>
  <dcterms:created xsi:type="dcterms:W3CDTF">2022-03-24T08:31:33Z</dcterms:created>
  <dcterms:modified xsi:type="dcterms:W3CDTF">2022-03-24T13:16:58Z</dcterms:modified>
  <cp:category>Шаблон оформления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0x010100BB2780C3CC07BD4BAA623FF9571645580400D1570604EA743043A2641365C0E91715</vt:lpwstr>
  </property>
</Properties>
</file>