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44" r:id="rId3"/>
    <p:sldMasterId id="2147483756" r:id="rId4"/>
    <p:sldMasterId id="2147483768" r:id="rId5"/>
    <p:sldMasterId id="2147483780" r:id="rId6"/>
    <p:sldMasterId id="2147483792" r:id="rId7"/>
    <p:sldMasterId id="2147483804" r:id="rId8"/>
    <p:sldMasterId id="2147483816" r:id="rId9"/>
    <p:sldMasterId id="2147483828" r:id="rId10"/>
  </p:sldMasterIdLst>
  <p:notesMasterIdLst>
    <p:notesMasterId r:id="rId33"/>
  </p:notesMasterIdLst>
  <p:sldIdLst>
    <p:sldId id="256" r:id="rId11"/>
    <p:sldId id="257" r:id="rId12"/>
    <p:sldId id="258" r:id="rId13"/>
    <p:sldId id="259" r:id="rId14"/>
    <p:sldId id="260" r:id="rId15"/>
    <p:sldId id="288" r:id="rId16"/>
    <p:sldId id="261" r:id="rId17"/>
    <p:sldId id="262" r:id="rId18"/>
    <p:sldId id="264" r:id="rId19"/>
    <p:sldId id="289" r:id="rId20"/>
    <p:sldId id="265" r:id="rId21"/>
    <p:sldId id="268" r:id="rId22"/>
    <p:sldId id="290" r:id="rId23"/>
    <p:sldId id="291" r:id="rId24"/>
    <p:sldId id="270" r:id="rId25"/>
    <p:sldId id="293" r:id="rId26"/>
    <p:sldId id="292" r:id="rId27"/>
    <p:sldId id="271" r:id="rId28"/>
    <p:sldId id="272" r:id="rId29"/>
    <p:sldId id="273" r:id="rId30"/>
    <p:sldId id="274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6" autoAdjust="0"/>
    <p:restoredTop sz="94660"/>
  </p:normalViewPr>
  <p:slideViewPr>
    <p:cSldViewPr>
      <p:cViewPr>
        <p:scale>
          <a:sx n="60" d="100"/>
          <a:sy n="60" d="100"/>
        </p:scale>
        <p:origin x="-1620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C488B-D353-4F77-A9F9-105BD2837975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C55E1-E11F-4CAE-B948-EA87083E0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70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C55E1-E11F-4CAE-B948-EA87083E09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75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C55E1-E11F-4CAE-B948-EA87083E09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89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C55E1-E11F-4CAE-B948-EA87083E09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73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39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428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836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1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79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264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82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354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218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331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234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1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A0B4116-D2CB-496B-A252-B6E5297802EF}" type="datetimeFigureOut">
              <a:rPr lang="en-US" smtClean="0"/>
              <a:t>1/24/2016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9F42F4F-DB84-430C-A5EF-BF5AB453BD2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10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44825"/>
            <a:ext cx="7772400" cy="1512167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40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Мини - музей </a:t>
            </a:r>
            <a:br>
              <a:rPr lang="ru-RU" sz="40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«Русская  изба. </a:t>
            </a:r>
            <a:br>
              <a:rPr lang="ru-RU" sz="40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Народная   игрушка»</a:t>
            </a:r>
            <a:endParaRPr lang="en-US" sz="40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789040"/>
            <a:ext cx="6480719" cy="115212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МАДОУ ЦРР детский сад №47</a:t>
            </a:r>
          </a:p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г. Калининграда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Подготовила      презентацию    воспитатель   </a:t>
            </a:r>
            <a:r>
              <a:rPr lang="ru-RU" sz="1200" b="1" i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Шойган</a:t>
            </a:r>
            <a:r>
              <a:rPr lang="ru-RU" sz="12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 А.В.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2015 г</a:t>
            </a:r>
            <a:endParaRPr lang="en-US" sz="1200" b="1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C:\Users\x550l\Desktop\фотоальбом музея\визитка музея\0_4eb88_b0596ea7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79" y="908719"/>
            <a:ext cx="1685666" cy="143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x550l\Desktop\фотоальбом музея\визитка музея\3125879-a7f443248e31d6a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085183"/>
            <a:ext cx="509130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7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632848" cy="1728192"/>
          </a:xfrm>
        </p:spPr>
        <p:txBody>
          <a:bodyPr>
            <a:noAutofit/>
          </a:bodyPr>
          <a:lstStyle/>
          <a:p>
            <a:pPr algn="ctr"/>
            <a:r>
              <a:rPr lang="ru-RU" sz="2000" b="0" i="1" dirty="0">
                <a:solidFill>
                  <a:schemeClr val="tx2">
                    <a:lumMod val="75000"/>
                  </a:schemeClr>
                </a:solidFill>
                <a:latin typeface="georgia"/>
              </a:rPr>
              <a:t>Важною </a:t>
            </a:r>
            <a:r>
              <a:rPr lang="ru-RU" sz="2000" b="0" i="1" dirty="0" smtClean="0">
                <a:solidFill>
                  <a:schemeClr val="tx2">
                    <a:lumMod val="75000"/>
                  </a:schemeClr>
                </a:solidFill>
                <a:latin typeface="georgia"/>
              </a:rPr>
              <a:t> «</a:t>
            </a:r>
            <a:r>
              <a:rPr lang="ru-RU" sz="2000" b="0" i="1" dirty="0">
                <a:solidFill>
                  <a:schemeClr val="tx2">
                    <a:lumMod val="75000"/>
                  </a:schemeClr>
                </a:solidFill>
                <a:latin typeface="georgia"/>
              </a:rPr>
              <a:t>павой», «душой </a:t>
            </a:r>
            <a:r>
              <a:rPr lang="ru-RU" sz="2000" b="0" i="1" dirty="0" smtClean="0">
                <a:solidFill>
                  <a:schemeClr val="tx2">
                    <a:lumMod val="75000"/>
                  </a:schemeClr>
                </a:solidFill>
                <a:latin typeface="georgia"/>
              </a:rPr>
              <a:t>  голубица»</a:t>
            </a:r>
            <a:r>
              <a:rPr lang="ru-RU" sz="2000" b="0" i="1" dirty="0">
                <a:solidFill>
                  <a:schemeClr val="tx2">
                    <a:lumMod val="75000"/>
                  </a:schemeClr>
                </a:solidFill>
                <a:latin typeface="Verdana"/>
              </a:rPr>
              <a:t/>
            </a:r>
            <a:br>
              <a:rPr lang="ru-RU" sz="2000" b="0" i="1" dirty="0">
                <a:solidFill>
                  <a:schemeClr val="tx2">
                    <a:lumMod val="75000"/>
                  </a:schemeClr>
                </a:solidFill>
                <a:latin typeface="Verdana"/>
              </a:rPr>
            </a:br>
            <a:r>
              <a:rPr lang="ru-RU" sz="2000" b="0" i="1" dirty="0">
                <a:solidFill>
                  <a:schemeClr val="tx2">
                    <a:lumMod val="75000"/>
                  </a:schemeClr>
                </a:solidFill>
                <a:latin typeface="georgia"/>
              </a:rPr>
              <a:t>Издавна </a:t>
            </a:r>
            <a:r>
              <a:rPr lang="ru-RU" sz="2000" b="0" i="1" dirty="0" smtClean="0">
                <a:solidFill>
                  <a:schemeClr val="tx2">
                    <a:lumMod val="75000"/>
                  </a:schemeClr>
                </a:solidFill>
                <a:latin typeface="georgia"/>
              </a:rPr>
              <a:t> так  называли  девицу</a:t>
            </a:r>
            <a:r>
              <a:rPr lang="ru-RU" sz="2000" b="0" i="1" dirty="0">
                <a:solidFill>
                  <a:schemeClr val="tx2">
                    <a:lumMod val="75000"/>
                  </a:schemeClr>
                </a:solidFill>
                <a:latin typeface="georgia"/>
              </a:rPr>
              <a:t>.</a:t>
            </a:r>
            <a:r>
              <a:rPr lang="ru-RU" sz="2000" b="0" i="1" dirty="0">
                <a:solidFill>
                  <a:schemeClr val="tx2">
                    <a:lumMod val="75000"/>
                  </a:schemeClr>
                </a:solidFill>
                <a:latin typeface="Verdana"/>
              </a:rPr>
              <a:t/>
            </a:r>
            <a:br>
              <a:rPr lang="ru-RU" sz="2000" b="0" i="1" dirty="0">
                <a:solidFill>
                  <a:schemeClr val="tx2">
                    <a:lumMod val="75000"/>
                  </a:schemeClr>
                </a:solidFill>
                <a:latin typeface="Verdana"/>
              </a:rPr>
            </a:br>
            <a:r>
              <a:rPr lang="ru-RU" sz="2000" b="0" i="1" dirty="0" smtClean="0">
                <a:solidFill>
                  <a:schemeClr val="tx2">
                    <a:lumMod val="75000"/>
                  </a:schemeClr>
                </a:solidFill>
                <a:latin typeface="georgia"/>
              </a:rPr>
              <a:t>Девичьи  </a:t>
            </a:r>
            <a:r>
              <a:rPr lang="ru-RU" sz="2000" b="0" i="1" dirty="0">
                <a:solidFill>
                  <a:schemeClr val="tx2">
                    <a:lumMod val="75000"/>
                  </a:schemeClr>
                </a:solidFill>
                <a:latin typeface="georgia"/>
              </a:rPr>
              <a:t>руки в труде и </a:t>
            </a:r>
            <a:r>
              <a:rPr lang="ru-RU" sz="2000" b="0" i="1" dirty="0" smtClean="0">
                <a:solidFill>
                  <a:schemeClr val="tx2">
                    <a:lumMod val="75000"/>
                  </a:schemeClr>
                </a:solidFill>
                <a:latin typeface="georgia"/>
              </a:rPr>
              <a:t>заботе</a:t>
            </a:r>
            <a:br>
              <a:rPr lang="ru-RU" sz="2000" b="0" i="1" dirty="0" smtClean="0">
                <a:solidFill>
                  <a:schemeClr val="tx2">
                    <a:lumMod val="75000"/>
                  </a:schemeClr>
                </a:solidFill>
                <a:latin typeface="georgia"/>
              </a:rPr>
            </a:br>
            <a:r>
              <a:rPr lang="ru-RU" sz="2000" b="0" i="1" dirty="0">
                <a:solidFill>
                  <a:schemeClr val="tx2">
                    <a:lumMod val="75000"/>
                  </a:schemeClr>
                </a:solidFill>
                <a:latin typeface="georgia"/>
              </a:rPr>
              <a:t>С ранней поры привыкали к </a:t>
            </a:r>
            <a:r>
              <a:rPr lang="ru-RU" sz="2000" b="0" i="1" dirty="0" smtClean="0">
                <a:solidFill>
                  <a:schemeClr val="tx2">
                    <a:lumMod val="75000"/>
                  </a:schemeClr>
                </a:solidFill>
                <a:latin typeface="georgia"/>
              </a:rPr>
              <a:t>работе…</a:t>
            </a:r>
            <a:r>
              <a:rPr lang="ru-RU" sz="2000" b="0" i="1" dirty="0">
                <a:solidFill>
                  <a:schemeClr val="tx2">
                    <a:lumMod val="75000"/>
                  </a:schemeClr>
                </a:solidFill>
                <a:latin typeface="Verdana"/>
              </a:rPr>
              <a:t/>
            </a:r>
            <a:br>
              <a:rPr lang="ru-RU" sz="2000" b="0" i="1" dirty="0">
                <a:solidFill>
                  <a:schemeClr val="tx2">
                    <a:lumMod val="75000"/>
                  </a:schemeClr>
                </a:solidFill>
                <a:latin typeface="Verdana"/>
              </a:rPr>
            </a:br>
            <a:endParaRPr lang="en-US" sz="2000" b="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x550l\Desktop\фотоальбом музея\удачные фото\P103076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836583" y="2555904"/>
            <a:ext cx="3960443" cy="29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x550l\Desktop\фотоальбом музея\фото изба\P103086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3239" y="2493665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68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560839" cy="864096"/>
          </a:xfrm>
        </p:spPr>
        <p:txBody>
          <a:bodyPr>
            <a:prstTxWarp prst="textTriangle">
              <a:avLst>
                <a:gd name="adj" fmla="val 39615"/>
              </a:avLst>
            </a:prstTxWarp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Куклы в народных  костюмах</a:t>
            </a:r>
            <a:endParaRPr lang="en-US" sz="28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7" name="Picture 3" descr="C:\Users\x550l\Desktop\фотоальбом музея\фото народная игрушка\P10304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6457" y="1637919"/>
            <a:ext cx="2377207" cy="178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x550l\Desktop\фотоальбом музея\фото народная игрушка\P10306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1340768"/>
            <a:ext cx="249627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x550l\Desktop\фотоальбом музея\фото народная игрушка\P10306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02694" y="2778026"/>
            <a:ext cx="3432703" cy="257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x550l\Desktop\фотоальбом музея\фото народная игрушка\P10304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00191" y="4129831"/>
            <a:ext cx="237626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x550l\Desktop\фотоальбом музея\фото народная игрушка\P10306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0949" y="4136466"/>
            <a:ext cx="2357013" cy="176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img.lady.ru/data/aphoto/0/f/2/74120/main/b68dd17c013f07f22a86c18f13f273c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543" y="5325739"/>
            <a:ext cx="880193" cy="91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63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prstTxWarp prst="textDeflate">
              <a:avLst/>
            </a:prstTxWarp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Народная игрушка</a:t>
            </a:r>
            <a:endParaRPr lang="en-US" dirty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085" name="Picture 13" descr="C:\Users\x550l\Desktop\фотоальбом музея\фото народная игрушка\P103060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4221088"/>
            <a:ext cx="3025833" cy="22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x550l\Desktop\фотоальбом музея\фото изба\P103084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72824" y="4364283"/>
            <a:ext cx="2603567" cy="19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x550l\Desktop\фотоальбом музея\фото народная игрушка\P10306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708" y="1588482"/>
            <a:ext cx="2971801" cy="22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x550l\Desktop\фотоальбом музея\фото народная игрушка\P10306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7352" y="1894818"/>
            <a:ext cx="2450355" cy="183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44" y="1268760"/>
            <a:ext cx="1097600" cy="113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15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6192688" cy="1440160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000000"/>
                </a:solidFill>
                <a:latin typeface="+mn-lt"/>
              </a:rPr>
              <a:t>Хороша игрушка расписная!</a:t>
            </a:r>
            <a:r>
              <a:rPr lang="ru-RU" sz="2400" b="1" i="1" dirty="0">
                <a:latin typeface="+mn-lt"/>
              </a:rPr>
              <a:t/>
            </a:r>
            <a:br>
              <a:rPr lang="ru-RU" sz="2400" b="1" i="1" dirty="0">
                <a:latin typeface="+mn-lt"/>
              </a:rPr>
            </a:br>
            <a:r>
              <a:rPr lang="ru-RU" sz="2400" b="1" i="1" dirty="0">
                <a:solidFill>
                  <a:srgbClr val="000000"/>
                </a:solidFill>
                <a:latin typeface="+mn-lt"/>
              </a:rPr>
              <a:t>Вся поет, бесхитростно светла,</a:t>
            </a:r>
            <a:r>
              <a:rPr lang="ru-RU" sz="2400" b="1" i="1" dirty="0">
                <a:latin typeface="+mn-lt"/>
              </a:rPr>
              <a:t/>
            </a:r>
            <a:br>
              <a:rPr lang="ru-RU" sz="2400" b="1" i="1" dirty="0">
                <a:latin typeface="+mn-lt"/>
              </a:rPr>
            </a:br>
            <a:r>
              <a:rPr lang="ru-RU" sz="2400" b="1" i="1" dirty="0">
                <a:solidFill>
                  <a:srgbClr val="000000"/>
                </a:solidFill>
                <a:latin typeface="+mn-lt"/>
              </a:rPr>
              <a:t>И видна в ней радость молодая</a:t>
            </a:r>
            <a:r>
              <a:rPr lang="ru-RU" sz="2400" b="1" i="1" dirty="0">
                <a:latin typeface="+mn-lt"/>
              </a:rPr>
              <a:t/>
            </a:r>
            <a:br>
              <a:rPr lang="ru-RU" sz="2400" b="1" i="1" dirty="0">
                <a:latin typeface="+mn-lt"/>
              </a:rPr>
            </a:br>
            <a:r>
              <a:rPr lang="ru-RU" sz="2400" b="1" i="1" dirty="0">
                <a:solidFill>
                  <a:srgbClr val="000000"/>
                </a:solidFill>
                <a:latin typeface="+mn-lt"/>
              </a:rPr>
              <a:t>Ставшего искусством ремесла.</a:t>
            </a:r>
            <a:endParaRPr lang="en-US" sz="2400" b="1" i="1" dirty="0">
              <a:latin typeface="+mn-lt"/>
            </a:endParaRPr>
          </a:p>
        </p:txBody>
      </p:sp>
      <p:pic>
        <p:nvPicPr>
          <p:cNvPr id="8195" name="Picture 3" descr="C:\Users\x550l\Desktop\фотоальбом музея\фото народная игрушка\P10306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2204864"/>
            <a:ext cx="4041643" cy="303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x550l\Desktop\фотоальбом музея\фото народная игрушка\P10304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688686" y="1872154"/>
            <a:ext cx="4233663" cy="317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23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6192688" cy="940966"/>
          </a:xfrm>
        </p:spPr>
        <p:txBody>
          <a:bodyPr>
            <a:prstTxWarp prst="textDeflateBottom">
              <a:avLst/>
            </a:prstTxWarp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+mn-lt"/>
              </a:rPr>
              <a:t>Куклы - обереги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9218" name="Picture 2" descr="C:\Users\x550l\Desktop\фотоальбом музея\фото куклы обереги\P103054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257">
            <a:off x="928878" y="1864177"/>
            <a:ext cx="1968825" cy="147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x550l\Desktop\фотоальбом музея\фото куклы обереги\P1030559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4033">
            <a:off x="6291629" y="1885618"/>
            <a:ext cx="2007104" cy="149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x550l\Desktop\фотоальбом музея\удачные фото\P10306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89040"/>
            <a:ext cx="355255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x550l\Desktop\фотоальбом музея\Фото от 23.03.2015г\P10304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1939" y="1468942"/>
            <a:ext cx="2432274" cy="182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97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368152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000000"/>
                </a:solidFill>
                <a:latin typeface="+mn-lt"/>
              </a:rPr>
              <a:t>Почитался  издревле  </a:t>
            </a:r>
            <a:r>
              <a:rPr lang="ru-RU" sz="2000" b="1" i="1" dirty="0">
                <a:solidFill>
                  <a:srgbClr val="000000"/>
                </a:solidFill>
                <a:latin typeface="+mn-lt"/>
              </a:rPr>
              <a:t>закон:</a:t>
            </a:r>
            <a:r>
              <a:rPr lang="ru-RU" sz="2000" b="1" i="1" dirty="0">
                <a:latin typeface="+mn-lt"/>
              </a:rPr>
              <a:t/>
            </a:r>
            <a:br>
              <a:rPr lang="ru-RU" sz="2000" b="1" i="1" dirty="0">
                <a:latin typeface="+mn-lt"/>
              </a:rPr>
            </a:br>
            <a:r>
              <a:rPr lang="ru-RU" sz="2000" b="1" i="1" dirty="0" smtClean="0">
                <a:solidFill>
                  <a:srgbClr val="000000"/>
                </a:solidFill>
                <a:latin typeface="+mn-lt"/>
              </a:rPr>
              <a:t>Тайна  </a:t>
            </a:r>
            <a:r>
              <a:rPr lang="ru-RU" sz="2000" b="1" i="1" dirty="0">
                <a:solidFill>
                  <a:srgbClr val="000000"/>
                </a:solidFill>
                <a:latin typeface="+mn-lt"/>
              </a:rPr>
              <a:t>тайн </a:t>
            </a:r>
            <a:r>
              <a:rPr lang="ru-RU" sz="2000" b="1" i="1" dirty="0" smtClean="0">
                <a:solidFill>
                  <a:srgbClr val="000000"/>
                </a:solidFill>
                <a:latin typeface="+mn-lt"/>
              </a:rPr>
              <a:t> даже  самая  </a:t>
            </a:r>
            <a:r>
              <a:rPr lang="ru-RU" sz="2000" b="1" i="1" dirty="0">
                <a:solidFill>
                  <a:srgbClr val="000000"/>
                </a:solidFill>
                <a:latin typeface="+mn-lt"/>
              </a:rPr>
              <a:t>малость,</a:t>
            </a:r>
            <a:r>
              <a:rPr lang="ru-RU" sz="2000" b="1" i="1" dirty="0">
                <a:latin typeface="+mn-lt"/>
              </a:rPr>
              <a:t/>
            </a:r>
            <a:br>
              <a:rPr lang="ru-RU" sz="2000" b="1" i="1" dirty="0">
                <a:latin typeface="+mn-lt"/>
              </a:rPr>
            </a:br>
            <a:r>
              <a:rPr lang="ru-RU" sz="2000" b="1" i="1" dirty="0">
                <a:solidFill>
                  <a:srgbClr val="000000"/>
                </a:solidFill>
                <a:latin typeface="+mn-lt"/>
              </a:rPr>
              <a:t>Как </a:t>
            </a:r>
            <a:r>
              <a:rPr lang="ru-RU" sz="2000" b="1" i="1" dirty="0" smtClean="0">
                <a:solidFill>
                  <a:srgbClr val="000000"/>
                </a:solidFill>
                <a:latin typeface="+mn-lt"/>
              </a:rPr>
              <a:t> наследство  в  роду  испокон, </a:t>
            </a:r>
            <a:r>
              <a:rPr lang="ru-RU" sz="2000" b="1" i="1" dirty="0">
                <a:latin typeface="+mn-lt"/>
              </a:rPr>
              <a:t/>
            </a:r>
            <a:br>
              <a:rPr lang="ru-RU" sz="2000" b="1" i="1" dirty="0">
                <a:latin typeface="+mn-lt"/>
              </a:rPr>
            </a:br>
            <a:r>
              <a:rPr lang="ru-RU" sz="2000" b="1" i="1" dirty="0">
                <a:solidFill>
                  <a:srgbClr val="000000"/>
                </a:solidFill>
                <a:latin typeface="+mn-lt"/>
              </a:rPr>
              <a:t>Внучке </a:t>
            </a:r>
            <a:r>
              <a:rPr lang="ru-RU" sz="2000" b="1" i="1" dirty="0" smtClean="0">
                <a:solidFill>
                  <a:srgbClr val="000000"/>
                </a:solidFill>
                <a:latin typeface="+mn-lt"/>
              </a:rPr>
              <a:t> бабушкой  </a:t>
            </a:r>
            <a:r>
              <a:rPr lang="ru-RU" sz="2000" b="1" i="1" dirty="0">
                <a:solidFill>
                  <a:srgbClr val="000000"/>
                </a:solidFill>
                <a:latin typeface="+mn-lt"/>
              </a:rPr>
              <a:t>передавалось.</a:t>
            </a:r>
            <a:endParaRPr lang="en-US" sz="2000" b="1" i="1" dirty="0">
              <a:latin typeface="+mn-lt"/>
            </a:endParaRPr>
          </a:p>
        </p:txBody>
      </p:sp>
      <p:pic>
        <p:nvPicPr>
          <p:cNvPr id="1027" name="Picture 3" descr="C:\Users\x550l\Desktop\фотоальбом музея\Фото от 23.03.2015г\P103043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7427" y="4005064"/>
            <a:ext cx="2996738" cy="22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x550l\Desktop\фотоальбом музея\фотограф\IMG_052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576" y="1700808"/>
            <a:ext cx="2890948" cy="199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x550l\Desktop\фотоальбом музея\Фото от 23.03.2015г\P10304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2808312" cy="210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x550l\Desktop\фотоальбом музея\Фото от 26.03.2015г\P10306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49080"/>
            <a:ext cx="2784761" cy="208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playcast.ru/uploads/2014/03/04/77063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85" y="5326173"/>
            <a:ext cx="997047" cy="104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57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840760" cy="864096"/>
          </a:xfrm>
        </p:spPr>
        <p:txBody>
          <a:bodyPr>
            <a:prstTxWarp prst="textDeflate">
              <a:avLst/>
            </a:prstTxWarp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Вышивка и кружева</a:t>
            </a:r>
            <a:endParaRPr lang="en-US" sz="2800" dirty="0">
              <a:solidFill>
                <a:srgbClr val="0070C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075" name="Picture 3" descr="C:\Users\x550l\Desktop\фотоальбом музея\Яна музей\P10308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3547" y="2168861"/>
            <a:ext cx="453650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x550l\Desktop\фотоальбом музея\фото изба\P10308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6353" y="2304526"/>
            <a:ext cx="4541713" cy="3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34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Autofit/>
          </a:bodyPr>
          <a:lstStyle/>
          <a:p>
            <a:r>
              <a:rPr lang="ru-RU" sz="2000" b="1" i="1" dirty="0">
                <a:latin typeface="Garamond" panose="02020404030301010803" pitchFamily="18" charset="0"/>
                <a:ea typeface="Cambria Math" panose="02040503050406030204" pitchFamily="18" charset="0"/>
              </a:rPr>
              <a:t>Один стежок, другой стежок,</a:t>
            </a:r>
            <a:br>
              <a:rPr lang="ru-RU" sz="2000" b="1" i="1" dirty="0">
                <a:latin typeface="Garamond" panose="02020404030301010803" pitchFamily="18" charset="0"/>
                <a:ea typeface="Cambria Math" panose="02040503050406030204" pitchFamily="18" charset="0"/>
              </a:rPr>
            </a:br>
            <a:r>
              <a:rPr lang="ru-RU" sz="2000" b="1" i="1" dirty="0">
                <a:latin typeface="Garamond" panose="02020404030301010803" pitchFamily="18" charset="0"/>
                <a:ea typeface="Cambria Math" panose="02040503050406030204" pitchFamily="18" charset="0"/>
              </a:rPr>
              <a:t>Не спи, моя иголка,</a:t>
            </a:r>
            <a:br>
              <a:rPr lang="ru-RU" sz="2000" b="1" i="1" dirty="0">
                <a:latin typeface="Garamond" panose="02020404030301010803" pitchFamily="18" charset="0"/>
                <a:ea typeface="Cambria Math" panose="02040503050406030204" pitchFamily="18" charset="0"/>
              </a:rPr>
            </a:br>
            <a:r>
              <a:rPr lang="ru-RU" sz="2000" b="1" i="1" dirty="0">
                <a:latin typeface="Garamond" panose="02020404030301010803" pitchFamily="18" charset="0"/>
                <a:ea typeface="Cambria Math" panose="02040503050406030204" pitchFamily="18" charset="0"/>
              </a:rPr>
              <a:t>Раскрылся лист, расцвёл цветок</a:t>
            </a:r>
            <a:br>
              <a:rPr lang="ru-RU" sz="2000" b="1" i="1" dirty="0">
                <a:latin typeface="Garamond" panose="02020404030301010803" pitchFamily="18" charset="0"/>
                <a:ea typeface="Cambria Math" panose="02040503050406030204" pitchFamily="18" charset="0"/>
              </a:rPr>
            </a:br>
            <a:r>
              <a:rPr lang="ru-RU" sz="2000" b="1" i="1" dirty="0">
                <a:latin typeface="Garamond" panose="02020404030301010803" pitchFamily="18" charset="0"/>
                <a:ea typeface="Cambria Math" panose="02040503050406030204" pitchFamily="18" charset="0"/>
              </a:rPr>
              <a:t>Лазоревого </a:t>
            </a:r>
            <a:r>
              <a:rPr lang="ru-RU" sz="2000" b="1" i="1" dirty="0" smtClean="0">
                <a:latin typeface="Garamond" panose="02020404030301010803" pitchFamily="18" charset="0"/>
                <a:ea typeface="Cambria Math" panose="02040503050406030204" pitchFamily="18" charset="0"/>
              </a:rPr>
              <a:t>шелка.</a:t>
            </a:r>
            <a:endParaRPr lang="en-US" sz="2000" b="1" i="1" dirty="0">
              <a:latin typeface="Garamond" panose="02020404030301010803" pitchFamily="18" charset="0"/>
              <a:ea typeface="Cambria Math" panose="02040503050406030204" pitchFamily="18" charset="0"/>
            </a:endParaRPr>
          </a:p>
        </p:txBody>
      </p:sp>
      <p:pic>
        <p:nvPicPr>
          <p:cNvPr id="4098" name="Picture 2" descr="C:\Users\x550l\Desktop\фотоальбом музея\Яна музей\P10308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x550l\Desktop\фотоальбом музея\фото изба\P10308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73" y="3595630"/>
            <a:ext cx="3618252" cy="271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x550l\Desktop\фотоальбом музея\фото изба\P10308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01063" y="4548209"/>
            <a:ext cx="2040622" cy="153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x550l\Desktop\фотоальбом музея\фото изба\P10308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1968308" cy="14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x550l\Desktop\фотоальбом музея\визитка музея\73343878_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4301">
            <a:off x="7037207" y="310635"/>
            <a:ext cx="1712422" cy="118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x550l\Desktop\фотоальбом музея\визитка музея\73343878_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08991">
            <a:off x="610927" y="403711"/>
            <a:ext cx="1851273" cy="127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42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056784" cy="796950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Старинные предметы</a:t>
            </a:r>
            <a:endParaRPr lang="en-US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122" name="Picture 2" descr="C:\Users\x550l\Desktop\фотоальбом музея\Яна музей\P10308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4935" y="1797222"/>
            <a:ext cx="2235216" cy="167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x550l\Desktop\фотоальбом музея\Яна музей\P10308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39017" y="1815438"/>
            <a:ext cx="2214397" cy="166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x550l\Desktop\фотоальбом музея\Яна музей\P10308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80923" y="2051924"/>
            <a:ext cx="4536505" cy="340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x550l\Desktop\фотоальбом музея\визитка музея\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53036"/>
            <a:ext cx="2014166" cy="254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90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112" y="620688"/>
            <a:ext cx="7011112" cy="648072"/>
          </a:xfrm>
        </p:spPr>
        <p:txBody>
          <a:bodyPr>
            <a:prstTxWarp prst="textDoubleWave1">
              <a:avLst>
                <a:gd name="adj1" fmla="val 6250"/>
                <a:gd name="adj2" fmla="val -1125"/>
              </a:avLst>
            </a:prstTxWarp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Старина - что диво!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147" name="Picture 3" descr="C:\Users\x550l\Desktop\фотоальбом музея\фото рукоделие\P10305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56792"/>
            <a:ext cx="172819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x550l\Desktop\фотоальбом музея\Яна музей\P10308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2313" y="2097503"/>
            <a:ext cx="4325689" cy="324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x550l\Desktop\фотоальбом музея\фото ремесло\P10305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7" y="4924077"/>
            <a:ext cx="153624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x550l\Desktop\фотоальбом музея\сундук\P10305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42192" y="4498767"/>
            <a:ext cx="1645147" cy="123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x550l\Desktop\фотоальбом музея\фото печь\P10305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153624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x550l\Desktop\фотоальбом музея\фото печь\P103055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5621" y="3225019"/>
            <a:ext cx="1824284" cy="13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66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7499176" cy="57606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9900"/>
                </a:solidFill>
                <a:latin typeface="Georgia" panose="02040502050405020303" pitchFamily="18" charset="0"/>
              </a:rPr>
              <a:t>Без  печи  хата – не хата</a:t>
            </a:r>
            <a:endParaRPr lang="en-US" b="1" i="1" dirty="0">
              <a:solidFill>
                <a:srgbClr val="009900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 descr="C:\Users\x550l\Desktop\фотоальбом музея\фото печь\P10305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960364" y="2504132"/>
            <a:ext cx="3923531" cy="30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x550l\Desktop\фотоальбом музея\фото печь\P10305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x550l\Desktop\фотоальбом музея\фото изба\P10308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14325" y="3813042"/>
            <a:ext cx="292832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136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704856" cy="1143000"/>
          </a:xfrm>
        </p:spPr>
        <p:txBody>
          <a:bodyPr>
            <a:prstTxWarp prst="textCanUp">
              <a:avLst/>
            </a:prstTxWarp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Вечерние посиделки.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Русские музыкальные инструменты.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170" name="Picture 2" descr="C:\Users\x550l\Desktop\фотоальбом музея\фото изба\P10308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x550l\Desktop\фотоальбом музея\визитка музея\87174083_preview_2dc5fdc515f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437112"/>
            <a:ext cx="1187574" cy="17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68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x550l\Desktop\фотоальбом музея\Фото от 26.03.2015г\P10306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24855" y="2096025"/>
            <a:ext cx="4313865" cy="323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x550l\Desktop\фотоальбом музея\удачные фото\P10306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085184"/>
            <a:ext cx="1145901" cy="116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x550l\Desktop\фотоальбом музея\визитка музея\3125879-a7f443248e31d6a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6517"/>
            <a:ext cx="4248472" cy="94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53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984776" cy="1143000"/>
          </a:xfrm>
        </p:spPr>
        <p:txBody>
          <a:bodyPr>
            <a:prstTxWarp prst="textDeflate">
              <a:avLst/>
            </a:prstTxWarp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Наша замечательная группа</a:t>
            </a:r>
            <a:br>
              <a:rPr lang="ru-RU" b="1" dirty="0" smtClean="0">
                <a:solidFill>
                  <a:srgbClr val="FF0000"/>
                </a:solidFill>
                <a:latin typeface="Garamond" panose="02020404030301010803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«Колокольчики"</a:t>
            </a:r>
            <a:endParaRPr lang="en-US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9218" name="Picture 2" descr="C:\Users\x550l\Desktop\фотоальбом музея\фотограф\IMG_02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65246"/>
            <a:ext cx="3960440" cy="265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x550l\Desktop\фотоальбом музея\фотограф\IMG_02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73825"/>
            <a:ext cx="3888432" cy="26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x550l\Desktop\фотоальбом музея\визитка музея\0_4eb88_b0596ea7_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1484784"/>
            <a:ext cx="220204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Users\x550l\Desktop\фотоальбом музея\визитка музея\0_4eb67_5f67639b_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81128"/>
            <a:ext cx="3678809" cy="157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01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latin typeface="Georgia" panose="02040502050405020303" pitchFamily="18" charset="0"/>
              </a:rPr>
              <a:t>Когда в печи жарко – тогда и варко.</a:t>
            </a:r>
            <a:endParaRPr lang="en-US" sz="2800" b="1" i="1" dirty="0">
              <a:latin typeface="Georgia" panose="02040502050405020303" pitchFamily="18" charset="0"/>
            </a:endParaRPr>
          </a:p>
        </p:txBody>
      </p:sp>
      <p:pic>
        <p:nvPicPr>
          <p:cNvPr id="3074" name="Picture 2" descr="C:\Users\x550l\Desktop\фотоальбом музея\фото музей\Фото от 26.03.2015г\P10306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894" y="4221088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x550l\Desktop\фотоальбом музея\фото печь\P10305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99003" y="2177861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x550l\Desktop\фотоальбом музея\фото печь\P10305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2928582" cy="219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63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>
            <a:normAutofit/>
          </a:bodyPr>
          <a:lstStyle/>
          <a:p>
            <a:pPr algn="l"/>
            <a:r>
              <a:rPr lang="ru-RU" sz="28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Просим на избу: </a:t>
            </a:r>
            <a:br>
              <a:rPr lang="ru-RU" sz="28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красному гостю -  красное место!</a:t>
            </a:r>
            <a:endParaRPr lang="en-US" sz="2800" b="1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4098" name="Picture 2" descr="C:\Users\x550l\Desktop\фотоальбом музея\фото стол самовар\P10305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15334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x550l\Desktop\фотоальбом музея\фото изба\P10308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19582"/>
            <a:ext cx="3116687" cy="233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x550l\Desktop\фотоальбом музея\фото изба\P10308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55313"/>
            <a:ext cx="3096344" cy="232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x550l\Desktop\фотоальбом музея\удачные фото\P10306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45" y="1515334"/>
            <a:ext cx="3220115" cy="241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x550l\Desktop\фотоальбом музея\визитка музея\73343878_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84" y="132636"/>
            <a:ext cx="1542197" cy="106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47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40916" cy="720080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4000" b="1" i="1" dirty="0" smtClean="0">
                <a:solidFill>
                  <a:srgbClr val="C00000"/>
                </a:solidFill>
              </a:rPr>
              <a:t>Бабий     кут</a:t>
            </a:r>
            <a:endParaRPr lang="en-US" sz="4000" b="1" i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x550l\Desktop\фотоальбом музея\удачные фото\P10307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777" y="1198594"/>
            <a:ext cx="3189342" cy="239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x550l\Desktop\фотоальбом музея\удачные фото\P10306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0236" y="1340768"/>
            <a:ext cx="3045703" cy="22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x550l\Desktop\фотоальбом музея\фото музей\Фото от 23.03.2015г\P10304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518" y="3861048"/>
            <a:ext cx="3240357" cy="243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x550l\Desktop\фотоальбом музея\удачные фото\P10306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6668"/>
            <a:ext cx="3139527" cy="235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x550l\Desktop\фотоальбом музея\визитка музея\1321518481_1298319390_20100703105653_im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3155633"/>
            <a:ext cx="1483483" cy="15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13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704856" cy="1066130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Мир  русской  посуды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98" name="Picture 2" descr="C:\Users\x550l\Desktop\фотоальбом музея\фото стол самовар\P10305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2736303" cy="205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x550l\Desktop\фотоальбом музея\фото стол самовар\P10305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3978" y="3729150"/>
            <a:ext cx="24005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x550l\Desktop\фотоальбом музея\фото стол самовар\P10305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449" y="2432983"/>
            <a:ext cx="412864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85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517232"/>
            <a:ext cx="8003232" cy="1008112"/>
          </a:xfrm>
        </p:spPr>
        <p:txBody>
          <a:bodyPr>
            <a:prstTxWarp prst="textDeflateTop">
              <a:avLst/>
            </a:prstTxWarp>
            <a:norm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Деревянных  дел мастер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x550l\Desktop\фотоальбом музея\Фото от 26.03.2015г\P10305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2568" y="1043794"/>
            <a:ext cx="2520123" cy="189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x550l\Desktop\фотоальбом музея\Фото от 26.03.2015г\P10305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45024"/>
            <a:ext cx="2664295" cy="199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x550l\Desktop\фотоальбом музея\Фото от 26.03.2015г\P10305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41739" y="889514"/>
            <a:ext cx="2547593" cy="19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x550l\Desktop\фотоальбом музея\Фото от 26.03.2015г\P10305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9411" y="889518"/>
            <a:ext cx="2547592" cy="19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12.nnm.me/1/8/1/5/9/b3abaad888cc0a3e9e8dd460fb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54" y="3645024"/>
            <a:ext cx="1159362" cy="197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52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64807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Constantia" panose="02030602050306030303" pitchFamily="18" charset="0"/>
                <a:cs typeface="David" panose="020E0502060401010101" pitchFamily="34" charset="-79"/>
              </a:rPr>
              <a:t>Каков мастер,  такова и работа.</a:t>
            </a:r>
            <a:endParaRPr lang="en-US" sz="3600" b="1" dirty="0">
              <a:solidFill>
                <a:srgbClr val="C00000"/>
              </a:solidFill>
              <a:latin typeface="Constantia" panose="02030602050306030303" pitchFamily="18" charset="0"/>
              <a:cs typeface="David" panose="020E0502060401010101" pitchFamily="34" charset="-79"/>
            </a:endParaRPr>
          </a:p>
        </p:txBody>
      </p:sp>
      <p:pic>
        <p:nvPicPr>
          <p:cNvPr id="7170" name="Picture 2" descr="C:\Users\x550l\Desktop\фотоальбом музея\сундук\P103054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9944" y="2170456"/>
            <a:ext cx="4333247" cy="324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x550l\Desktop\фотоальбом музея\фото музей\Фото от 26.03.2015г\P103059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92840" y="2228040"/>
            <a:ext cx="4217856" cy="316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78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76864" cy="864096"/>
          </a:xfrm>
        </p:spPr>
        <p:txBody>
          <a:bodyPr>
            <a:prstTxWarp prst="textCanUp">
              <a:avLst/>
            </a:prstTxWarp>
            <a:normAutofit/>
          </a:bodyPr>
          <a:lstStyle/>
          <a:p>
            <a:r>
              <a:rPr lang="ru-RU" sz="3600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Поэзия  народного  костюма.</a:t>
            </a:r>
            <a:endParaRPr lang="en-US" sz="3600" i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 descr="C:\Users\x550l\Desktop\фотоальбом музея\Фото от 26.03.2015г\P10307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4005064"/>
            <a:ext cx="2984269" cy="240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x550l\Desktop\фотоальбом музея\удачные фото\P103071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297633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x550l\Desktop\фотоальбом музея\удачные фото\P10307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321" y="2380893"/>
            <a:ext cx="4464497" cy="318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68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Ясность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Ясность">
  <a:themeElements>
    <a:clrScheme name="Другая 1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FFF00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5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107</Words>
  <Application>Microsoft Office PowerPoint</Application>
  <PresentationFormat>Экран (4:3)</PresentationFormat>
  <Paragraphs>28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Тема Office</vt:lpstr>
      <vt:lpstr>Ясность</vt:lpstr>
      <vt:lpstr>1_Ясность</vt:lpstr>
      <vt:lpstr>Аптека</vt:lpstr>
      <vt:lpstr>Официальная</vt:lpstr>
      <vt:lpstr>Аспект</vt:lpstr>
      <vt:lpstr>Остин</vt:lpstr>
      <vt:lpstr>Thermal</vt:lpstr>
      <vt:lpstr>Обычная</vt:lpstr>
      <vt:lpstr>NewsPrint</vt:lpstr>
      <vt:lpstr>Мини - музей  «Русская  изба.  Народная   игрушка»</vt:lpstr>
      <vt:lpstr>Без  печи  хата – не хата</vt:lpstr>
      <vt:lpstr>Когда в печи жарко – тогда и варко.</vt:lpstr>
      <vt:lpstr>Просим на избу:  красному гостю -  красное место!</vt:lpstr>
      <vt:lpstr>                                Бабий     кут</vt:lpstr>
      <vt:lpstr>Мир  русской  посуды</vt:lpstr>
      <vt:lpstr>Деревянных  дел мастер</vt:lpstr>
      <vt:lpstr>Каков мастер,  такова и работа.</vt:lpstr>
      <vt:lpstr>Поэзия  народного  костюма.</vt:lpstr>
      <vt:lpstr>Важною  «павой», «душой   голубица» Издавна  так  называли  девицу. Девичьи  руки в труде и заботе С ранней поры привыкали к работе… </vt:lpstr>
      <vt:lpstr>Куклы в народных  костюмах</vt:lpstr>
      <vt:lpstr>Народная игрушка</vt:lpstr>
      <vt:lpstr>Хороша игрушка расписная! Вся поет, бесхитростно светла, И видна в ней радость молодая Ставшего искусством ремесла.</vt:lpstr>
      <vt:lpstr>Куклы - обереги</vt:lpstr>
      <vt:lpstr>Почитался  издревле  закон: Тайна  тайн  даже  самая  малость, Как  наследство  в  роду  испокон,  Внучке  бабушкой  передавалось.</vt:lpstr>
      <vt:lpstr>Вышивка и кружева</vt:lpstr>
      <vt:lpstr>Один стежок, другой стежок, Не спи, моя иголка, Раскрылся лист, расцвёл цветок Лазоревого шелка.</vt:lpstr>
      <vt:lpstr>Старинные предметы</vt:lpstr>
      <vt:lpstr>Старина - что диво!</vt:lpstr>
      <vt:lpstr>Вечерние посиделки. Русские музыкальные инструменты.</vt:lpstr>
      <vt:lpstr>Презентация PowerPoint</vt:lpstr>
      <vt:lpstr>Наша замечательная группа «Колокольчики"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Мини- музей  «Русская изба.  Народная игрушка»</dc:title>
  <dc:creator>x550l</dc:creator>
  <cp:lastModifiedBy>x550l</cp:lastModifiedBy>
  <cp:revision>43</cp:revision>
  <dcterms:created xsi:type="dcterms:W3CDTF">2015-03-30T09:37:51Z</dcterms:created>
  <dcterms:modified xsi:type="dcterms:W3CDTF">2016-01-24T09:14:26Z</dcterms:modified>
</cp:coreProperties>
</file>