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8" r:id="rId3"/>
    <p:sldId id="399" r:id="rId4"/>
    <p:sldId id="403" r:id="rId5"/>
    <p:sldId id="400" r:id="rId6"/>
    <p:sldId id="401" r:id="rId7"/>
    <p:sldId id="402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260" r:id="rId24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zhurnalpedagog.ru/servisy/publik/publ?id=8266" TargetMode="External"/><Relationship Id="rId2" Type="http://schemas.openxmlformats.org/officeDocument/2006/relationships/hyperlink" Target="https://dom-knig.com/read_177830-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448" y="491298"/>
            <a:ext cx="11567020" cy="15352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800" b="1" dirty="0"/>
              <a:t>Муниципальная конференция </a:t>
            </a:r>
            <a:br>
              <a:rPr lang="ru-RU" sz="2800" b="1" dirty="0"/>
            </a:br>
            <a:r>
              <a:rPr lang="ru-RU" sz="2800" b="1" dirty="0"/>
              <a:t>по вопросам формирования и развития </a:t>
            </a:r>
            <a:br>
              <a:rPr lang="ru-RU" sz="2800" b="1" dirty="0"/>
            </a:br>
            <a:r>
              <a:rPr lang="ru-RU" sz="2800" b="1" dirty="0"/>
              <a:t>функциональной грамотности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ru-RU" sz="2800" b="1" dirty="0"/>
            </a:br>
            <a:r>
              <a:rPr lang="ru-RU" sz="2800" b="1" dirty="0"/>
              <a:t>«ФУНКЦИОНАЛЬНАЯ ГРАМОТНОСТЬ: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800" b="1" dirty="0"/>
              <a:t>ОБРАЗОВАТЕЛЬНЫЕ ПРАКТИКИ И МЕТОДИЧЕСКИЕ РЕШЕНИЯ»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876801-A448-402B-8440-31A04C48E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37178" y="308565"/>
            <a:ext cx="998290" cy="1166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995EC-4BA1-4A34-A4BA-D99EA4B4E32E}"/>
              </a:ext>
            </a:extLst>
          </p:cNvPr>
          <p:cNvSpPr txBox="1"/>
          <p:nvPr/>
        </p:nvSpPr>
        <p:spPr>
          <a:xfrm>
            <a:off x="356532" y="5625001"/>
            <a:ext cx="253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г. Южно-Сахалинск</a:t>
            </a:r>
          </a:p>
          <a:p>
            <a:r>
              <a:rPr lang="ru-RU" b="1" dirty="0"/>
              <a:t>03.05.2023 – 04.05.2023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2F008E-F5F8-46A3-821B-1D6DA598E9DE}"/>
              </a:ext>
            </a:extLst>
          </p:cNvPr>
          <p:cNvSpPr txBox="1"/>
          <p:nvPr/>
        </p:nvSpPr>
        <p:spPr>
          <a:xfrm>
            <a:off x="8372544" y="5625001"/>
            <a:ext cx="3462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Жукова Полина Анатольевна, </a:t>
            </a:r>
            <a:br>
              <a:rPr lang="ru-RU" b="1" dirty="0"/>
            </a:br>
            <a:r>
              <a:rPr lang="ru-RU" b="1" dirty="0"/>
              <a:t>учитель начальных классов</a:t>
            </a:r>
          </a:p>
          <a:p>
            <a:pPr algn="r"/>
            <a:r>
              <a:rPr lang="ru-RU" b="1" dirty="0"/>
              <a:t>МАОУ СОШ №3 им. Героя России Сергея </a:t>
            </a:r>
            <a:r>
              <a:rPr lang="ru-RU" b="1" dirty="0" err="1"/>
              <a:t>Ромашина</a:t>
            </a:r>
            <a:endParaRPr lang="ru-RU" b="1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1D4F942-EA05-4142-985E-86702559C2C6}"/>
              </a:ext>
            </a:extLst>
          </p:cNvPr>
          <p:cNvSpPr txBox="1">
            <a:spLocks/>
          </p:cNvSpPr>
          <p:nvPr/>
        </p:nvSpPr>
        <p:spPr>
          <a:xfrm>
            <a:off x="550162" y="3658421"/>
            <a:ext cx="10465267" cy="1535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/>
              <a:t>Секция: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/>
              <a:t>«Формирование и развитие функциональной грамотности в начальной школе»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/>
              <a:t>Тема: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000" b="1" dirty="0"/>
              <a:t>«Формирование читательской грамотности у обучающихся начальной школы»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49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Задания для 1 класса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071" y="230188"/>
            <a:ext cx="993734" cy="1164437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Продолжи слог до слова.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Соотнесение слога с картинкой.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9" y="2394856"/>
            <a:ext cx="3537776" cy="454641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257" y="2307770"/>
            <a:ext cx="3269839" cy="431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57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17547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Найди и прочитай 6 слов, начинающихся с буквы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АПТЕКАНАНАСТРАКРОБАТЛАСФАЛЬТ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2.Прочитай слова без лишнего слога: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 err="1"/>
              <a:t>тюсалень</a:t>
            </a:r>
            <a:r>
              <a:rPr lang="ru-RU" sz="4000" b="1" dirty="0"/>
              <a:t> </a:t>
            </a:r>
            <a:r>
              <a:rPr lang="ru-RU" sz="4000" b="1" dirty="0" err="1"/>
              <a:t>леонапард</a:t>
            </a:r>
            <a:r>
              <a:rPr lang="ru-RU" sz="4000" b="1" dirty="0"/>
              <a:t> </a:t>
            </a:r>
            <a:r>
              <a:rPr lang="ru-RU" sz="4000" b="1" dirty="0" err="1"/>
              <a:t>лягушлика</a:t>
            </a:r>
            <a:r>
              <a:rPr lang="ru-RU" sz="4000" b="1" dirty="0"/>
              <a:t> </a:t>
            </a:r>
            <a:r>
              <a:rPr lang="ru-RU" sz="4000" b="1" dirty="0" err="1"/>
              <a:t>дязател</a:t>
            </a:r>
            <a:r>
              <a:rPr lang="ru-RU" sz="4000" b="1" dirty="0"/>
              <a:t> </a:t>
            </a:r>
            <a:r>
              <a:rPr lang="ru-RU" sz="4000" b="1" dirty="0" err="1"/>
              <a:t>инжидюк</a:t>
            </a:r>
            <a:r>
              <a:rPr lang="ru-RU" sz="4000" b="1" dirty="0"/>
              <a:t> </a:t>
            </a:r>
            <a:r>
              <a:rPr lang="ru-RU" sz="4000" b="1" dirty="0" err="1"/>
              <a:t>кастфурюля</a:t>
            </a:r>
            <a:r>
              <a:rPr lang="ru-RU" sz="4000" b="1" dirty="0"/>
              <a:t> </a:t>
            </a:r>
            <a:r>
              <a:rPr lang="ru-RU" sz="4000" b="1" dirty="0" err="1"/>
              <a:t>скотывородка</a:t>
            </a:r>
            <a:r>
              <a:rPr lang="ru-RU" sz="4000" b="1" dirty="0"/>
              <a:t> </a:t>
            </a:r>
          </a:p>
          <a:p>
            <a:pPr marL="0" indent="0">
              <a:buNone/>
            </a:pPr>
            <a:r>
              <a:rPr lang="ru-RU" dirty="0"/>
              <a:t>3. -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 только первые слоги. Какие слова получились? </a:t>
            </a:r>
          </a:p>
          <a:p>
            <a:r>
              <a:rPr lang="ru-RU" sz="3200" b="1" dirty="0"/>
              <a:t>канат лентяй дача рисунок сани ракета фантазия концерт феникс тарелка </a:t>
            </a:r>
          </a:p>
          <a:p>
            <a:pPr marL="0" indent="0">
              <a:buNone/>
            </a:pPr>
            <a:endParaRPr lang="ru-RU" sz="4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1081078" y="178965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9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Прочитайте пословицу правильно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Здоровому - </a:t>
            </a:r>
            <a:r>
              <a:rPr lang="ru-RU" sz="4000" u="sng" dirty="0"/>
              <a:t>грач</a:t>
            </a:r>
            <a:r>
              <a:rPr lang="ru-RU" sz="4000" dirty="0"/>
              <a:t> не нужен.</a:t>
            </a:r>
          </a:p>
          <a:p>
            <a:r>
              <a:rPr lang="ru-RU" sz="4000" dirty="0"/>
              <a:t>В гостях хорошо, а дома – </a:t>
            </a:r>
            <a:r>
              <a:rPr lang="ru-RU" sz="4000" u="sng" dirty="0"/>
              <a:t>хуже</a:t>
            </a:r>
            <a:r>
              <a:rPr lang="ru-RU" sz="4000" dirty="0"/>
              <a:t>.</a:t>
            </a:r>
          </a:p>
          <a:p>
            <a:r>
              <a:rPr lang="ru-RU" sz="4000" u="sng" dirty="0"/>
              <a:t>Ус</a:t>
            </a:r>
            <a:r>
              <a:rPr lang="ru-RU" sz="4000" dirty="0"/>
              <a:t> хорошо, а два – лучше.</a:t>
            </a:r>
          </a:p>
          <a:p>
            <a:r>
              <a:rPr lang="ru-RU" sz="4000" dirty="0"/>
              <a:t>В </a:t>
            </a:r>
            <a:r>
              <a:rPr lang="ru-RU" sz="4000" u="sng" dirty="0"/>
              <a:t>темноте</a:t>
            </a:r>
            <a:r>
              <a:rPr lang="ru-RU" sz="4000" dirty="0"/>
              <a:t>, да не в обиде.</a:t>
            </a:r>
          </a:p>
          <a:p>
            <a:r>
              <a:rPr lang="ru-RU" sz="4000" dirty="0"/>
              <a:t>Дыма без </a:t>
            </a:r>
            <a:r>
              <a:rPr lang="ru-RU" sz="4000" u="sng" dirty="0"/>
              <a:t>коня</a:t>
            </a:r>
            <a:r>
              <a:rPr lang="ru-RU" sz="4000" dirty="0"/>
              <a:t> не бывает.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54655" y="230188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4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Восстанови стихотворение 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Выбери пропущенные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0" algn="just">
              <a:lnSpc>
                <a:spcPct val="107000"/>
              </a:lnSpc>
              <a:spcAft>
                <a:spcPts val="750"/>
              </a:spcAft>
            </a:pP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Нет, напрасно мы решили</a:t>
            </a:r>
            <a:endParaRPr lang="ru-RU" sz="2400" dirty="0">
              <a:ea typeface="Calibri"/>
              <a:cs typeface="Times New Roman"/>
            </a:endParaRPr>
          </a:p>
          <a:p>
            <a:pPr marL="539750" indent="0" algn="just">
              <a:lnSpc>
                <a:spcPct val="107000"/>
              </a:lnSpc>
              <a:spcAft>
                <a:spcPts val="750"/>
              </a:spcAft>
            </a:pP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Прокатить ________ в _______.</a:t>
            </a:r>
            <a:endParaRPr lang="ru-RU" sz="2400" dirty="0">
              <a:ea typeface="Calibri"/>
              <a:cs typeface="Times New Roman"/>
            </a:endParaRPr>
          </a:p>
          <a:p>
            <a:pPr marL="539750" indent="0" algn="just">
              <a:lnSpc>
                <a:spcPct val="107000"/>
              </a:lnSpc>
              <a:spcAft>
                <a:spcPts val="750"/>
              </a:spcAft>
            </a:pPr>
            <a:r>
              <a:rPr lang="en-GB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_______ </a:t>
            </a:r>
            <a:r>
              <a:rPr lang="en-GB" sz="24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кататься</a:t>
            </a: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4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24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привык</a:t>
            </a:r>
            <a:r>
              <a:rPr lang="en-GB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lang="ru-RU" sz="2400" dirty="0">
              <a:ea typeface="Calibri"/>
              <a:cs typeface="Times New Roman"/>
            </a:endParaRPr>
          </a:p>
          <a:p>
            <a:pPr marL="539750" indent="0" algn="just">
              <a:lnSpc>
                <a:spcPct val="107000"/>
              </a:lnSpc>
              <a:spcAft>
                <a:spcPts val="750"/>
              </a:spcAft>
            </a:pPr>
            <a:r>
              <a:rPr lang="en-GB" sz="2400" i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Опрокинул</a:t>
            </a:r>
            <a:r>
              <a:rPr lang="en-GB" sz="2400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__________________.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Выберете тех героев сказки К. Чуковского,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которые НЕ приходили лечиться к доктору Айболиту».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files.1urok.ru/images/8b8415c741cae66ffec06290d8a48d20147dae8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40" y="2092234"/>
            <a:ext cx="37338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iles.1urok.ru/images/9628567195656b169ec292b21804c8de19e420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34" y="5105400"/>
            <a:ext cx="5410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12" t="46850" r="40000" b="36147"/>
          <a:stretch/>
        </p:blipFill>
        <p:spPr>
          <a:xfrm>
            <a:off x="10854655" y="230188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8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Задания для 2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- задаются 1-3 слова, которые ребенок должен как можно быстрее найти в тексте. Вначале эти слова предъявляются зрительно, в дальнейшем - на слух. Желательно, чтобы слова встречались в тексте несколько раз. Отыскав их, ребенок может подчеркнуть их или обвести в кружок.</a:t>
            </a:r>
          </a:p>
          <a:p>
            <a:pPr marL="0" indent="0">
              <a:buNone/>
            </a:pPr>
            <a:r>
              <a:rPr lang="ru-RU" dirty="0"/>
              <a:t>   Это упражнение формирует способность схватывать целостные образы слов и опираться на них в задаче поиска. А также развивает словесную память. Особую пользу это упражнение приобретает, если ребенку последовательно предлагать различные слова в одном и том же тексте и при этом просить его проделывать это в максимально быстром темпе.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54655" y="230188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1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Прием «Тексты с "хвостами"»</a:t>
            </a:r>
            <a:r>
              <a:rPr lang="ru-RU" b="1" dirty="0"/>
              <a:t> </a:t>
            </a:r>
            <a:r>
              <a:rPr lang="ru-RU" dirty="0"/>
              <a:t>- незавершенные предложения, которые ребенок должен будет закончить по смыслу. Примером может послужить рассказ Л.Н. Толстого «Жучка»: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16083"/>
              </p:ext>
            </p:extLst>
          </p:nvPr>
        </p:nvGraphicFramePr>
        <p:xfrm>
          <a:off x="1393371" y="3148193"/>
          <a:ext cx="8360229" cy="274720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95243">
                  <a:extLst>
                    <a:ext uri="{9D8B030D-6E8A-4147-A177-3AD203B41FA5}">
                      <a16:colId xmlns:a16="http://schemas.microsoft.com/office/drawing/2014/main" val="152750001"/>
                    </a:ext>
                  </a:extLst>
                </a:gridCol>
                <a:gridCol w="4764986">
                  <a:extLst>
                    <a:ext uri="{9D8B030D-6E8A-4147-A177-3AD203B41FA5}">
                      <a16:colId xmlns:a16="http://schemas.microsoft.com/office/drawing/2014/main" val="1196634727"/>
                    </a:ext>
                  </a:extLst>
                </a:gridCol>
              </a:tblGrid>
              <a:tr h="1876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Несла Жучка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Глядь, в воде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Пришло Жучке на ум,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Она и пусти свою кость,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 не взяла,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её тень.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 воде не тень, а Жучка и кость.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кость через мост.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своя ко дну пошла.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Чтобы ту взять.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888673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54655" y="230188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Догадайтесь,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 чём этот рассказ?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304" y="1825625"/>
            <a:ext cx="319739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2" t="46850" r="40000" b="36147"/>
          <a:stretch/>
        </p:blipFill>
        <p:spPr>
          <a:xfrm>
            <a:off x="10854655" y="230188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3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3840"/>
            <a:ext cx="10515600" cy="78377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Задания для 3-4 классов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9" y="1515292"/>
            <a:ext cx="8586653" cy="47287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2" t="46850" r="40000" b="36147"/>
          <a:stretch/>
        </p:blipFill>
        <p:spPr>
          <a:xfrm>
            <a:off x="10854655" y="212770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25891" cy="836658"/>
          </a:xfrm>
        </p:spPr>
        <p:txBody>
          <a:bodyPr>
            <a:noAutofit/>
          </a:bodyPr>
          <a:lstStyle/>
          <a:p>
            <a:r>
              <a:rPr lang="ru-RU" sz="3200" dirty="0"/>
              <a:t>Разберем данный метод при работе с произведением </a:t>
            </a:r>
            <a:r>
              <a:rPr lang="ru-RU" sz="3200" b="1" dirty="0"/>
              <a:t>Л.Н. Толстого «Прыжок»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199" y="1506583"/>
            <a:ext cx="10796452" cy="519030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1лепесток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придумывают простые вопросы: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-Какая была погода в рассказе?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Сколько лет было мальчику в рассказе?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Откуда возвращался корабль?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-Кто был отцом мальчика?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-Что сделала обезьяна?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-Как отреагировал мальчик, но то, что у него стянули шляпу?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лепесток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придумывают уточняющие вопросы: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ли я понял, что мальчик проявил ненужное геройство?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Правильно ли я понял, что мальчик решил покрасоваться, сделать все по-своему? 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 лепесток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задают объясняющие вопросы: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-Зачем обезьяна сняла у мальчика шапку с головы?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мальчик лез все выше  и выше по перекладинам мачты?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-Почему капитан заплакал?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лепесток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задают творческие вопросы: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-Что было бы , если капитан не выстрелил из ружья?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 лепесток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задают оценочные вопросы: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-Как вы относитесь к обезьянке?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-Как вы относитесь к мальчику?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-Как вы относитесь к  капитану?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 лепесток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задают практический вопросы: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-Что сделали бы вы на месте мальчика, капитана?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54655" y="212770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15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5691"/>
            <a:ext cx="10515600" cy="5271272"/>
          </a:xfrm>
        </p:spPr>
        <p:txBody>
          <a:bodyPr/>
          <a:lstStyle/>
          <a:p>
            <a:pPr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используется как способ синтеза материала. Стихотворение, состоящее из пяти строк, оставленных согласно определённым правилам написания. Лаконичность формы развивает способность резюмировать информацию, излагать смысл в нескольких значимых словах, емких и </a:t>
            </a:r>
          </a:p>
          <a:p>
            <a:pPr indent="17463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кратких выражениях.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54655" y="212770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7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67289" y="230188"/>
            <a:ext cx="998290" cy="116607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593F0BF-FE7F-4828-8ED0-672AF563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55" y="230188"/>
            <a:ext cx="9935790" cy="708275"/>
          </a:xfrm>
        </p:spPr>
        <p:txBody>
          <a:bodyPr>
            <a:normAutofit fontScale="90000"/>
          </a:bodyPr>
          <a:lstStyle/>
          <a:p>
            <a:pPr lvl="8" algn="l" rtl="0">
              <a:lnSpc>
                <a:spcPct val="90000"/>
              </a:lnSpc>
              <a:spcBef>
                <a:spcPct val="0"/>
              </a:spcBef>
            </a:pPr>
            <a:br>
              <a:rPr lang="ru-RU" alt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a typeface="+mn-ea"/>
              <a:cs typeface="+mn-cs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3BE8A48-EE64-4695-901E-2318261C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52" y="2286687"/>
            <a:ext cx="10882398" cy="2703095"/>
          </a:xfrm>
        </p:spPr>
        <p:txBody>
          <a:bodyPr>
            <a:noAutofit/>
          </a:bodyPr>
          <a:lstStyle/>
          <a:p>
            <a:pPr marL="3657600" lvl="8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alt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2400" dirty="0">
              <a:effectLst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7" name="Picture 3" descr="att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90" y="3131166"/>
            <a:ext cx="2792604" cy="289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1499" y="721477"/>
            <a:ext cx="98410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перестают мыслить,</a:t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перестают читать.</a:t>
            </a:r>
            <a:br>
              <a:rPr lang="ru-RU" altLang="ru-RU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5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(Дени Дидро)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2158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2514"/>
            <a:ext cx="10648406" cy="496389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составления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4 классе на уроке  литературного чтения.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В.М. Гаршин «Сказка о жабе и розе»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25" y="1184367"/>
            <a:ext cx="11522019" cy="5216434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Обращаясь к ученикам, учитель просит назвать главных героев произведения. Дети называют их: это, конечно, </a:t>
            </a:r>
            <a:r>
              <a:rPr lang="ru-RU" b="1" i="1" dirty="0"/>
              <a:t>Роза</a:t>
            </a:r>
            <a:r>
              <a:rPr lang="ru-RU" dirty="0"/>
              <a:t> - красивый цветок, который распустился в запущенном садике. </a:t>
            </a:r>
            <a:r>
              <a:rPr lang="ru-RU" b="1" i="1" dirty="0"/>
              <a:t>Жаба</a:t>
            </a:r>
            <a:r>
              <a:rPr lang="ru-RU" dirty="0"/>
              <a:t> - отвратительное и завистливое создание, которое пыталось сожрать розу. </a:t>
            </a:r>
            <a:r>
              <a:rPr lang="ru-RU" b="1" i="1" dirty="0"/>
              <a:t>Маша</a:t>
            </a:r>
            <a:r>
              <a:rPr lang="ru-RU" dirty="0"/>
              <a:t> - девушка, у которой сильно заболел брат. </a:t>
            </a:r>
            <a:r>
              <a:rPr lang="ru-RU" b="1" i="1" dirty="0"/>
              <a:t>Брат Маши</a:t>
            </a:r>
            <a:r>
              <a:rPr lang="ru-RU" dirty="0"/>
              <a:t>, безымянный герой, мальчик, который слег от неизвестной болезни. Об одном из этих персонажей дети будут писать стихотворение- </a:t>
            </a:r>
            <a:r>
              <a:rPr lang="ru-RU" dirty="0" err="1"/>
              <a:t>синквейн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2.Идет повторение правил написания </a:t>
            </a:r>
            <a:r>
              <a:rPr lang="ru-RU" dirty="0" err="1"/>
              <a:t>синквейна</a:t>
            </a:r>
            <a:r>
              <a:rPr lang="ru-RU" dirty="0"/>
              <a:t> совместно с учителем.</a:t>
            </a:r>
          </a:p>
          <a:p>
            <a:pPr marL="0" indent="0">
              <a:buNone/>
            </a:pPr>
            <a:r>
              <a:rPr lang="ru-RU" dirty="0"/>
              <a:t>3.Учащиеся в группах пишут </a:t>
            </a:r>
            <a:r>
              <a:rPr lang="ru-RU" dirty="0" err="1"/>
              <a:t>синквейн</a:t>
            </a:r>
            <a:r>
              <a:rPr lang="ru-RU" dirty="0"/>
              <a:t>. Можно предложить творческое  и красочное оформление с иллюстрациями. Каждая группа выбирает того персонажа, который ей больше всего понравился.</a:t>
            </a:r>
          </a:p>
          <a:p>
            <a:pPr marL="0" indent="0">
              <a:buNone/>
            </a:pPr>
            <a:r>
              <a:rPr lang="ru-RU" dirty="0"/>
              <a:t>4.Зачитывают варианты.</a:t>
            </a:r>
          </a:p>
          <a:p>
            <a:pPr marL="0" indent="0">
              <a:buNone/>
            </a:pPr>
            <a:r>
              <a:rPr lang="ru-RU" i="1" dirty="0"/>
              <a:t>Примеры: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Роза</a:t>
            </a:r>
            <a:endParaRPr lang="ru-RU" dirty="0"/>
          </a:p>
          <a:p>
            <a:r>
              <a:rPr lang="ru-RU" dirty="0"/>
              <a:t>Прекрасная, нежная</a:t>
            </a:r>
          </a:p>
          <a:p>
            <a:r>
              <a:rPr lang="ru-RU" dirty="0"/>
              <a:t>Цветет, радуется, содрогается</a:t>
            </a:r>
          </a:p>
          <a:p>
            <a:r>
              <a:rPr lang="ru-RU" dirty="0"/>
              <a:t>Не зря была срезана</a:t>
            </a:r>
          </a:p>
          <a:p>
            <a:r>
              <a:rPr lang="ru-RU" dirty="0"/>
              <a:t>Слезинка</a:t>
            </a:r>
          </a:p>
          <a:p>
            <a:pPr marL="0" indent="0">
              <a:buNone/>
            </a:pPr>
            <a:r>
              <a:rPr lang="ru-RU" dirty="0"/>
              <a:t>5. Обсуждают, выбирают наиболее точный </a:t>
            </a:r>
            <a:r>
              <a:rPr lang="ru-RU" dirty="0" err="1"/>
              <a:t>синквейн</a:t>
            </a:r>
            <a:r>
              <a:rPr lang="ru-RU" dirty="0"/>
              <a:t>. Правильно составленный </a:t>
            </a:r>
            <a:r>
              <a:rPr lang="ru-RU" dirty="0" err="1"/>
              <a:t>синквейн</a:t>
            </a:r>
            <a:r>
              <a:rPr lang="ru-RU" dirty="0"/>
              <a:t> имеет ярко выраженную эмоциональную окраску.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54655" y="212770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65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09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023" y="365127"/>
            <a:ext cx="10712777" cy="6299624"/>
          </a:xfrm>
        </p:spPr>
        <p:txBody>
          <a:bodyPr>
            <a:normAutofit fontScale="47500" lnSpcReduction="200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для понимания смысла текста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-работа над лексическим значением слов, используя словари;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4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озаглавливание</a:t>
            </a: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текста;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-составление плана или нахождение ключевых слов;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-нахождение кульминационного момента;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-определение темы, главной мысли;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-определение типа текста;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-«Фотографирование» и определение содержания по иллюстрации;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-предугадывание;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-предположение;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-подбор иллюстрации;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-фантазирование с опорой на иллюстрацию, а так же при изменении одного из условий или же придумать продолжение рассказа;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-составление диафильма;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-выборочное чтение;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-восстановление текста (даются фрагменты);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-вычитывание подтекста;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-определение авторского замысла, идеи произведения;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-составление кроссвордов по тексту;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-викторины по произведениям;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-мини-сочинения с целью анализа характера и поступка героя;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-составление ребусов, загадок;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-подбор пословиц и поговорок, раскрывающих тему урока.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54655" y="212770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81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</p:spPr>
        <p:txBody>
          <a:bodyPr/>
          <a:lstStyle/>
          <a:p>
            <a:r>
              <a:rPr lang="ru-RU" b="1" dirty="0"/>
              <a:t>Использованная 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49142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Образовательная система «Школа 2100». Педагогика здравого смысла </a:t>
            </a:r>
          </a:p>
          <a:p>
            <a:r>
              <a:rPr lang="ru-RU" dirty="0"/>
              <a:t>под ред. А. А. Леонтьева. М.: </a:t>
            </a:r>
            <a:r>
              <a:rPr lang="ru-RU" dirty="0" err="1"/>
              <a:t>Баласс</a:t>
            </a:r>
            <a:r>
              <a:rPr lang="ru-RU" dirty="0"/>
              <a:t>, 2003 С. 35.].</a:t>
            </a:r>
          </a:p>
          <a:p>
            <a:pPr lvl="0"/>
            <a:r>
              <a:rPr lang="ru-RU" dirty="0"/>
              <a:t>Смысловое чтение: методические рекомендации для учителей начальных классов/ </a:t>
            </a:r>
            <a:r>
              <a:rPr lang="ru-RU" dirty="0" err="1"/>
              <a:t>С.И.Кононова</a:t>
            </a:r>
            <a:r>
              <a:rPr lang="ru-RU" dirty="0"/>
              <a:t>.-Гусиноозерск, 2020.-20с.(серия «Начальная школа». Вып.2)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- Виноградова, Н.Ф. Концепция начального образования: «Начальная школа </a:t>
            </a:r>
            <a:r>
              <a:rPr lang="en-GB" dirty="0"/>
              <a:t>XXI</a:t>
            </a:r>
            <a:r>
              <a:rPr lang="ru-RU" dirty="0"/>
              <a:t> века» [Текст] / Н.Ф. Виноградова. – М., 2017. – 64 с.</a:t>
            </a:r>
          </a:p>
          <a:p>
            <a:r>
              <a:rPr lang="ru-RU" dirty="0"/>
              <a:t>- Лупан С. «Поверь в свое дитя»</a:t>
            </a:r>
            <a:r>
              <a:rPr lang="en-GB" dirty="0"/>
              <a:t> </a:t>
            </a:r>
            <a:r>
              <a:rPr lang="en-GB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en-GB" u="sng" dirty="0" err="1">
                <a:hlinkClick r:id="rId2"/>
              </a:rPr>
              <a:t>dom</a:t>
            </a:r>
            <a:r>
              <a:rPr lang="ru-RU" u="sng" dirty="0">
                <a:hlinkClick r:id="rId2"/>
              </a:rPr>
              <a:t>-</a:t>
            </a:r>
            <a:r>
              <a:rPr lang="en-GB" u="sng" dirty="0" err="1">
                <a:hlinkClick r:id="rId2"/>
              </a:rPr>
              <a:t>knig</a:t>
            </a:r>
            <a:r>
              <a:rPr lang="ru-RU" u="sng" dirty="0">
                <a:hlinkClick r:id="rId2"/>
              </a:rPr>
              <a:t>.</a:t>
            </a:r>
            <a:r>
              <a:rPr lang="en-GB" u="sng" dirty="0">
                <a:hlinkClick r:id="rId2"/>
              </a:rPr>
              <a:t>com</a:t>
            </a:r>
            <a:r>
              <a:rPr lang="ru-RU" u="sng" dirty="0">
                <a:hlinkClick r:id="rId2"/>
              </a:rPr>
              <a:t>/</a:t>
            </a:r>
            <a:r>
              <a:rPr lang="en-GB" u="sng" dirty="0">
                <a:hlinkClick r:id="rId2"/>
              </a:rPr>
              <a:t>read</a:t>
            </a:r>
            <a:r>
              <a:rPr lang="ru-RU" u="sng" dirty="0">
                <a:hlinkClick r:id="rId2"/>
              </a:rPr>
              <a:t>_177830-1#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Московец</a:t>
            </a:r>
            <a:r>
              <a:rPr lang="ru-RU" dirty="0"/>
              <a:t> Н. С. Приёмы формирования читательской грамотности на уроках литературного чтения. </a:t>
            </a:r>
            <a:r>
              <a:rPr lang="en-GB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GB" u="sng" dirty="0" err="1">
                <a:hlinkClick r:id="rId3"/>
              </a:rPr>
              <a:t>zhurnalpedagog</a:t>
            </a:r>
            <a:r>
              <a:rPr lang="ru-RU" u="sng" dirty="0">
                <a:hlinkClick r:id="rId3"/>
              </a:rPr>
              <a:t>.</a:t>
            </a:r>
            <a:r>
              <a:rPr lang="en-GB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GB" u="sng" dirty="0" err="1">
                <a:hlinkClick r:id="rId3"/>
              </a:rPr>
              <a:t>servisy</a:t>
            </a:r>
            <a:r>
              <a:rPr lang="ru-RU" u="sng" dirty="0">
                <a:hlinkClick r:id="rId3"/>
              </a:rPr>
              <a:t>/</a:t>
            </a:r>
            <a:r>
              <a:rPr lang="en-GB" u="sng" dirty="0" err="1">
                <a:hlinkClick r:id="rId3"/>
              </a:rPr>
              <a:t>publik</a:t>
            </a:r>
            <a:r>
              <a:rPr lang="ru-RU" u="sng" dirty="0">
                <a:hlinkClick r:id="rId3"/>
              </a:rPr>
              <a:t>/</a:t>
            </a:r>
            <a:r>
              <a:rPr lang="en-GB" u="sng" dirty="0" err="1">
                <a:hlinkClick r:id="rId3"/>
              </a:rPr>
              <a:t>publ</a:t>
            </a:r>
            <a:r>
              <a:rPr lang="ru-RU" u="sng" dirty="0">
                <a:hlinkClick r:id="rId3"/>
              </a:rPr>
              <a:t>?</a:t>
            </a:r>
            <a:r>
              <a:rPr lang="en-GB" u="sng" dirty="0">
                <a:hlinkClick r:id="rId3"/>
              </a:rPr>
              <a:t>id</a:t>
            </a:r>
            <a:r>
              <a:rPr lang="ru-RU" u="sng" dirty="0">
                <a:hlinkClick r:id="rId3"/>
              </a:rPr>
              <a:t>=8266</a:t>
            </a:r>
            <a:endParaRPr lang="ru-RU" dirty="0"/>
          </a:p>
          <a:p>
            <a:r>
              <a:rPr lang="ru-RU" dirty="0"/>
              <a:t>-  </a:t>
            </a:r>
            <a:r>
              <a:rPr lang="ru-RU" dirty="0" err="1"/>
              <a:t>Бунеев</a:t>
            </a:r>
            <a:r>
              <a:rPr lang="ru-RU" dirty="0"/>
              <a:t>, Р.Н. ФГОС и изменение подходов к обучению чтению // Начальная школа плюс до и после. – 2014. – №4. – с.50. </a:t>
            </a:r>
          </a:p>
          <a:p>
            <a:r>
              <a:rPr lang="ru-RU" dirty="0"/>
              <a:t>    - Козлова, Н.Ю. Формирование читательских умений на уроках литературного чтения через моделирование // Методист. – 2013. – №8.– с.50.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608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F54D9-48F9-4B68-9CD7-92A757FC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3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54655" y="230188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Леонтьев Алексей Алексеевич, </a:t>
            </a:r>
            <a:r>
              <a:rPr lang="ru-RU" dirty="0"/>
              <a:t>известный   российский психолог, педагог, учёный так определил это понятие: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dirty="0"/>
          </a:p>
          <a:p>
            <a:pPr algn="r">
              <a:buNone/>
            </a:pPr>
            <a:r>
              <a:rPr lang="ru-RU" dirty="0"/>
              <a:t>«</a:t>
            </a:r>
            <a:r>
              <a:rPr lang="ru-RU" b="1" dirty="0"/>
              <a:t>Функционально грамотный человек </a:t>
            </a:r>
            <a:r>
              <a:rPr lang="ru-RU" dirty="0"/>
  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</a:t>
            </a:r>
          </a:p>
          <a:p>
            <a:pPr algn="r">
              <a:buNone/>
            </a:pPr>
            <a:r>
              <a:rPr lang="ru-RU" dirty="0"/>
              <a:t>в различных сферах человеческой деятельности,</a:t>
            </a:r>
          </a:p>
          <a:p>
            <a:pPr algn="r">
              <a:buNone/>
            </a:pPr>
            <a:r>
              <a:rPr lang="ru-RU" dirty="0"/>
              <a:t> общения и социальных отношений»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442" y="230188"/>
            <a:ext cx="993734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0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Основные признаки функционально грамотной личности это умение 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1090364" y="116018"/>
            <a:ext cx="998290" cy="116607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Изучать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Искать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Думать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Сотрудничать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Приниматься за дело.</a:t>
            </a:r>
          </a:p>
        </p:txBody>
      </p:sp>
    </p:spTree>
    <p:extLst>
      <p:ext uri="{BB962C8B-B14F-4D97-AF65-F5344CB8AC3E}">
        <p14:creationId xmlns:p14="http://schemas.microsoft.com/office/powerpoint/2010/main" val="419940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699054"/>
            <a:ext cx="10099766" cy="604137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2" t="46850" r="40000" b="36147"/>
          <a:stretch/>
        </p:blipFill>
        <p:spPr>
          <a:xfrm>
            <a:off x="11090364" y="116018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0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Читательская  грамотность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Это   умение человека понимать и использовать письменные тексты, анализировать, изучать их для решения своих жизненных задач. Те сведения, которые читатель получает из текста, должны расширять его знания и возможности в жизни.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67289" y="230188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365125"/>
            <a:ext cx="11249297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Специальные  читательские умения при работе с текстом в начальной школе.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класс: учитель обучает детей читать и понимать смысл прочитанного текста.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класс: учитель обучает детей работать с текстом - пересказывать, делить на части, составлять план, выделять опорные слова, определять героев, давать характеристику их личностям и поступкам.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3-4 классы: учитель обучает детей находить информацию, давать собственную оценку прочитанному, выделять главную и второстепенную мысль в тексте, сопоставлять свои убеждения с жизненными позициями персонажей, прогнозировать содержание, самостоятельно формулировать вопросы, сравнивать тексты разных жанров с похожим </a:t>
            </a:r>
            <a:r>
              <a:rPr lang="ru-RU" dirty="0"/>
              <a:t>содержанием.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A5814-2C80-488D-A75B-FC9D80D4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12" t="46850" r="40000" b="36147"/>
          <a:stretch/>
        </p:blipFill>
        <p:spPr>
          <a:xfrm>
            <a:off x="10867289" y="230188"/>
            <a:ext cx="998290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1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нновационны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технологи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/>
              <a:t>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Технология  продуктивного чтения.</a:t>
            </a:r>
          </a:p>
          <a:p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критического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Технология опережающего обучения.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071" y="230188"/>
            <a:ext cx="993734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Методы и приемы, которые способствуют формированию читательской грамотности.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20" y="1825625"/>
            <a:ext cx="475556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071" y="230188"/>
            <a:ext cx="993734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4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8026</TotalTime>
  <Words>1488</Words>
  <Application>Microsoft Office PowerPoint</Application>
  <PresentationFormat>Широкоэкранный</PresentationFormat>
  <Paragraphs>143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</vt:lpstr>
      <vt:lpstr>Леонтьев Алексей Алексеевич, известный   российский психолог, педагог, учёный так определил это понятие:</vt:lpstr>
      <vt:lpstr>Основные признаки функционально грамотной личности это умение : </vt:lpstr>
      <vt:lpstr>Презентация PowerPoint</vt:lpstr>
      <vt:lpstr>Читательская  грамотность </vt:lpstr>
      <vt:lpstr>Специальные  читательские умения при работе с текстом в начальной школе. </vt:lpstr>
      <vt:lpstr>      Инновационные  технологии      </vt:lpstr>
      <vt:lpstr>Методы и приемы, которые способствуют формированию читательской грамотности.</vt:lpstr>
      <vt:lpstr>Задания для 1 класса</vt:lpstr>
      <vt:lpstr>Презентация PowerPoint</vt:lpstr>
      <vt:lpstr>Прочитайте пословицу правильно</vt:lpstr>
      <vt:lpstr>Восстанови стихотворение А. Барто. Выбери пропущенные слова</vt:lpstr>
      <vt:lpstr>Задания для 2 класса</vt:lpstr>
      <vt:lpstr>Презентация PowerPoint</vt:lpstr>
      <vt:lpstr>- Догадайтесь,  о чём этот рассказ? </vt:lpstr>
      <vt:lpstr>Задания для 3-4 классов</vt:lpstr>
      <vt:lpstr>Разберем данный метод при работе с произведением Л.Н. Толстого «Прыжок»</vt:lpstr>
      <vt:lpstr>Презентация PowerPoint</vt:lpstr>
      <vt:lpstr>Пример составления синквейна в 4 классе на уроке  литературного чтения. Тема урока: В.М. Гаршин «Сказка о жабе и розе» </vt:lpstr>
      <vt:lpstr>Презентация PowerPoint</vt:lpstr>
      <vt:lpstr>Использованная литература: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Teacher</cp:lastModifiedBy>
  <cp:revision>202</cp:revision>
  <cp:lastPrinted>2021-10-13T03:11:49Z</cp:lastPrinted>
  <dcterms:created xsi:type="dcterms:W3CDTF">2021-03-23T22:18:55Z</dcterms:created>
  <dcterms:modified xsi:type="dcterms:W3CDTF">2023-05-10T02:39:28Z</dcterms:modified>
</cp:coreProperties>
</file>