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70" d="100"/>
          <a:sy n="70" d="100"/>
        </p:scale>
        <p:origin x="-138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25B504C-438E-440E-A379-0BCF92D5D20C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232A04C-1F9A-40A1-9D4E-219DD6CA33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prezentacija-seminar-praktikum-osobenosti-rechevoi-raboty-na-zanjatijah-produktivnoi-dejatelnostyu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796" y="764704"/>
            <a:ext cx="7198568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Семинар-практикум 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«Речевое развитие на занятиях продуктивной деятельностью»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r="5829"/>
          <a:stretch/>
        </p:blipFill>
        <p:spPr bwMode="auto">
          <a:xfrm>
            <a:off x="2088189" y="332656"/>
            <a:ext cx="4973782" cy="2047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3"/>
          <a:stretch/>
        </p:blipFill>
        <p:spPr bwMode="auto">
          <a:xfrm>
            <a:off x="5870426" y="6168285"/>
            <a:ext cx="3032590" cy="52262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4579476"/>
            <a:ext cx="1607115" cy="16071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44519" y="6244929"/>
            <a:ext cx="106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2023 г.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 descr="https://oki3.vkusercdn.ru/i?r=AyH4iRPQ2q0otWIFepML2LxRite1AOWE5kRQVBIEExMV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60" y="2564904"/>
            <a:ext cx="3330115" cy="333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398"/>
            <a:ext cx="8784976" cy="63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280919" cy="5073427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благоприятными условиями для развития речи детей в продуктивной деятельности является:</a:t>
            </a:r>
          </a:p>
          <a:p>
            <a:r>
              <a:rPr lang="ru-RU" dirty="0"/>
              <a:t>• максимальное использование всех частей </a:t>
            </a:r>
            <a:r>
              <a:rPr lang="ru-RU" b="1" dirty="0"/>
              <a:t>занятия для активной речевой практики детей</a:t>
            </a:r>
            <a:r>
              <a:rPr lang="ru-RU" dirty="0"/>
              <a:t>;</a:t>
            </a:r>
          </a:p>
          <a:p>
            <a:r>
              <a:rPr lang="ru-RU" dirty="0"/>
              <a:t>• взаимопроникновения </a:t>
            </a:r>
            <a:r>
              <a:rPr lang="ru-RU" b="1" dirty="0"/>
              <a:t>речевой и продуктивной </a:t>
            </a:r>
            <a:r>
              <a:rPr lang="ru-RU" b="1" dirty="0" smtClean="0"/>
              <a:t>деятельности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b="1" dirty="0" smtClean="0"/>
              <a:t>Работа </a:t>
            </a:r>
            <a:r>
              <a:rPr lang="ru-RU" b="1" dirty="0"/>
              <a:t>на занятиях продуктивной деятельностью</a:t>
            </a:r>
            <a:r>
              <a:rPr lang="ru-RU" dirty="0"/>
              <a:t>, построенная на данных </a:t>
            </a:r>
            <a:r>
              <a:rPr lang="ru-RU" dirty="0" smtClean="0"/>
              <a:t>принципах</a:t>
            </a:r>
            <a:r>
              <a:rPr lang="ru-RU" dirty="0"/>
              <a:t>, </a:t>
            </a:r>
            <a:r>
              <a:rPr lang="ru-RU" b="1" dirty="0"/>
              <a:t>способствует</a:t>
            </a:r>
            <a:r>
              <a:rPr lang="ru-RU" dirty="0"/>
              <a:t> накоплению в памяти детей конкретного фактического языкового материала для последующего его обобщения на других </a:t>
            </a:r>
            <a:r>
              <a:rPr lang="ru-RU" b="1" dirty="0"/>
              <a:t>занятиях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8148" y="4869159"/>
            <a:ext cx="403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2"/>
              </a:rPr>
              <a:t>Источник: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www.maam.ru/detskijsad/prezentacija-seminar-praktikum-osobenosti-rechevoi-raboty-na-zanjatijah-produktivnoi-dejatelnostyu.html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8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еминар-практикум Особенности речевой работы на занятиях продуктивной деятельностью\i (7)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69872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Семинар-практикум Особенности речевой работы на занятиях продуктивной деятельностью\image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916324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8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16" y="5085184"/>
            <a:ext cx="1613624" cy="130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1559728" cy="1559728"/>
          </a:xfrm>
          <a:prstGeom prst="rect">
            <a:avLst/>
          </a:prstGeom>
        </p:spPr>
      </p:pic>
      <p:pic>
        <p:nvPicPr>
          <p:cNvPr id="7" name="Picture 4" descr="C:\Users\Admin\Desktop\Семинар-практикум Особенности речевой работы на занятиях продуктивной деятельностью\i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32" y="2060848"/>
            <a:ext cx="4472575" cy="316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7408333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Речевая</a:t>
            </a:r>
            <a:r>
              <a:rPr lang="ru-RU" dirty="0"/>
              <a:t> готовность детей к обучению в школе определяется степенью овладения </a:t>
            </a:r>
            <a:r>
              <a:rPr lang="ru-RU" b="1" dirty="0"/>
              <a:t>речевыми </a:t>
            </a:r>
            <a:r>
              <a:rPr lang="ru-RU" b="1" dirty="0" smtClean="0"/>
              <a:t>навыками.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Во всех видах продуктивной деятельности : лепке, рисовании, конструировании, аппликации, ручном труде, — наряду с решением основных задач, можно успешно осуществлять развитие речи детей</a:t>
            </a:r>
          </a:p>
        </p:txBody>
      </p:sp>
      <p:pic>
        <p:nvPicPr>
          <p:cNvPr id="1026" name="Picture 2" descr="E:\логопедия\ВАЖНОЕ\hello_html_4948d8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4153"/>
            <a:ext cx="2325035" cy="174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огопедия\ВАЖНОЕ\0426b28f-0971-5154-88c1-233cc7c36707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42236"/>
            <a:ext cx="2560643" cy="181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огопедия\ВАЖНОЕ\24f2067a48121a316468085cad0d8e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9" y="3358226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418744"/>
            <a:ext cx="8352928" cy="34506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специально организованной продуктивной деятельности возникают естественные благоприятные ситуации, способствующие проявлению речевой активности детей.</a:t>
            </a:r>
          </a:p>
          <a:p>
            <a:pPr algn="just"/>
            <a:r>
              <a:rPr lang="ru-RU" dirty="0" smtClean="0"/>
              <a:t>Для развития речи детей педагог может использовать следующие </a:t>
            </a:r>
            <a:r>
              <a:rPr lang="ru-RU" b="1" dirty="0" smtClean="0"/>
              <a:t>приемы</a:t>
            </a:r>
            <a:r>
              <a:rPr lang="ru-RU" dirty="0" smtClean="0"/>
              <a:t> на занятиях.</a:t>
            </a:r>
          </a:p>
          <a:p>
            <a:pPr algn="just"/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/>
              <a:t>Создание проблемной ситуации</a:t>
            </a:r>
            <a:r>
              <a:rPr lang="ru-RU" dirty="0"/>
              <a:t>, формирующей коммуникативную направленность речи.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67579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9" y="404664"/>
            <a:ext cx="7596832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Отчет ребенка о том, что он приготовил к занятию</a:t>
            </a:r>
          </a:p>
          <a:p>
            <a:pPr marL="0" indent="0" algn="just">
              <a:buNone/>
            </a:pPr>
            <a:r>
              <a:rPr lang="ru-RU" dirty="0" smtClean="0"/>
              <a:t>(отработка интонации перечисления в предложениях с однородными членами).</a:t>
            </a:r>
          </a:p>
          <a:p>
            <a:pPr marL="0" indent="0" algn="just">
              <a:buNone/>
            </a:pPr>
            <a:r>
              <a:rPr lang="ru-RU" b="1" dirty="0"/>
              <a:t>3</a:t>
            </a:r>
            <a:r>
              <a:rPr lang="ru-RU" b="1" dirty="0" smtClean="0"/>
              <a:t>.Проговаривание детьми своих действий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4</a:t>
            </a:r>
            <a:r>
              <a:rPr lang="ru-RU" dirty="0" smtClean="0"/>
              <a:t>. </a:t>
            </a:r>
            <a:r>
              <a:rPr lang="ru-RU" b="1" dirty="0"/>
              <a:t>Цель продуктивной деятельности обязательно должна называться дважды</a:t>
            </a:r>
            <a:r>
              <a:rPr lang="ru-RU" dirty="0"/>
              <a:t>: перед тем как дети начнут действовать и после завершения действия, как его результат. (Что мы будем делать? Что ты, Маша, будешь делать? </a:t>
            </a:r>
            <a:r>
              <a:rPr lang="ru-RU" dirty="0" smtClean="0"/>
              <a:t>) В </a:t>
            </a:r>
            <a:r>
              <a:rPr lang="ru-RU" dirty="0"/>
              <a:t>конце </a:t>
            </a:r>
            <a:r>
              <a:rPr lang="ru-RU" b="1" dirty="0"/>
              <a:t>занятия то же </a:t>
            </a:r>
            <a:r>
              <a:rPr lang="ru-RU" b="1" dirty="0" smtClean="0"/>
              <a:t>самое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245">
            <a:off x="1819755" y="3453880"/>
            <a:ext cx="2569861" cy="186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1" b="3050"/>
          <a:stretch/>
        </p:blipFill>
        <p:spPr bwMode="auto">
          <a:xfrm rot="961957">
            <a:off x="4311946" y="3415853"/>
            <a:ext cx="3303079" cy="2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352927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5. Использование в речи большого числа приставочных глаголов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Можно проговаривать, </a:t>
            </a:r>
            <a:r>
              <a:rPr lang="ru-RU" u="sng" dirty="0"/>
              <a:t>что делают дети</a:t>
            </a:r>
            <a:r>
              <a:rPr lang="ru-RU" dirty="0"/>
              <a:t>: режут бумагу, отрезают уголок, вырезают круг, разрезают лист, надрезают по сгибу и т. д.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6</a:t>
            </a:r>
            <a:r>
              <a:rPr lang="ru-RU" b="1" dirty="0"/>
              <a:t>.</a:t>
            </a:r>
            <a:r>
              <a:rPr lang="ru-RU" b="1" i="1" dirty="0" smtClean="0"/>
              <a:t>«Дорисовывание</a:t>
            </a:r>
            <a:r>
              <a:rPr lang="ru-RU" b="1" i="1" dirty="0"/>
              <a:t>»</a:t>
            </a:r>
            <a:r>
              <a:rPr lang="ru-RU" b="1" dirty="0"/>
              <a:t> словами своей незаконченной работы —</a:t>
            </a:r>
            <a:r>
              <a:rPr lang="ru-RU" dirty="0"/>
              <a:t>, аппликации, постройки — действенный прием формирования мотива </a:t>
            </a:r>
            <a:r>
              <a:rPr lang="ru-RU" b="1" dirty="0"/>
              <a:t>речевого</a:t>
            </a:r>
            <a:r>
              <a:rPr lang="ru-RU" dirty="0"/>
              <a:t> высказывания и повод для связного высказывания творческого характера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4" name="Picture 2" descr="C:\Users\Admin\Desktop\Семинар-практикум Особенности речевой работы на занятиях продуктивной деятельностью\i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22289"/>
            <a:ext cx="2246247" cy="299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22290"/>
            <a:ext cx="2322196" cy="304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7" y="476672"/>
            <a:ext cx="7884864" cy="5649491"/>
          </a:xfrm>
        </p:spPr>
        <p:txBody>
          <a:bodyPr/>
          <a:lstStyle/>
          <a:p>
            <a:r>
              <a:rPr lang="ru-RU" dirty="0"/>
              <a:t>7. </a:t>
            </a:r>
            <a:r>
              <a:rPr lang="ru-RU" b="1" i="1" dirty="0"/>
              <a:t>«Похвалим работу товарища</a:t>
            </a:r>
            <a:r>
              <a:rPr lang="ru-RU" i="1" dirty="0"/>
              <a:t>»</a:t>
            </a:r>
            <a:r>
              <a:rPr lang="ru-RU" dirty="0"/>
              <a:t> — хороший прием для активизации в речи притяжательных прилагательных (На Сашином рисунке видны заячьи следы, для упражнения в подборе определений и образных выражений.</a:t>
            </a:r>
          </a:p>
          <a:p>
            <a:endParaRPr lang="ru-RU" dirty="0"/>
          </a:p>
        </p:txBody>
      </p:sp>
      <p:pic>
        <p:nvPicPr>
          <p:cNvPr id="3" name="Picture 2" descr="C:\Users\Admin\Desktop\Семинар-практикум Особенности речевой работы на занятиях продуктивной деятельностью\image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080453" cy="30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Семинар-практикум Особенности речевой работы на занятиях продуктивной деятельностью\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700808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5" y="404664"/>
            <a:ext cx="7812856" cy="5721499"/>
          </a:xfrm>
        </p:spPr>
        <p:txBody>
          <a:bodyPr>
            <a:normAutofit/>
          </a:bodyPr>
          <a:lstStyle/>
          <a:p>
            <a:r>
              <a:rPr lang="ru-RU" b="1" dirty="0"/>
              <a:t>8.</a:t>
            </a:r>
            <a:r>
              <a:rPr lang="ru-RU" b="1" i="1" dirty="0"/>
              <a:t>«Почемучки»</a:t>
            </a:r>
            <a:r>
              <a:rPr lang="ru-RU" b="1" dirty="0"/>
              <a:t> — закрепление умения задавать друг другу различные вопросы</a:t>
            </a:r>
            <a:r>
              <a:rPr lang="ru-RU" dirty="0"/>
              <a:t>, и каверзные в том числе, по поводу изображенного на рисунке или аппликации.</a:t>
            </a:r>
          </a:p>
          <a:p>
            <a:r>
              <a:rPr lang="ru-RU" dirty="0"/>
              <a:t>Вне занятий детские работы могут оставаться еще долгое время наглядной опорой для разнообразных речевых упражнений :</a:t>
            </a:r>
          </a:p>
          <a:p>
            <a:r>
              <a:rPr lang="ru-RU" dirty="0" smtClean="0"/>
              <a:t> </a:t>
            </a:r>
            <a:r>
              <a:rPr lang="ru-RU" dirty="0"/>
              <a:t>придумывание названия своей работе и работе товарища;</a:t>
            </a:r>
          </a:p>
          <a:p>
            <a:r>
              <a:rPr lang="ru-RU" dirty="0" smtClean="0"/>
              <a:t>сочинение </a:t>
            </a:r>
            <a:r>
              <a:rPr lang="ru-RU" dirty="0"/>
              <a:t>рассказа или сказки к своей работе;</a:t>
            </a:r>
          </a:p>
          <a:p>
            <a:r>
              <a:rPr lang="ru-RU" dirty="0" smtClean="0"/>
              <a:t> </a:t>
            </a:r>
            <a:r>
              <a:rPr lang="ru-RU" dirty="0"/>
              <a:t>разговор от лица изображенных живых и неживых объектов;</a:t>
            </a:r>
          </a:p>
          <a:p>
            <a:r>
              <a:rPr lang="ru-RU" dirty="0" smtClean="0"/>
              <a:t>сравнение </a:t>
            </a:r>
            <a:r>
              <a:rPr lang="ru-RU" dirty="0"/>
              <a:t>двух работ и т. д.</a:t>
            </a:r>
          </a:p>
          <a:p>
            <a:endParaRPr lang="ru-RU" dirty="0"/>
          </a:p>
        </p:txBody>
      </p:sp>
      <p:pic>
        <p:nvPicPr>
          <p:cNvPr id="5122" name="Picture 2" descr="C:\Users\Admin\Desktop\Семинар-практикум Особенности речевой работы на занятиях продуктивной деятельностью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80" y="3221748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Семинар-практикум Особенности речевой работы на занятиях продуктивной деятельностью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9757"/>
            <a:ext cx="2011506" cy="268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еминар-практикум Особенности речевой работы на занятиях продуктивной деятельностью\ima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75869"/>
            <a:ext cx="2035673" cy="271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568951" cy="6048672"/>
          </a:xfrm>
        </p:spPr>
        <p:txBody>
          <a:bodyPr>
            <a:normAutofit/>
          </a:bodyPr>
          <a:lstStyle/>
          <a:p>
            <a:r>
              <a:rPr lang="ru-RU" dirty="0"/>
              <a:t>В </a:t>
            </a:r>
            <a:r>
              <a:rPr lang="ru-RU" b="1" dirty="0"/>
              <a:t>продуктивных видах деятельности результативность речевой работы</a:t>
            </a:r>
            <a:r>
              <a:rPr lang="ru-RU" dirty="0"/>
              <a:t> </a:t>
            </a:r>
            <a:r>
              <a:rPr lang="ru-RU" u="sng" dirty="0"/>
              <a:t>многократно усиливается за счет</a:t>
            </a:r>
            <a:r>
              <a:rPr lang="ru-RU" dirty="0"/>
              <a:t>:</a:t>
            </a:r>
          </a:p>
          <a:p>
            <a:r>
              <a:rPr lang="ru-RU" dirty="0"/>
              <a:t>•опоры на эмоционально-интеллектуальный опыт детей, их собственные неповторимые ассоциации;</a:t>
            </a:r>
          </a:p>
          <a:p>
            <a:r>
              <a:rPr lang="ru-RU" dirty="0"/>
              <a:t>• необходимости выделять, воспринимать, воспроизводить определенные свойства и отношения предметов, выражать их в слове;</a:t>
            </a:r>
          </a:p>
          <a:p>
            <a:r>
              <a:rPr lang="ru-RU" dirty="0"/>
              <a:t>•ситуации субъективного переживания ребенком своей </a:t>
            </a:r>
            <a:r>
              <a:rPr lang="ru-RU" b="1" dirty="0"/>
              <a:t>деятельности</a:t>
            </a:r>
            <a:r>
              <a:rPr lang="ru-RU" dirty="0"/>
              <a:t>, от вынашивания замысла до конечного видимого результата;</a:t>
            </a:r>
          </a:p>
          <a:p>
            <a:r>
              <a:rPr lang="ru-RU" dirty="0"/>
              <a:t>•возможности создания проблемных ситуаций, проясняющих значения слов и побуждающих детей осуществлять выбор;</a:t>
            </a:r>
          </a:p>
          <a:p>
            <a:r>
              <a:rPr lang="ru-RU" dirty="0"/>
              <a:t>• возможности систематически практические действия детей сопровождать словесным обозначением пространственных отношений по вертикали </a:t>
            </a:r>
            <a:r>
              <a:rPr lang="ru-RU" i="1" dirty="0"/>
              <a:t>(внизу, наверху, под, над, на)</a:t>
            </a:r>
            <a:r>
              <a:rPr lang="ru-RU" dirty="0"/>
              <a:t> и по горизонтали </a:t>
            </a:r>
            <a:r>
              <a:rPr lang="ru-RU" i="1" dirty="0"/>
              <a:t>(рядом, около, справа, слева)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9" y="620688"/>
            <a:ext cx="7956872" cy="5505475"/>
          </a:xfrm>
        </p:spPr>
        <p:txBody>
          <a:bodyPr/>
          <a:lstStyle/>
          <a:p>
            <a:r>
              <a:rPr lang="ru-RU" dirty="0"/>
              <a:t>Успешному развитию связной речи, а также развитию воображения и творчества служат </a:t>
            </a:r>
            <a:r>
              <a:rPr lang="ru-RU" i="1" dirty="0"/>
              <a:t>«</a:t>
            </a:r>
            <a:r>
              <a:rPr lang="ru-RU" i="1" dirty="0" err="1"/>
              <a:t>Оригамские</a:t>
            </a:r>
            <a:r>
              <a:rPr lang="ru-RU" i="1" dirty="0"/>
              <a:t> сказки»</a:t>
            </a:r>
            <a:r>
              <a:rPr lang="ru-RU" dirty="0"/>
              <a:t>. Дети, делая поделки из бумаги, сначала вместе с педагогом, а затем самостоятельно придумывают сказку и в процессе </a:t>
            </a:r>
            <a:r>
              <a:rPr lang="ru-RU" b="1" dirty="0"/>
              <a:t>работы рассказывают ее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Оригамская</a:t>
            </a:r>
            <a:r>
              <a:rPr lang="ru-RU" dirty="0"/>
              <a:t> сказка «ЛИСИЧКА»</a:t>
            </a:r>
          </a:p>
          <a:p>
            <a:pPr algn="ctr"/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056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7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221</TotalTime>
  <Words>132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  Семинар-практикум «Речевое развитие на занятиях продуктивной деятельностью»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«Особенности речевой работы на занятиях продуктивной деятельностью</dc:title>
  <dc:creator>Ульяна</dc:creator>
  <cp:lastModifiedBy>Admin</cp:lastModifiedBy>
  <cp:revision>20</cp:revision>
  <dcterms:created xsi:type="dcterms:W3CDTF">2022-02-17T18:33:35Z</dcterms:created>
  <dcterms:modified xsi:type="dcterms:W3CDTF">2023-10-02T17:00:22Z</dcterms:modified>
</cp:coreProperties>
</file>