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340" r:id="rId3"/>
    <p:sldId id="344" r:id="rId4"/>
    <p:sldId id="325" r:id="rId5"/>
    <p:sldId id="286" r:id="rId6"/>
    <p:sldId id="345" r:id="rId7"/>
    <p:sldId id="343" r:id="rId8"/>
    <p:sldId id="274" r:id="rId9"/>
    <p:sldId id="300" r:id="rId10"/>
    <p:sldId id="270" r:id="rId11"/>
    <p:sldId id="327" r:id="rId12"/>
    <p:sldId id="330" r:id="rId13"/>
    <p:sldId id="329" r:id="rId14"/>
    <p:sldId id="348" r:id="rId15"/>
    <p:sldId id="349" r:id="rId16"/>
    <p:sldId id="350" r:id="rId17"/>
    <p:sldId id="331" r:id="rId18"/>
    <p:sldId id="302" r:id="rId19"/>
    <p:sldId id="334" r:id="rId20"/>
    <p:sldId id="335" r:id="rId21"/>
    <p:sldId id="351" r:id="rId22"/>
    <p:sldId id="342" r:id="rId23"/>
    <p:sldId id="280" r:id="rId24"/>
    <p:sldId id="338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FF66FF"/>
    <a:srgbClr val="006666"/>
    <a:srgbClr val="99FF99"/>
    <a:srgbClr val="00FF00"/>
    <a:srgbClr val="CCFF33"/>
    <a:srgbClr val="420000"/>
    <a:srgbClr val="003366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63" autoAdjust="0"/>
  </p:normalViewPr>
  <p:slideViewPr>
    <p:cSldViewPr>
      <p:cViewPr>
        <p:scale>
          <a:sx n="100" d="100"/>
          <a:sy n="100" d="100"/>
        </p:scale>
        <p:origin x="-48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142A1-ABBD-4547-8A1F-29A3CD81211B}" type="doc">
      <dgm:prSet loTypeId="urn:microsoft.com/office/officeart/2005/8/layout/v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D2821D1-F831-48D6-8BAF-B973D71993D6}">
      <dgm:prSet phldrT="[Текст]" custT="1"/>
      <dgm:spPr/>
      <dgm:t>
        <a:bodyPr/>
        <a:lstStyle/>
        <a:p>
          <a:pPr algn="ctr"/>
          <a:r>
            <a:rPr lang="ru-RU" sz="1400" b="1" dirty="0"/>
            <a:t>Создание ситуации успеха</a:t>
          </a:r>
        </a:p>
      </dgm:t>
    </dgm:pt>
    <dgm:pt modelId="{55EEC4C2-D6B5-4F91-8C5B-D7AC861F5669}" type="parTrans" cxnId="{C1C63C9E-1F34-48CC-BE86-700E73F2528F}">
      <dgm:prSet/>
      <dgm:spPr/>
      <dgm:t>
        <a:bodyPr/>
        <a:lstStyle/>
        <a:p>
          <a:endParaRPr lang="ru-RU"/>
        </a:p>
      </dgm:t>
    </dgm:pt>
    <dgm:pt modelId="{4D1655B8-DB46-4E8A-BBCD-2E1B53ACBF4F}" type="sibTrans" cxnId="{C1C63C9E-1F34-48CC-BE86-700E73F2528F}">
      <dgm:prSet/>
      <dgm:spPr/>
      <dgm:t>
        <a:bodyPr/>
        <a:lstStyle/>
        <a:p>
          <a:endParaRPr lang="ru-RU"/>
        </a:p>
      </dgm:t>
    </dgm:pt>
    <dgm:pt modelId="{B0DA4B67-20EE-421E-8848-A646DDBF2F57}">
      <dgm:prSet phldrT="[Текст]" custT="1"/>
      <dgm:spPr/>
      <dgm:t>
        <a:bodyPr/>
        <a:lstStyle/>
        <a:p>
          <a:pPr algn="ctr"/>
          <a:r>
            <a:rPr lang="ru-RU" sz="1400" b="1" dirty="0"/>
            <a:t>Создание положительного эмоционального настроя</a:t>
          </a:r>
        </a:p>
      </dgm:t>
    </dgm:pt>
    <dgm:pt modelId="{1EC6FD71-7C6B-46B8-95DC-B89A5E53B040}" type="parTrans" cxnId="{273987F9-844E-4A73-9F48-A1FBF8A2EAF7}">
      <dgm:prSet/>
      <dgm:spPr/>
      <dgm:t>
        <a:bodyPr/>
        <a:lstStyle/>
        <a:p>
          <a:endParaRPr lang="ru-RU"/>
        </a:p>
      </dgm:t>
    </dgm:pt>
    <dgm:pt modelId="{92EAEF74-DAD3-4FE4-9ADA-EBF0AAAEA569}" type="sibTrans" cxnId="{273987F9-844E-4A73-9F48-A1FBF8A2EAF7}">
      <dgm:prSet/>
      <dgm:spPr/>
      <dgm:t>
        <a:bodyPr/>
        <a:lstStyle/>
        <a:p>
          <a:endParaRPr lang="ru-RU"/>
        </a:p>
      </dgm:t>
    </dgm:pt>
    <dgm:pt modelId="{2FA8B569-7257-44D0-A129-CBB560AB1F0A}">
      <dgm:prSet phldrT="[Текст]" custT="1"/>
      <dgm:spPr/>
      <dgm:t>
        <a:bodyPr/>
        <a:lstStyle/>
        <a:p>
          <a:pPr algn="ctr"/>
          <a:r>
            <a:rPr lang="ru-RU" sz="1400" b="1" dirty="0"/>
            <a:t>Создание на уроке доброжелательной атмосферы доверия и сотрудничества </a:t>
          </a:r>
        </a:p>
        <a:p>
          <a:pPr algn="ctr"/>
          <a:r>
            <a:rPr lang="ru-RU" sz="1400" b="1" i="1" dirty="0"/>
            <a:t>/яркая и эмоциональная речь учителя/</a:t>
          </a:r>
        </a:p>
      </dgm:t>
    </dgm:pt>
    <dgm:pt modelId="{59861743-90D2-4E8F-B89E-6DBC80011365}" type="parTrans" cxnId="{173272D1-2225-4059-A1F1-F8A634D0C3A4}">
      <dgm:prSet/>
      <dgm:spPr/>
      <dgm:t>
        <a:bodyPr/>
        <a:lstStyle/>
        <a:p>
          <a:endParaRPr lang="ru-RU"/>
        </a:p>
      </dgm:t>
    </dgm:pt>
    <dgm:pt modelId="{65E63532-45C3-4609-B9B5-767897FD4B40}" type="sibTrans" cxnId="{173272D1-2225-4059-A1F1-F8A634D0C3A4}">
      <dgm:prSet/>
      <dgm:spPr/>
      <dgm:t>
        <a:bodyPr/>
        <a:lstStyle/>
        <a:p>
          <a:endParaRPr lang="ru-RU"/>
        </a:p>
      </dgm:t>
    </dgm:pt>
    <dgm:pt modelId="{D6720F50-64E4-49D0-A0CB-02A630A4AE44}">
      <dgm:prSet custT="1"/>
      <dgm:spPr/>
      <dgm:t>
        <a:bodyPr/>
        <a:lstStyle/>
        <a:p>
          <a:pPr algn="ctr"/>
          <a:r>
            <a:rPr lang="ru-RU" sz="1400" b="1" dirty="0"/>
            <a:t>Занимательность, необычное </a:t>
          </a:r>
          <a:r>
            <a:rPr lang="ru-RU" sz="1400" b="1"/>
            <a:t>начало урока</a:t>
          </a:r>
          <a:endParaRPr lang="ru-RU" sz="1400" b="1" dirty="0"/>
        </a:p>
      </dgm:t>
    </dgm:pt>
    <dgm:pt modelId="{31ADB860-CE3B-4F2F-861E-030DBDCF1153}" type="parTrans" cxnId="{ECAC7B19-8A22-4F5A-801B-D454008FAB37}">
      <dgm:prSet/>
      <dgm:spPr/>
      <dgm:t>
        <a:bodyPr/>
        <a:lstStyle/>
        <a:p>
          <a:endParaRPr lang="ru-RU"/>
        </a:p>
      </dgm:t>
    </dgm:pt>
    <dgm:pt modelId="{D7AEF951-4F4D-4241-8BCB-4683EE8E9EE7}" type="sibTrans" cxnId="{ECAC7B19-8A22-4F5A-801B-D454008FAB37}">
      <dgm:prSet/>
      <dgm:spPr/>
      <dgm:t>
        <a:bodyPr/>
        <a:lstStyle/>
        <a:p>
          <a:endParaRPr lang="ru-RU"/>
        </a:p>
      </dgm:t>
    </dgm:pt>
    <dgm:pt modelId="{5E0CFB36-DB26-44B4-990D-BD42E6C7CF77}" type="pres">
      <dgm:prSet presAssocID="{935142A1-ABBD-4547-8A1F-29A3CD8121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08213-F3FA-4202-9B27-9CA133836327}" type="pres">
      <dgm:prSet presAssocID="{935142A1-ABBD-4547-8A1F-29A3CD81211B}" presName="dummyMaxCanvas" presStyleCnt="0">
        <dgm:presLayoutVars/>
      </dgm:prSet>
      <dgm:spPr/>
    </dgm:pt>
    <dgm:pt modelId="{646BE752-BED1-484F-A71B-A2CE4881FE80}" type="pres">
      <dgm:prSet presAssocID="{935142A1-ABBD-4547-8A1F-29A3CD81211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80B7D-6E93-472C-A19A-151337E1A85E}" type="pres">
      <dgm:prSet presAssocID="{935142A1-ABBD-4547-8A1F-29A3CD8121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08066-4349-49AE-A4C7-6231C5CF786D}" type="pres">
      <dgm:prSet presAssocID="{935142A1-ABBD-4547-8A1F-29A3CD8121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CB9C1-89C7-4C5C-9ADB-31BDC27E5B8B}" type="pres">
      <dgm:prSet presAssocID="{935142A1-ABBD-4547-8A1F-29A3CD8121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47FA8-93F6-41CA-8C05-73C33AD4CB22}" type="pres">
      <dgm:prSet presAssocID="{935142A1-ABBD-4547-8A1F-29A3CD8121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1E244-C2F7-48D3-B0CF-D50C2E361C9A}" type="pres">
      <dgm:prSet presAssocID="{935142A1-ABBD-4547-8A1F-29A3CD8121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D7F7D-01DA-4167-9320-CDF185590C89}" type="pres">
      <dgm:prSet presAssocID="{935142A1-ABBD-4547-8A1F-29A3CD8121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6C7B9-6BA5-4209-8E69-D539E81EFFF7}" type="pres">
      <dgm:prSet presAssocID="{935142A1-ABBD-4547-8A1F-29A3CD8121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8203F-F0D5-4D2C-97C7-53705A31D628}" type="pres">
      <dgm:prSet presAssocID="{935142A1-ABBD-4547-8A1F-29A3CD8121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625D8-30D2-4D5B-93F6-568716AEED54}" type="pres">
      <dgm:prSet presAssocID="{935142A1-ABBD-4547-8A1F-29A3CD8121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788AF-B104-41AE-9DBD-F4B4EF14BD2C}" type="pres">
      <dgm:prSet presAssocID="{935142A1-ABBD-4547-8A1F-29A3CD8121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F00D1-7714-4AD1-8089-FA7A58856808}" type="presOf" srcId="{65E63532-45C3-4609-B9B5-767897FD4B40}" destId="{5F1D7F7D-01DA-4167-9320-CDF185590C89}" srcOrd="0" destOrd="0" presId="urn:microsoft.com/office/officeart/2005/8/layout/vProcess5"/>
    <dgm:cxn modelId="{5FFDBB5F-6192-49EB-8A74-1159838A18F0}" type="presOf" srcId="{B0DA4B67-20EE-421E-8848-A646DDBF2F57}" destId="{F3D80B7D-6E93-472C-A19A-151337E1A85E}" srcOrd="0" destOrd="0" presId="urn:microsoft.com/office/officeart/2005/8/layout/vProcess5"/>
    <dgm:cxn modelId="{08A343A9-1CD5-46C6-8473-DC61A651407B}" type="presOf" srcId="{4D1655B8-DB46-4E8A-BBCD-2E1B53ACBF4F}" destId="{EE547FA8-93F6-41CA-8C05-73C33AD4CB22}" srcOrd="0" destOrd="0" presId="urn:microsoft.com/office/officeart/2005/8/layout/vProcess5"/>
    <dgm:cxn modelId="{ECAC7B19-8A22-4F5A-801B-D454008FAB37}" srcId="{935142A1-ABBD-4547-8A1F-29A3CD81211B}" destId="{D6720F50-64E4-49D0-A0CB-02A630A4AE44}" srcOrd="3" destOrd="0" parTransId="{31ADB860-CE3B-4F2F-861E-030DBDCF1153}" sibTransId="{D7AEF951-4F4D-4241-8BCB-4683EE8E9EE7}"/>
    <dgm:cxn modelId="{273987F9-844E-4A73-9F48-A1FBF8A2EAF7}" srcId="{935142A1-ABBD-4547-8A1F-29A3CD81211B}" destId="{B0DA4B67-20EE-421E-8848-A646DDBF2F57}" srcOrd="1" destOrd="0" parTransId="{1EC6FD71-7C6B-46B8-95DC-B89A5E53B040}" sibTransId="{92EAEF74-DAD3-4FE4-9ADA-EBF0AAAEA569}"/>
    <dgm:cxn modelId="{40A5F88A-8010-42B7-B4B9-7D6D0F2AE9B7}" type="presOf" srcId="{ED2821D1-F831-48D6-8BAF-B973D71993D6}" destId="{646BE752-BED1-484F-A71B-A2CE4881FE80}" srcOrd="0" destOrd="0" presId="urn:microsoft.com/office/officeart/2005/8/layout/vProcess5"/>
    <dgm:cxn modelId="{8AEE6ED1-8C73-4EA4-BAED-37A53721B7F0}" type="presOf" srcId="{D6720F50-64E4-49D0-A0CB-02A630A4AE44}" destId="{155788AF-B104-41AE-9DBD-F4B4EF14BD2C}" srcOrd="1" destOrd="0" presId="urn:microsoft.com/office/officeart/2005/8/layout/vProcess5"/>
    <dgm:cxn modelId="{C214A1C0-937C-4941-94CC-5BF3E711E86B}" type="presOf" srcId="{92EAEF74-DAD3-4FE4-9ADA-EBF0AAAEA569}" destId="{A1C1E244-C2F7-48D3-B0CF-D50C2E361C9A}" srcOrd="0" destOrd="0" presId="urn:microsoft.com/office/officeart/2005/8/layout/vProcess5"/>
    <dgm:cxn modelId="{774CEC09-7F8F-443F-BC1A-303CEDD3DBE4}" type="presOf" srcId="{ED2821D1-F831-48D6-8BAF-B973D71993D6}" destId="{9426C7B9-6BA5-4209-8E69-D539E81EFFF7}" srcOrd="1" destOrd="0" presId="urn:microsoft.com/office/officeart/2005/8/layout/vProcess5"/>
    <dgm:cxn modelId="{C1C63C9E-1F34-48CC-BE86-700E73F2528F}" srcId="{935142A1-ABBD-4547-8A1F-29A3CD81211B}" destId="{ED2821D1-F831-48D6-8BAF-B973D71993D6}" srcOrd="0" destOrd="0" parTransId="{55EEC4C2-D6B5-4F91-8C5B-D7AC861F5669}" sibTransId="{4D1655B8-DB46-4E8A-BBCD-2E1B53ACBF4F}"/>
    <dgm:cxn modelId="{4A741574-7AA3-4E51-82C1-EEA5CA557A79}" type="presOf" srcId="{2FA8B569-7257-44D0-A129-CBB560AB1F0A}" destId="{B2608066-4349-49AE-A4C7-6231C5CF786D}" srcOrd="0" destOrd="0" presId="urn:microsoft.com/office/officeart/2005/8/layout/vProcess5"/>
    <dgm:cxn modelId="{2E4F7C78-FAFB-42F1-B61E-E60FB37399CA}" type="presOf" srcId="{2FA8B569-7257-44D0-A129-CBB560AB1F0A}" destId="{8FE625D8-30D2-4D5B-93F6-568716AEED54}" srcOrd="1" destOrd="0" presId="urn:microsoft.com/office/officeart/2005/8/layout/vProcess5"/>
    <dgm:cxn modelId="{173272D1-2225-4059-A1F1-F8A634D0C3A4}" srcId="{935142A1-ABBD-4547-8A1F-29A3CD81211B}" destId="{2FA8B569-7257-44D0-A129-CBB560AB1F0A}" srcOrd="2" destOrd="0" parTransId="{59861743-90D2-4E8F-B89E-6DBC80011365}" sibTransId="{65E63532-45C3-4609-B9B5-767897FD4B40}"/>
    <dgm:cxn modelId="{6769C9BB-3FC1-452D-8B0F-50A2C3D29D4B}" type="presOf" srcId="{935142A1-ABBD-4547-8A1F-29A3CD81211B}" destId="{5E0CFB36-DB26-44B4-990D-BD42E6C7CF77}" srcOrd="0" destOrd="0" presId="urn:microsoft.com/office/officeart/2005/8/layout/vProcess5"/>
    <dgm:cxn modelId="{F7EBA1F8-2FCC-4243-A11B-F7B18143BA2A}" type="presOf" srcId="{B0DA4B67-20EE-421E-8848-A646DDBF2F57}" destId="{12E8203F-F0D5-4D2C-97C7-53705A31D628}" srcOrd="1" destOrd="0" presId="urn:microsoft.com/office/officeart/2005/8/layout/vProcess5"/>
    <dgm:cxn modelId="{D7BBC695-31D2-4736-9394-B0328866BFCC}" type="presOf" srcId="{D6720F50-64E4-49D0-A0CB-02A630A4AE44}" destId="{44ACB9C1-89C7-4C5C-9ADB-31BDC27E5B8B}" srcOrd="0" destOrd="0" presId="urn:microsoft.com/office/officeart/2005/8/layout/vProcess5"/>
    <dgm:cxn modelId="{F085726E-1451-4200-9820-D2DE2BAAEAF2}" type="presParOf" srcId="{5E0CFB36-DB26-44B4-990D-BD42E6C7CF77}" destId="{33308213-F3FA-4202-9B27-9CA133836327}" srcOrd="0" destOrd="0" presId="urn:microsoft.com/office/officeart/2005/8/layout/vProcess5"/>
    <dgm:cxn modelId="{A785C00A-25B9-48DB-B002-C12C3F1BB652}" type="presParOf" srcId="{5E0CFB36-DB26-44B4-990D-BD42E6C7CF77}" destId="{646BE752-BED1-484F-A71B-A2CE4881FE80}" srcOrd="1" destOrd="0" presId="urn:microsoft.com/office/officeart/2005/8/layout/vProcess5"/>
    <dgm:cxn modelId="{45F5A572-7E57-4C83-BC5D-D3EAD51B0F9E}" type="presParOf" srcId="{5E0CFB36-DB26-44B4-990D-BD42E6C7CF77}" destId="{F3D80B7D-6E93-472C-A19A-151337E1A85E}" srcOrd="2" destOrd="0" presId="urn:microsoft.com/office/officeart/2005/8/layout/vProcess5"/>
    <dgm:cxn modelId="{FCCA75E5-D2AF-4516-9E83-D9F253098308}" type="presParOf" srcId="{5E0CFB36-DB26-44B4-990D-BD42E6C7CF77}" destId="{B2608066-4349-49AE-A4C7-6231C5CF786D}" srcOrd="3" destOrd="0" presId="urn:microsoft.com/office/officeart/2005/8/layout/vProcess5"/>
    <dgm:cxn modelId="{0F207FBC-824D-4DBD-B599-F43565911892}" type="presParOf" srcId="{5E0CFB36-DB26-44B4-990D-BD42E6C7CF77}" destId="{44ACB9C1-89C7-4C5C-9ADB-31BDC27E5B8B}" srcOrd="4" destOrd="0" presId="urn:microsoft.com/office/officeart/2005/8/layout/vProcess5"/>
    <dgm:cxn modelId="{BE75715B-D4B7-4DD9-B5F0-3DB16BB0BFEC}" type="presParOf" srcId="{5E0CFB36-DB26-44B4-990D-BD42E6C7CF77}" destId="{EE547FA8-93F6-41CA-8C05-73C33AD4CB22}" srcOrd="5" destOrd="0" presId="urn:microsoft.com/office/officeart/2005/8/layout/vProcess5"/>
    <dgm:cxn modelId="{2723C0A6-01A7-4775-997D-9BEDF00E30D1}" type="presParOf" srcId="{5E0CFB36-DB26-44B4-990D-BD42E6C7CF77}" destId="{A1C1E244-C2F7-48D3-B0CF-D50C2E361C9A}" srcOrd="6" destOrd="0" presId="urn:microsoft.com/office/officeart/2005/8/layout/vProcess5"/>
    <dgm:cxn modelId="{C9BD16D7-C524-4047-9C37-152A0230737A}" type="presParOf" srcId="{5E0CFB36-DB26-44B4-990D-BD42E6C7CF77}" destId="{5F1D7F7D-01DA-4167-9320-CDF185590C89}" srcOrd="7" destOrd="0" presId="urn:microsoft.com/office/officeart/2005/8/layout/vProcess5"/>
    <dgm:cxn modelId="{37E5C888-DDDE-4204-8179-A0BCE028C9A6}" type="presParOf" srcId="{5E0CFB36-DB26-44B4-990D-BD42E6C7CF77}" destId="{9426C7B9-6BA5-4209-8E69-D539E81EFFF7}" srcOrd="8" destOrd="0" presId="urn:microsoft.com/office/officeart/2005/8/layout/vProcess5"/>
    <dgm:cxn modelId="{3EA86544-3882-4724-958F-5C6DA9A3B468}" type="presParOf" srcId="{5E0CFB36-DB26-44B4-990D-BD42E6C7CF77}" destId="{12E8203F-F0D5-4D2C-97C7-53705A31D628}" srcOrd="9" destOrd="0" presId="urn:microsoft.com/office/officeart/2005/8/layout/vProcess5"/>
    <dgm:cxn modelId="{A3066C37-299B-431A-9228-3A55E3D1B45A}" type="presParOf" srcId="{5E0CFB36-DB26-44B4-990D-BD42E6C7CF77}" destId="{8FE625D8-30D2-4D5B-93F6-568716AEED54}" srcOrd="10" destOrd="0" presId="urn:microsoft.com/office/officeart/2005/8/layout/vProcess5"/>
    <dgm:cxn modelId="{52BC9A9A-B4B0-4A42-A79B-4EE96C9F73A3}" type="presParOf" srcId="{5E0CFB36-DB26-44B4-990D-BD42E6C7CF77}" destId="{155788AF-B104-41AE-9DBD-F4B4EF14BD2C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E752-BED1-484F-A71B-A2CE4881FE80}">
      <dsp:nvSpPr>
        <dsp:cNvPr id="0" name=""/>
        <dsp:cNvSpPr/>
      </dsp:nvSpPr>
      <dsp:spPr>
        <a:xfrm>
          <a:off x="0" y="0"/>
          <a:ext cx="4667265" cy="84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ситуации успеха</a:t>
          </a:r>
        </a:p>
      </dsp:txBody>
      <dsp:txXfrm>
        <a:off x="24857" y="24857"/>
        <a:ext cx="3679756" cy="798969"/>
      </dsp:txXfrm>
    </dsp:sp>
    <dsp:sp modelId="{F3D80B7D-6E93-472C-A19A-151337E1A85E}">
      <dsp:nvSpPr>
        <dsp:cNvPr id="0" name=""/>
        <dsp:cNvSpPr/>
      </dsp:nvSpPr>
      <dsp:spPr>
        <a:xfrm>
          <a:off x="390883" y="1002989"/>
          <a:ext cx="4667265" cy="84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13333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положительного эмоционального настроя</a:t>
          </a:r>
        </a:p>
      </dsp:txBody>
      <dsp:txXfrm>
        <a:off x="415740" y="1027846"/>
        <a:ext cx="3675023" cy="798969"/>
      </dsp:txXfrm>
    </dsp:sp>
    <dsp:sp modelId="{B2608066-4349-49AE-A4C7-6231C5CF786D}">
      <dsp:nvSpPr>
        <dsp:cNvPr id="0" name=""/>
        <dsp:cNvSpPr/>
      </dsp:nvSpPr>
      <dsp:spPr>
        <a:xfrm>
          <a:off x="775932" y="2005979"/>
          <a:ext cx="4667265" cy="84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26667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на уроке доброжелательной атмосферы доверия и сотрудничества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/>
            <a:t>/яркая и эмоциональная речь учителя/</a:t>
          </a:r>
        </a:p>
      </dsp:txBody>
      <dsp:txXfrm>
        <a:off x="800789" y="2030836"/>
        <a:ext cx="3680857" cy="798969"/>
      </dsp:txXfrm>
    </dsp:sp>
    <dsp:sp modelId="{44ACB9C1-89C7-4C5C-9ADB-31BDC27E5B8B}">
      <dsp:nvSpPr>
        <dsp:cNvPr id="0" name=""/>
        <dsp:cNvSpPr/>
      </dsp:nvSpPr>
      <dsp:spPr>
        <a:xfrm>
          <a:off x="1166816" y="3008968"/>
          <a:ext cx="4667265" cy="84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Занимательность, необычное </a:t>
          </a:r>
          <a:r>
            <a:rPr lang="ru-RU" sz="1400" b="1" kern="1200"/>
            <a:t>начало урока</a:t>
          </a:r>
          <a:endParaRPr lang="ru-RU" sz="1400" b="1" kern="1200" dirty="0"/>
        </a:p>
      </dsp:txBody>
      <dsp:txXfrm>
        <a:off x="1191673" y="3033825"/>
        <a:ext cx="3675023" cy="798969"/>
      </dsp:txXfrm>
    </dsp:sp>
    <dsp:sp modelId="{EE547FA8-93F6-41CA-8C05-73C33AD4CB22}">
      <dsp:nvSpPr>
        <dsp:cNvPr id="0" name=""/>
        <dsp:cNvSpPr/>
      </dsp:nvSpPr>
      <dsp:spPr>
        <a:xfrm>
          <a:off x="4115621" y="650014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239741" y="650014"/>
        <a:ext cx="303404" cy="415112"/>
      </dsp:txXfrm>
    </dsp:sp>
    <dsp:sp modelId="{A1C1E244-C2F7-48D3-B0CF-D50C2E361C9A}">
      <dsp:nvSpPr>
        <dsp:cNvPr id="0" name=""/>
        <dsp:cNvSpPr/>
      </dsp:nvSpPr>
      <dsp:spPr>
        <a:xfrm>
          <a:off x="4506504" y="1653003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30624" y="1653003"/>
        <a:ext cx="303404" cy="415112"/>
      </dsp:txXfrm>
    </dsp:sp>
    <dsp:sp modelId="{5F1D7F7D-01DA-4167-9320-CDF185590C89}">
      <dsp:nvSpPr>
        <dsp:cNvPr id="0" name=""/>
        <dsp:cNvSpPr/>
      </dsp:nvSpPr>
      <dsp:spPr>
        <a:xfrm>
          <a:off x="4891554" y="2655993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015674" y="2655993"/>
        <a:ext cx="303404" cy="41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52508-F1ED-4D93-ADC4-8D6451C59C75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CD7BC-6792-4655-814A-E6851A01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B49C11-BD6A-4667-B89E-D0F9685FC46A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40953F-93FB-47FE-9A5E-6E6C1726E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4143380"/>
            <a:ext cx="4500594" cy="2428892"/>
          </a:xfrm>
          <a:prstGeom prst="roundRect">
            <a:avLst/>
          </a:prstGeom>
          <a:gradFill>
            <a:gsLst>
              <a:gs pos="0">
                <a:srgbClr val="FF66FF"/>
              </a:gs>
              <a:gs pos="72000">
                <a:schemeClr val="accent2">
                  <a:tint val="75000"/>
                  <a:satMod val="210000"/>
                </a:schemeClr>
              </a:gs>
              <a:gs pos="100000">
                <a:schemeClr val="accent2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85728"/>
            <a:ext cx="8286808" cy="2428892"/>
          </a:xfrm>
          <a:prstGeom prst="roundRect">
            <a:avLst/>
          </a:prstGeom>
          <a:gradFill>
            <a:gsLst>
              <a:gs pos="0">
                <a:srgbClr val="990000"/>
              </a:gs>
              <a:gs pos="72000">
                <a:schemeClr val="accent2">
                  <a:tint val="75000"/>
                  <a:satMod val="210000"/>
                </a:schemeClr>
              </a:gs>
              <a:gs pos="100000">
                <a:schemeClr val="accent2">
                  <a:tint val="85000"/>
                  <a:satMod val="21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231189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dirty="0">
                <a:solidFill>
                  <a:srgbClr val="FFFF00"/>
                </a:solidFill>
              </a:rPr>
              <a:t>ВЫСТУПЛЕНИЕ на педагогическом совете</a:t>
            </a:r>
            <a:r>
              <a:rPr lang="ru-RU" sz="2700" dirty="0">
                <a:solidFill>
                  <a:srgbClr val="00FF00"/>
                </a:solidFill>
              </a:rPr>
              <a:t/>
            </a:r>
            <a:br>
              <a:rPr lang="ru-RU" sz="2700" dirty="0">
                <a:solidFill>
                  <a:srgbClr val="00FF0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«мотивации УЧАЩИХСЯ </a:t>
            </a:r>
            <a:br>
              <a:rPr lang="ru-RU" sz="2700" dirty="0">
                <a:solidFill>
                  <a:srgbClr val="FFFF0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С ТЯЖЕЛЫМИ НАРУШЕНИЯМИ РЕЧИ </a:t>
            </a:r>
            <a:br>
              <a:rPr lang="ru-RU" sz="2700" dirty="0">
                <a:solidFill>
                  <a:srgbClr val="FFFF00"/>
                </a:solidFill>
              </a:rPr>
            </a:br>
            <a:r>
              <a:rPr lang="ru-RU" sz="2800" i="1" dirty="0">
                <a:effectLst/>
              </a:rPr>
              <a:t>как условие развития личности»</a:t>
            </a:r>
            <a:endParaRPr lang="ru-RU" sz="280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4590910" cy="207170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Зимина Т.А.</a:t>
            </a:r>
          </a:p>
          <a:p>
            <a:pPr algn="ctr"/>
            <a:r>
              <a:rPr lang="ru-RU" sz="2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643182"/>
            <a:ext cx="2000264" cy="1745231"/>
          </a:xfrm>
          <a:prstGeom prst="rect">
            <a:avLst/>
          </a:prstGeom>
          <a:noFill/>
        </p:spPr>
      </p:pic>
      <p:pic>
        <p:nvPicPr>
          <p:cNvPr id="11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643182"/>
            <a:ext cx="2000264" cy="1745231"/>
          </a:xfrm>
          <a:prstGeom prst="rect">
            <a:avLst/>
          </a:prstGeom>
          <a:noFill/>
        </p:spPr>
      </p:pic>
      <p:pic>
        <p:nvPicPr>
          <p:cNvPr id="12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714620"/>
            <a:ext cx="2000264" cy="1745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420000"/>
              </a:solidFill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организационном этапе учебного занятия 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405982"/>
            <a:ext cx="1420181" cy="1452018"/>
          </a:xfrm>
          <a:prstGeom prst="rect">
            <a:avLst/>
          </a:prstGeom>
          <a:noFill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857356" y="928670"/>
            <a:ext cx="4929222" cy="1285884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6666"/>
                </a:solidFill>
              </a:rPr>
              <a:t>Задача: Вызвать у учащихся любопытство – причину познавательного интереса.</a:t>
            </a:r>
            <a:endParaRPr kumimoji="0" lang="ru-RU" sz="2000" b="1" u="none" strike="noStrike" kern="1200" cap="none" spc="0" normalizeH="0" baseline="0" noProof="0" dirty="0">
              <a:ln/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285984" y="2214554"/>
          <a:ext cx="583408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</a:rPr>
              <a:t>Эмоциональное вхождение в урок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Прием «Удивляй»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Сядьте </a:t>
            </a:r>
            <a:r>
              <a:rPr lang="ru-RU" sz="2400" b="1" dirty="0">
                <a:solidFill>
                  <a:srgbClr val="7030A0"/>
                </a:solidFill>
              </a:rPr>
              <a:t>те, кто хочет сегодня писать без ошибок!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</a:rPr>
              <a:t>Поднимите руку те, кто хочет сегодня отвечать у доски!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-Поднимите руки те, у кого сейчас хорошее настроение!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-Поднимите руки те, кто знает, что мы сегодня будем делать?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-Поднимите руки те, кто НЕ знает, что мы сегодня будем делать?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-Сядьте те, кто доволен своей домашней работой?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-Поднимите  правую руку  те, кто хочет писать без ошибок…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-Поднимите правую руку  те, кто хочет отвечать  у доски?</a:t>
            </a:r>
          </a:p>
          <a:p>
            <a:pPr algn="just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</a:pPr>
            <a:endParaRPr lang="ru-RU" b="1" dirty="0"/>
          </a:p>
          <a:p>
            <a:pPr algn="just">
              <a:buFont typeface="Arial" charset="0"/>
              <a:buNone/>
            </a:pPr>
            <a:endParaRPr lang="ru-RU" b="1" dirty="0"/>
          </a:p>
          <a:p>
            <a:pPr algn="ctr">
              <a:buFont typeface="Arial" charset="0"/>
              <a:buNone/>
            </a:pPr>
            <a:endParaRPr lang="ru-RU" sz="2800" b="1" dirty="0"/>
          </a:p>
          <a:p>
            <a:pPr algn="ctr">
              <a:buFont typeface="Arial" charset="0"/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3267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</a:rPr>
              <a:t>ИСХОДНАЯ МОТИВАЦИЯ</a:t>
            </a:r>
            <a:endParaRPr lang="ru-RU" dirty="0">
              <a:solidFill>
                <a:srgbClr val="00B0F0"/>
              </a:solidFill>
            </a:endParaRPr>
          </a:p>
          <a:p>
            <a:pPr algn="just">
              <a:defRPr/>
            </a:pPr>
            <a:r>
              <a:rPr lang="ru-RU" sz="3600" b="1" dirty="0"/>
              <a:t>Я жду от сегодняшнего урока новых открытий!</a:t>
            </a:r>
          </a:p>
          <a:p>
            <a:pPr algn="just">
              <a:defRPr/>
            </a:pPr>
            <a:r>
              <a:rPr lang="ru-RU" sz="3600" b="1" dirty="0"/>
              <a:t>Я не боюсь трудностей!</a:t>
            </a:r>
          </a:p>
          <a:p>
            <a:pPr algn="just">
              <a:defRPr/>
            </a:pPr>
            <a:r>
              <a:rPr lang="ru-RU" sz="3600" b="1" dirty="0"/>
              <a:t>Я не боюсь ошибаться!</a:t>
            </a:r>
          </a:p>
          <a:p>
            <a:pPr algn="just">
              <a:defRPr/>
            </a:pPr>
            <a:r>
              <a:rPr lang="ru-RU" sz="3600" b="1" dirty="0"/>
              <a:t>Я хочу отлично работать на уроке!</a:t>
            </a:r>
          </a:p>
          <a:p>
            <a:pPr algn="just">
              <a:defRPr/>
            </a:pPr>
            <a:r>
              <a:rPr lang="ru-RU" sz="3600" b="1" dirty="0"/>
              <a:t>Я люблю этот урок, мы всегда такие интересные задания выполняем!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i="1" dirty="0"/>
          </a:p>
        </p:txBody>
      </p:sp>
    </p:spTree>
    <p:extLst>
      <p:ext uri="{BB962C8B-B14F-4D97-AF65-F5344CB8AC3E}">
        <p14:creationId xmlns="" xmlns:p14="http://schemas.microsoft.com/office/powerpoint/2010/main" val="13435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Психологическая установка на урок</a:t>
            </a:r>
            <a:endParaRPr lang="ru-RU" sz="32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571900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>
            <a:normAutofit fontScale="92500" lnSpcReduction="10000"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r>
              <a:rPr lang="ru-RU" dirty="0"/>
              <a:t>  </a:t>
            </a:r>
          </a:p>
          <a:p>
            <a:pPr algn="just">
              <a:buFontTx/>
              <a:buChar char="-"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itchFamily="34" charset="0"/>
              </a:rPr>
              <a:t>Что я делаю на уроке?</a:t>
            </a:r>
          </a:p>
          <a:p>
            <a:pPr algn="just">
              <a:buFontTx/>
              <a:buChar char="-"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itchFamily="34" charset="0"/>
              </a:rPr>
              <a:t> С какой целью я пришел на учебное занятие?</a:t>
            </a:r>
          </a:p>
        </p:txBody>
      </p:sp>
    </p:spTree>
    <p:extLst>
      <p:ext uri="{BB962C8B-B14F-4D97-AF65-F5344CB8AC3E}">
        <p14:creationId xmlns="" xmlns:p14="http://schemas.microsoft.com/office/powerpoint/2010/main" val="21053834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405982"/>
            <a:ext cx="1420181" cy="1452018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043608" y="3445743"/>
            <a:ext cx="5072098" cy="30718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14876" y="214290"/>
            <a:ext cx="3286148" cy="42862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Прием «Линия времени урока»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28596" y="214290"/>
            <a:ext cx="3286148" cy="50006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</a:rPr>
              <a:t>Копилка активных приемов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071934" y="785794"/>
            <a:ext cx="4714908" cy="257176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8596" y="2492896"/>
            <a:ext cx="3423324" cy="7200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«Привлекательная  цель»</a:t>
            </a:r>
            <a:endParaRPr lang="ru-RU" sz="16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ланирование 21-22\обществознание егэ 2021\мо\мотивация доклад\1679842656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809608"/>
            <a:ext cx="1857388" cy="247651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42" y="3933056"/>
            <a:ext cx="3686713" cy="21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6419796"/>
            <a:ext cx="428596" cy="438204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4714876" y="142852"/>
            <a:ext cx="3286148" cy="5715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3366"/>
                </a:solidFill>
              </a:rPr>
              <a:t>Прием </a:t>
            </a:r>
            <a:r>
              <a:rPr lang="ru-RU" b="1" i="1" dirty="0" smtClean="0">
                <a:solidFill>
                  <a:srgbClr val="003366"/>
                </a:solidFill>
              </a:rPr>
              <a:t>«Оценивание на уроке»</a:t>
            </a:r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85720" y="714356"/>
            <a:ext cx="3571900" cy="59293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28596" y="142852"/>
            <a:ext cx="3286148" cy="50006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Копилка активных 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приемов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071934" y="785794"/>
            <a:ext cx="4714908" cy="43577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66"/>
                </a:solidFill>
              </a:rPr>
              <a:t>на</a:t>
            </a:r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29058" y="3893462"/>
            <a:ext cx="4786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420000"/>
                </a:solidFill>
                <a:effectLst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10" name="Picture 3" descr="F:\планирование 21-22\обществознание егэ 2021\мо\мотивация доклад\1679842656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4572032" cy="3518321"/>
          </a:xfrm>
          <a:prstGeom prst="rect">
            <a:avLst/>
          </a:prstGeom>
          <a:noFill/>
        </p:spPr>
      </p:pic>
      <p:pic>
        <p:nvPicPr>
          <p:cNvPr id="2050" name="Picture 2" descr="G:\планирование 21-22\обществознание егэ 2021\мо\мотивация доклад\1679842656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1" y="2509445"/>
            <a:ext cx="3242298" cy="2431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738152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уроке русского языка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4072" y="1071546"/>
            <a:ext cx="337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любом уроке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5360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«Фантазер»</a:t>
            </a:r>
            <a:endParaRPr lang="ru-RU" sz="32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2000240"/>
            <a:ext cx="8858280" cy="3571900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r>
              <a:rPr lang="ru-RU" sz="4800" b="1" dirty="0"/>
              <a:t>  </a:t>
            </a:r>
            <a:r>
              <a:rPr lang="ru-RU" sz="4800" b="1" dirty="0" smtClean="0"/>
              <a:t>-Назовите 5 способов применения знаний, умений и навыков по этой теме в ЖИЗНИ,</a:t>
            </a:r>
          </a:p>
          <a:p>
            <a:pPr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23848748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772400" cy="1071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smtClean="0"/>
              <a:t>Этап  актуализации  знаний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4000500"/>
            <a:ext cx="77724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142875" y="1571625"/>
            <a:ext cx="82867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600" b="1" i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4800" b="1" i="1" dirty="0">
                <a:solidFill>
                  <a:srgbClr val="FF0000"/>
                </a:solidFill>
              </a:rPr>
              <a:t>Игра «Лови мяч»</a:t>
            </a:r>
          </a:p>
          <a:p>
            <a:pPr marL="457200" algn="just">
              <a:lnSpc>
                <a:spcPct val="150000"/>
              </a:lnSpc>
            </a:pPr>
            <a:r>
              <a:rPr lang="ru-RU" sz="3600" b="1" i="1" dirty="0">
                <a:solidFill>
                  <a:srgbClr val="FF0000"/>
                </a:solidFill>
              </a:rPr>
              <a:t>	</a:t>
            </a:r>
            <a:r>
              <a:rPr lang="ru-RU" sz="3600" b="1" i="1" dirty="0" smtClean="0"/>
              <a:t>Ответ начинаем со слов:</a:t>
            </a:r>
          </a:p>
          <a:p>
            <a:pPr marL="457200">
              <a:lnSpc>
                <a:spcPct val="150000"/>
              </a:lnSpc>
            </a:pPr>
            <a:r>
              <a:rPr lang="ru-RU" sz="6000" b="1" i="1" u="sng" dirty="0" smtClean="0"/>
              <a:t>-Я считаю, что……., потому что…. </a:t>
            </a:r>
            <a:endParaRPr lang="ru-RU" sz="6000" b="1" i="1" u="sng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0138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908520"/>
            <a:ext cx="928662" cy="949480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859576" y="1494886"/>
            <a:ext cx="7238038" cy="47971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3528" y="260648"/>
            <a:ext cx="8496944" cy="50006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этапе применения знаний и умений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29058" y="3893462"/>
            <a:ext cx="4786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420000"/>
                </a:solidFill>
                <a:effectLst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889851" y="1844824"/>
            <a:ext cx="3286148" cy="42862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3366"/>
                </a:solidFill>
              </a:rPr>
              <a:t>Прием «Своя опора»</a:t>
            </a:r>
          </a:p>
        </p:txBody>
      </p:sp>
      <p:pic>
        <p:nvPicPr>
          <p:cNvPr id="23" name="Рисунок 22" descr="IMG_20210928_1225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22" y="2777432"/>
            <a:ext cx="3643320" cy="27860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2" y="2743201"/>
            <a:ext cx="2261206" cy="282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6419796"/>
            <a:ext cx="428596" cy="438204"/>
          </a:xfrm>
          <a:prstGeom prst="rect">
            <a:avLst/>
          </a:prstGeom>
          <a:noFill/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1652608" y="1268760"/>
            <a:ext cx="5655696" cy="480356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3366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29058" y="3893462"/>
            <a:ext cx="4786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420000"/>
                </a:solidFill>
                <a:effectLst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2050" name="Picture 2" descr="F:\планирование 21-22\обществознание егэ 2021\мо\мотивация доклад\1679842656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64" y="1690120"/>
            <a:ext cx="4948000" cy="3711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3265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этапе применения знаний и умений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40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«Деятельности без мотива не бывает»      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/А.Н.Леонтьев/ 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i="1" dirty="0" smtClean="0"/>
              <a:t>     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информация подаётся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интереса,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коре головного мозга формируется центр её активного отторжения» </a:t>
            </a:r>
          </a:p>
          <a:p>
            <a:pPr lvl="0" algn="r">
              <a:spcBef>
                <a:spcPct val="0"/>
              </a:spcBef>
              <a:buNone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/И.Павлов/</a:t>
            </a:r>
            <a:endParaRPr lang="ru-RU" sz="4000" i="1" dirty="0">
              <a:ln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539552" y="357188"/>
            <a:ext cx="8090098" cy="192880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контроля и самоконтроля знаний и способов действий</a:t>
            </a:r>
            <a:r>
              <a:rPr lang="ru-RU" sz="4400" b="1" i="1" dirty="0" smtClean="0">
                <a:solidFill>
                  <a:srgbClr val="FFFF00"/>
                </a:solidFill>
              </a:rPr>
              <a:t/>
            </a:r>
            <a:br>
              <a:rPr lang="ru-RU" sz="4400" b="1" i="1" dirty="0" smtClean="0">
                <a:solidFill>
                  <a:srgbClr val="FFFF00"/>
                </a:solidFill>
              </a:rPr>
            </a:br>
            <a:r>
              <a:rPr lang="ru-RU" sz="8000" b="1" i="1" dirty="0" smtClean="0">
                <a:solidFill>
                  <a:srgbClr val="FFFF00"/>
                </a:solidFill>
              </a:rPr>
              <a:t>Игра </a:t>
            </a:r>
            <a:br>
              <a:rPr lang="ru-RU" sz="8000" b="1" i="1" dirty="0" smtClean="0">
                <a:solidFill>
                  <a:srgbClr val="FFFF00"/>
                </a:solidFill>
              </a:rPr>
            </a:br>
            <a:r>
              <a:rPr lang="ru-RU" sz="8000" b="1" i="1" dirty="0" smtClean="0">
                <a:solidFill>
                  <a:srgbClr val="FFFF00"/>
                </a:solidFill>
              </a:rPr>
              <a:t>«Не </a:t>
            </a:r>
            <a:r>
              <a:rPr lang="ru-RU" sz="8000" b="1" i="1" dirty="0">
                <a:solidFill>
                  <a:srgbClr val="FFFF00"/>
                </a:solidFill>
              </a:rPr>
              <a:t>подведи свой ряд»</a:t>
            </a:r>
            <a:br>
              <a:rPr lang="ru-RU" sz="8000" b="1" i="1" dirty="0">
                <a:solidFill>
                  <a:srgbClr val="FFFF00"/>
                </a:solidFill>
              </a:rPr>
            </a:b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4000500"/>
            <a:ext cx="77724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42875" y="1571625"/>
            <a:ext cx="8286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ru-RU" b="1" i="1" dirty="0"/>
          </a:p>
          <a:p>
            <a:pPr algn="ctr">
              <a:defRPr/>
            </a:pP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877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539552" y="357188"/>
            <a:ext cx="8090098" cy="192880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/>
            </a:r>
            <a:br>
              <a:rPr lang="ru-RU" sz="4400" b="1" i="1" dirty="0" smtClean="0">
                <a:solidFill>
                  <a:srgbClr val="FFFF00"/>
                </a:solidFill>
              </a:rPr>
            </a:br>
            <a:r>
              <a:rPr lang="ru-RU" sz="8000" b="1" i="1" dirty="0" smtClean="0">
                <a:solidFill>
                  <a:srgbClr val="FFFF00"/>
                </a:solidFill>
              </a:rPr>
              <a:t>Игра </a:t>
            </a:r>
            <a:br>
              <a:rPr lang="ru-RU" sz="8000" b="1" i="1" dirty="0" smtClean="0">
                <a:solidFill>
                  <a:srgbClr val="FFFF00"/>
                </a:solidFill>
              </a:rPr>
            </a:br>
            <a:r>
              <a:rPr lang="ru-RU" sz="8000" b="1" i="1" dirty="0" smtClean="0">
                <a:solidFill>
                  <a:srgbClr val="FFFF00"/>
                </a:solidFill>
              </a:rPr>
              <a:t>«Самый</a:t>
            </a:r>
            <a:br>
              <a:rPr lang="ru-RU" sz="8000" b="1" i="1" dirty="0" smtClean="0">
                <a:solidFill>
                  <a:srgbClr val="FFFF00"/>
                </a:solidFill>
              </a:rPr>
            </a:br>
            <a:r>
              <a:rPr lang="ru-RU" sz="7200" b="1" i="1" dirty="0" smtClean="0">
                <a:solidFill>
                  <a:srgbClr val="FFFF00"/>
                </a:solidFill>
              </a:rPr>
              <a:t>внимательный»</a:t>
            </a:r>
            <a:r>
              <a:rPr lang="ru-RU" sz="8000" b="1" i="1" dirty="0">
                <a:solidFill>
                  <a:srgbClr val="FFFF00"/>
                </a:solidFill>
              </a:rPr>
              <a:t/>
            </a:r>
            <a:br>
              <a:rPr lang="ru-RU" sz="8000" b="1" i="1" dirty="0">
                <a:solidFill>
                  <a:srgbClr val="FFFF00"/>
                </a:solidFill>
              </a:rPr>
            </a:b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2976" y="6286499"/>
            <a:ext cx="8358246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14282" y="1571612"/>
            <a:ext cx="8286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ru-RU" b="1" i="1" dirty="0"/>
          </a:p>
          <a:p>
            <a:pPr algn="ctr">
              <a:defRPr/>
            </a:pP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877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074" name="Picture 2" descr="F:\планирование 21-22\обществознание егэ 2021\мо\мотивация доклад\167984265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67408" cy="500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405982"/>
            <a:ext cx="1420181" cy="1452018"/>
          </a:xfrm>
          <a:prstGeom prst="rect">
            <a:avLst/>
          </a:prstGeom>
          <a:noFill/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2071670" y="1428736"/>
            <a:ext cx="5286412" cy="35719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</a:rPr>
              <a:t>Копилка активных приемов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85720" y="285728"/>
            <a:ext cx="8643998" cy="107157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420000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29058" y="3893462"/>
            <a:ext cx="4786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420000"/>
                </a:solidFill>
                <a:effectLst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420000"/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Для эффективного, грамотного и интересного завершения учебного занятия.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Индивидуальная фиксация мысли дает возможность учителю учитывать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cs typeface="Times New Roman" pitchFamily="18" charset="0"/>
              </a:rPr>
              <a:t>уровень познавательной деятельности каждого учащегося.</a:t>
            </a:r>
            <a:endParaRPr lang="ru-RU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429124" y="2071678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 rot="1088383">
            <a:off x="4473279" y="3990773"/>
            <a:ext cx="840384" cy="87671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Учитель\Downloads\1679987607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1559"/>
            <a:ext cx="3390933" cy="452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2800" b="1" dirty="0">
              <a:solidFill>
                <a:srgbClr val="FFFF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6000" b="1" dirty="0">
                <a:solidFill>
                  <a:srgbClr val="B51BB5"/>
                </a:solidFill>
              </a:rPr>
              <a:t>За что бы вы себя могли похвалить?</a:t>
            </a:r>
          </a:p>
          <a:p>
            <a:pPr algn="ctr">
              <a:buFont typeface="Arial" charset="0"/>
              <a:buNone/>
            </a:pPr>
            <a:endParaRPr lang="ru-RU" sz="2800" b="1" dirty="0"/>
          </a:p>
          <a:p>
            <a:pPr algn="ctr">
              <a:buFont typeface="Arial" charset="0"/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49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>
                <a:solidFill>
                  <a:srgbClr val="B0105C"/>
                </a:solidFill>
              </a:rPr>
              <a:t>Творческих успехов </a:t>
            </a:r>
          </a:p>
          <a:p>
            <a:pPr algn="ctr">
              <a:buFont typeface="Wingdings 2" pitchFamily="18" charset="2"/>
              <a:buNone/>
            </a:pPr>
            <a:r>
              <a:rPr lang="ru-RU" sz="4800" b="1">
                <a:solidFill>
                  <a:srgbClr val="B0105C"/>
                </a:solidFill>
              </a:rPr>
              <a:t>и эффективной работы!</a:t>
            </a:r>
          </a:p>
          <a:p>
            <a:pPr algn="ctr">
              <a:buFont typeface="Wingdings 2" pitchFamily="18" charset="2"/>
              <a:buNone/>
            </a:pPr>
            <a:endParaRPr lang="ru-RU" sz="4800" b="1" dirty="0"/>
          </a:p>
        </p:txBody>
      </p:sp>
      <p:pic>
        <p:nvPicPr>
          <p:cNvPr id="15364" name="Рисунок 7" descr="http://fantasyflash.ru/anime/book/image/book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1030">
            <a:off x="3370263" y="4117975"/>
            <a:ext cx="1819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953"/>
            <a:ext cx="86868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овладения учащимися с тяжелыми нарушениями речи</a:t>
            </a:r>
            <a:b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основными навыками учебной деятельности</a:t>
            </a:r>
            <a:endParaRPr lang="ru-RU" sz="2000" b="1" cap="none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51720" y="1412777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236296" y="1336577"/>
            <a:ext cx="576064" cy="123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92896"/>
            <a:ext cx="30243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Объективные причины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6126" y="2569097"/>
            <a:ext cx="3258362" cy="165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Субъективные причины</a:t>
            </a: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2097438" y="4221088"/>
            <a:ext cx="38632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04800" y="4725144"/>
            <a:ext cx="4555232" cy="1354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Особенности развития мотивационной сферы</a:t>
            </a:r>
          </a:p>
        </p:txBody>
      </p:sp>
    </p:spTree>
    <p:extLst>
      <p:ext uri="{BB962C8B-B14F-4D97-AF65-F5344CB8AC3E}">
        <p14:creationId xmlns="" xmlns:p14="http://schemas.microsoft.com/office/powerpoint/2010/main" val="27354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714488"/>
            <a:ext cx="9144000" cy="45228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144000" cy="157158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Изучению мотивационно-</a:t>
            </a:r>
            <a:r>
              <a:rPr lang="ru-RU" sz="2400" dirty="0" err="1">
                <a:effectLst/>
              </a:rPr>
              <a:t>потребностной</a:t>
            </a:r>
            <a:r>
              <a:rPr lang="ru-RU" sz="2400" dirty="0">
                <a:effectLst/>
              </a:rPr>
              <a:t> сферы детей с ТНР посвящены работы следующих ученых:</a:t>
            </a:r>
            <a:endParaRPr lang="ru-RU" sz="2400" b="1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71588"/>
            <a:ext cx="8534182" cy="401765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Е. С. </a:t>
            </a:r>
            <a:r>
              <a:rPr lang="ru-RU" sz="2400" b="1" dirty="0" err="1"/>
              <a:t>Алмазовой</a:t>
            </a:r>
            <a:r>
              <a:rPr lang="ru-RU" sz="2400" b="1" dirty="0"/>
              <a:t>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И. Ю. Козиной,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Р. Е. Левиной,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И. В. </a:t>
            </a:r>
            <a:r>
              <a:rPr lang="ru-RU" sz="2400" b="1" dirty="0" err="1"/>
              <a:t>Прищеповой</a:t>
            </a:r>
            <a:r>
              <a:rPr lang="ru-RU" sz="2400" b="1" dirty="0"/>
              <a:t>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Г. В. Чиркиной,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Т. Б. Филичевой и </a:t>
            </a:r>
            <a:r>
              <a:rPr lang="ru-RU" sz="2400" b="1" dirty="0" err="1"/>
              <a:t>др</a:t>
            </a:r>
            <a:r>
              <a:rPr lang="ru-RU" sz="2400" b="1" dirty="0"/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С. М. </a:t>
            </a:r>
            <a:r>
              <a:rPr lang="ru-RU" sz="2400" b="1" dirty="0" err="1"/>
              <a:t>Валявко</a:t>
            </a:r>
            <a:r>
              <a:rPr lang="ru-RU" sz="2400" b="1" dirty="0"/>
              <a:t>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Т. Г. </a:t>
            </a:r>
            <a:r>
              <a:rPr lang="ru-RU" sz="2400" b="1" dirty="0" err="1"/>
              <a:t>Визель</a:t>
            </a:r>
            <a:r>
              <a:rPr lang="ru-RU" sz="2400" b="1" dirty="0"/>
              <a:t>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В. К. Воробьевой,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400" b="1" dirty="0"/>
              <a:t>Ж. М. </a:t>
            </a:r>
            <a:r>
              <a:rPr lang="ru-RU" sz="2400" b="1" dirty="0" err="1"/>
              <a:t>Глозман</a:t>
            </a:r>
            <a:r>
              <a:rPr lang="ru-RU" sz="2400" b="1" dirty="0"/>
              <a:t>, </a:t>
            </a:r>
          </a:p>
        </p:txBody>
      </p:sp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39" y="2318768"/>
            <a:ext cx="1872208" cy="191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61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714488"/>
            <a:ext cx="9144000" cy="30106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144000" cy="157158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ХАРАКТЕРИСТИКА МОТИВОЦИОННО_</a:t>
            </a:r>
            <a:br>
              <a:rPr lang="ru-RU" sz="2400" b="1" cap="none" dirty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ПОЗНАВАТЕЛЬНОЙ СФЕРЫ УЧАЩИХСЯ С ТНР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8750206" cy="301065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+mj-lt"/>
              </a:rPr>
              <a:t> -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мотивационной сферы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-импульсивность желаний,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-неустойчивость мотивов,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мотива </a:t>
            </a:r>
            <a:r>
              <a:rPr lang="ru-RU" sz="7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афиликации</a:t>
            </a:r>
            <a:r>
              <a:rPr lang="ru-RU" sz="7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мотива </a:t>
            </a:r>
            <a:r>
              <a:rPr lang="ru-RU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отвергания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solidFill>
                  <a:srgbClr val="003366"/>
                </a:solidFill>
              </a:rPr>
              <a:t>,</a:t>
            </a:r>
          </a:p>
        </p:txBody>
      </p:sp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405982"/>
            <a:ext cx="1420181" cy="145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953"/>
            <a:ext cx="86868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овладения учащимися с тяжелыми нарушениями речи</a:t>
            </a:r>
            <a:b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основными навыками учебной деятельности</a:t>
            </a:r>
            <a:endParaRPr lang="ru-RU" sz="2000" b="1" cap="none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51720" y="1412777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236296" y="1336577"/>
            <a:ext cx="576064" cy="123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92896"/>
            <a:ext cx="30243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Объективные причины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6126" y="2569097"/>
            <a:ext cx="3258362" cy="165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Субъективные причины</a:t>
            </a: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2097438" y="4221088"/>
            <a:ext cx="38632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04800" y="4725144"/>
            <a:ext cx="4555232" cy="1354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Особенности развития мотивационной сферы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524328" y="42210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4869160"/>
            <a:ext cx="2952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Организация УЧЕБНИКОВ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/>
          </p:cNvSpPr>
          <p:nvPr/>
        </p:nvSpPr>
        <p:spPr>
          <a:xfrm>
            <a:off x="2714611" y="5019820"/>
            <a:ext cx="3140707" cy="929460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n/>
                <a:solidFill>
                  <a:prstClr val="white"/>
                </a:solidFill>
              </a:rPr>
              <a:t>Плохое состояние здоровья</a:t>
            </a:r>
            <a:endParaRPr kumimoji="0" lang="ru-RU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749397" y="4217531"/>
            <a:ext cx="3214710" cy="78581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n/>
                <a:solidFill>
                  <a:prstClr val="white"/>
                </a:solidFill>
              </a:rPr>
              <a:t>Ситуация </a:t>
            </a:r>
            <a:r>
              <a:rPr lang="ru-RU" sz="2000" b="1" dirty="0" err="1">
                <a:ln/>
                <a:solidFill>
                  <a:prstClr val="white"/>
                </a:solidFill>
              </a:rPr>
              <a:t>неуспешности</a:t>
            </a:r>
            <a:endParaRPr kumimoji="0" lang="ru-RU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2749397" y="3486680"/>
            <a:ext cx="3214710" cy="714380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Пробел</a:t>
            </a:r>
            <a:r>
              <a:rPr kumimoji="0" lang="ru-RU" sz="2000" b="1" i="0" u="none" strike="noStrike" kern="1200" cap="none" spc="0" normalizeH="0" noProof="0" dirty="0">
                <a:ln/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знаниях</a:t>
            </a:r>
            <a:endParaRPr kumimoji="0" lang="ru-RU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95736" y="1"/>
            <a:ext cx="4104456" cy="1000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Проблема: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2702117" y="2643182"/>
            <a:ext cx="3214710" cy="78581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749397" y="1893083"/>
            <a:ext cx="3214710" cy="78581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Неустойчивые потребности к знаниям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2749397" y="1107358"/>
            <a:ext cx="3214710" cy="857256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или низкая мотивация</a:t>
            </a:r>
          </a:p>
        </p:txBody>
      </p:sp>
      <p:pic>
        <p:nvPicPr>
          <p:cNvPr id="19" name="Picture 2" descr="Картинка 32 из 4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074" y="3861048"/>
            <a:ext cx="2542156" cy="28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C8026A-1FA8-4260-BA0F-19EEDA5F53BB}"/>
              </a:ext>
            </a:extLst>
          </p:cNvPr>
          <p:cNvSpPr/>
          <p:nvPr/>
        </p:nvSpPr>
        <p:spPr>
          <a:xfrm>
            <a:off x="2555626" y="2726809"/>
            <a:ext cx="305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/>
                <a:solidFill>
                  <a:prstClr val="white"/>
                </a:solidFill>
              </a:rPr>
              <a:t>       Снижение </a:t>
            </a:r>
            <a:r>
              <a:rPr lang="ru-RU" b="1" dirty="0">
                <a:ln/>
                <a:solidFill>
                  <a:prstClr val="white"/>
                </a:solidFill>
              </a:rPr>
              <a:t>успеваемости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547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1561777" cy="13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143504" y="3571876"/>
            <a:ext cx="3795706" cy="30623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214422"/>
            <a:ext cx="9144000" cy="16430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4786322"/>
            <a:ext cx="4143404" cy="14287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особый подход к построению учебного занятия.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608" t="17320" r="13118" b="12121"/>
          <a:stretch>
            <a:fillRect/>
          </a:stretch>
        </p:blipFill>
        <p:spPr bwMode="auto">
          <a:xfrm>
            <a:off x="5303489" y="3714752"/>
            <a:ext cx="3411882" cy="27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0" y="0"/>
            <a:ext cx="9144000" cy="1500150"/>
          </a:xfrm>
          <a:prstGeom prst="downArrowCallou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Главное в учебном процессе  с учениками с ТНР-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929198"/>
            <a:ext cx="400052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качеств личности учащегося, отвечающих требованиям образовательного стандарта. </a:t>
            </a:r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2000232" y="3071810"/>
            <a:ext cx="928694" cy="1928826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00166" y="371475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взаимодействия</a:t>
            </a: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5786446" y="2928934"/>
            <a:ext cx="2652698" cy="776270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</a:t>
            </a:r>
          </a:p>
        </p:txBody>
      </p:sp>
      <p:pic>
        <p:nvPicPr>
          <p:cNvPr id="17" name="Picture 8" descr="STR 67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1071570" cy="1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714488"/>
            <a:ext cx="9144000" cy="32266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144000" cy="1571588"/>
          </a:xfrm>
          <a:prstGeom prst="downArrowCallo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Решение проблемы: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272262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dirty="0">
                <a:latin typeface="+mj-lt"/>
              </a:rPr>
              <a:t>  </a:t>
            </a:r>
            <a:r>
              <a:rPr lang="ru-RU" sz="3100" dirty="0">
                <a:solidFill>
                  <a:srgbClr val="0070C0"/>
                </a:solidFill>
                <a:latin typeface="+mj-lt"/>
              </a:rPr>
              <a:t>	</a:t>
            </a:r>
            <a:r>
              <a:rPr lang="ru-RU" sz="2400" b="1" dirty="0">
                <a:solidFill>
                  <a:srgbClr val="0070C0"/>
                </a:solidFill>
              </a:rPr>
              <a:t> на учебную мотивацию можно </a:t>
            </a:r>
            <a:r>
              <a:rPr lang="ru-RU" sz="2400" b="1" u="sng" dirty="0">
                <a:solidFill>
                  <a:srgbClr val="0070C0"/>
                </a:solidFill>
              </a:rPr>
              <a:t>влиять</a:t>
            </a:r>
            <a:r>
              <a:rPr lang="ru-RU" sz="2400" b="1" dirty="0">
                <a:solidFill>
                  <a:srgbClr val="0070C0"/>
                </a:solidFill>
              </a:rPr>
              <a:t>, изменяя её в положительную сторону, посредством: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400" b="1" i="1" dirty="0">
                <a:solidFill>
                  <a:srgbClr val="0070C0"/>
                </a:solidFill>
              </a:rPr>
              <a:t>*</a:t>
            </a:r>
            <a:r>
              <a:rPr lang="ru-RU" sz="2400" b="1" i="1" u="sng" dirty="0">
                <a:solidFill>
                  <a:srgbClr val="0070C0"/>
                </a:solidFill>
              </a:rPr>
              <a:t>активных приемов обучения</a:t>
            </a:r>
            <a:r>
              <a:rPr lang="ru-RU" sz="2400" b="1" i="1" dirty="0">
                <a:solidFill>
                  <a:srgbClr val="0070C0"/>
                </a:solidFill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400" b="1" i="1" dirty="0">
                <a:solidFill>
                  <a:srgbClr val="0070C0"/>
                </a:solidFill>
              </a:rPr>
              <a:t>*и, используя систематическую и целенаправленную работу с детьми, имеющих тяжелые нарушения речи.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3366"/>
              </a:solidFill>
              <a:latin typeface="+mj-lt"/>
            </a:endParaRPr>
          </a:p>
          <a:p>
            <a:pPr algn="just"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4" name="Picture 2" descr="http://r.lviniy-web.org/loadfiles/moduls/article/bigfoto/xgbaxdona3t4vnqp1wbxtci1d5ctmbq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405982"/>
            <a:ext cx="1420181" cy="145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5171</TotalTime>
  <Words>559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ВЫСТУПЛЕНИЕ на педагогическом совете «мотивации УЧАЩИХСЯ  С ТЯЖЕЛЫМИ НАРУШЕНИЯМИ РЕЧИ  как условие развития личности»</vt:lpstr>
      <vt:lpstr>«Деятельности без мотива не бывает»         /А.Н.Леонтьев/                   </vt:lpstr>
      <vt:lpstr>ТРУДНОСТИ овладения учащимися с тяжелыми нарушениями речи  основными навыками учебной деятельности</vt:lpstr>
      <vt:lpstr>Изучению мотивационно-потребностной сферы детей с ТНР посвящены работы следующих ученых:</vt:lpstr>
      <vt:lpstr>ХАРАКТЕРИСТИКА МОТИВОЦИОННО_ ПОЗНАВАТЕЛЬНОЙ СФЕРЫ УЧАЩИХСЯ С ТНР</vt:lpstr>
      <vt:lpstr>ТРУДНОСТИ овладения учащимися с тяжелыми нарушениями речи  основными навыками учебной деятельности</vt:lpstr>
      <vt:lpstr>Проблема:</vt:lpstr>
      <vt:lpstr>Слайд 8</vt:lpstr>
      <vt:lpstr>Решение проблемы:</vt:lpstr>
      <vt:lpstr> На организационном этапе учебного занятия   </vt:lpstr>
      <vt:lpstr>Эмоциональное вхождение в урок Прием «Удивляй»</vt:lpstr>
      <vt:lpstr>Слайд 12</vt:lpstr>
      <vt:lpstr>   Психологическая установка на урок</vt:lpstr>
      <vt:lpstr>Слайд 14</vt:lpstr>
      <vt:lpstr>Слайд 15</vt:lpstr>
      <vt:lpstr>   «Фантазер»</vt:lpstr>
      <vt:lpstr>Этап  актуализации  знаний</vt:lpstr>
      <vt:lpstr>Слайд 18</vt:lpstr>
      <vt:lpstr>Слайд 19</vt:lpstr>
      <vt:lpstr>Этап контроля и самоконтроля знаний и способов действий Игра  «Не подведи свой ряд» </vt:lpstr>
      <vt:lpstr> Игра  «Самый внимательный» </vt:lpstr>
      <vt:lpstr>Рефлексия деятельности </vt:lpstr>
      <vt:lpstr>Слайд 23</vt:lpstr>
      <vt:lpstr>Рефлексия деятельности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267</cp:revision>
  <dcterms:created xsi:type="dcterms:W3CDTF">2014-08-21T15:58:50Z</dcterms:created>
  <dcterms:modified xsi:type="dcterms:W3CDTF">2023-06-08T15:46:58Z</dcterms:modified>
</cp:coreProperties>
</file>