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5;&#1072;\Desktop\&#1042;&#1086;&#1083;&#1086;&#1085;&#1090;&#1077;&#1088;&#1089;&#1090;&#1074;&#1086;\&#1044;&#1080;&#1072;&#1075;&#1085;&#1086;&#1089;&#1090;&#1080;&#1082;&#1072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5;&#1072;\Desktop\&#1042;&#1086;&#1083;&#1086;&#1085;&#1090;&#1077;&#1088;&#1089;&#1090;&#1074;&#1086;\&#1044;&#1080;&#1072;&#1075;&#1085;&#1086;&#1089;&#1090;&#1080;&#1082;&#1072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5;&#1072;\Desktop\&#1042;&#1086;&#1083;&#1086;&#1085;&#1090;&#1077;&#1088;&#1089;&#1090;&#1074;&#1086;\&#1044;&#1080;&#1072;&#1075;&#1085;&#1086;&#1089;&#1090;&#1080;&#1082;&#1072;\&#1058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5;&#1072;\Desktop\&#1042;&#1086;&#1083;&#1086;&#1085;&#1090;&#1077;&#1088;&#1089;&#1090;&#1074;&#1086;\&#1044;&#1080;&#1072;&#1075;&#1085;&#1086;&#1089;&#1090;&#1080;&#1082;&#1072;\&#1058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80;&#1085;&#1072;\Desktop\&#1042;&#1086;&#1083;&#1086;&#1085;&#1090;&#1077;&#1088;&#1089;&#1090;&#1074;&#1086;\&#1044;&#1080;&#1072;&#1075;&#1085;&#1086;&#1089;&#1090;&#1080;&#1082;&#1072;\&#1058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cat>
            <c:strRef>
              <c:f>Лист1!$A$3:$A$5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Лист1!$B$3:$B$5</c:f>
              <c:numCache>
                <c:formatCode>0%</c:formatCode>
                <c:ptCount val="3"/>
                <c:pt idx="0">
                  <c:v>0.18000000000000024</c:v>
                </c:pt>
                <c:pt idx="1">
                  <c:v>0.41000000000000031</c:v>
                </c:pt>
                <c:pt idx="2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Контрольная диагностика</c:v>
                </c:pt>
              </c:strCache>
            </c:strRef>
          </c:tx>
          <c:cat>
            <c:strRef>
              <c:f>Лист1!$A$3:$A$5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Лист1!$C$3:$C$5</c:f>
              <c:numCache>
                <c:formatCode>0%</c:formatCode>
                <c:ptCount val="3"/>
                <c:pt idx="0">
                  <c:v>0.11000000000000007</c:v>
                </c:pt>
                <c:pt idx="1">
                  <c:v>0.3300000000000009</c:v>
                </c:pt>
                <c:pt idx="2">
                  <c:v>0.56000000000000005</c:v>
                </c:pt>
              </c:numCache>
            </c:numRef>
          </c:val>
        </c:ser>
        <c:shape val="box"/>
        <c:axId val="48863104"/>
        <c:axId val="48864640"/>
        <c:axId val="0"/>
      </c:bar3DChart>
      <c:catAx>
        <c:axId val="488631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864640"/>
        <c:crosses val="autoZero"/>
        <c:auto val="1"/>
        <c:lblAlgn val="ctr"/>
        <c:lblOffset val="100"/>
      </c:catAx>
      <c:valAx>
        <c:axId val="488646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863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90422878281662"/>
          <c:y val="0.30349590022177458"/>
          <c:w val="0.34231802274715772"/>
          <c:h val="0.3775043235874598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cat>
            <c:strRef>
              <c:f>Лист1!$E$3:$E$5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Лист1!$F$3:$F$5</c:f>
              <c:numCache>
                <c:formatCode>0%</c:formatCode>
                <c:ptCount val="3"/>
                <c:pt idx="0">
                  <c:v>0.3300000000000009</c:v>
                </c:pt>
                <c:pt idx="1">
                  <c:v>0.37000000000000038</c:v>
                </c:pt>
                <c:pt idx="2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Лист1!$G$2</c:f>
              <c:strCache>
                <c:ptCount val="1"/>
                <c:pt idx="0">
                  <c:v>Контрольная диагностика</c:v>
                </c:pt>
              </c:strCache>
            </c:strRef>
          </c:tx>
          <c:cat>
            <c:strRef>
              <c:f>Лист1!$E$3:$E$5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Лист1!$G$3:$G$5</c:f>
              <c:numCache>
                <c:formatCode>0%</c:formatCode>
                <c:ptCount val="3"/>
                <c:pt idx="0">
                  <c:v>0.26</c:v>
                </c:pt>
                <c:pt idx="1">
                  <c:v>0.30000000000000032</c:v>
                </c:pt>
                <c:pt idx="2">
                  <c:v>0.44</c:v>
                </c:pt>
              </c:numCache>
            </c:numRef>
          </c:val>
        </c:ser>
        <c:shape val="box"/>
        <c:axId val="48919680"/>
        <c:axId val="48921216"/>
        <c:axId val="0"/>
      </c:bar3DChart>
      <c:catAx>
        <c:axId val="489196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921216"/>
        <c:crosses val="autoZero"/>
        <c:auto val="1"/>
        <c:lblAlgn val="ctr"/>
        <c:lblOffset val="100"/>
      </c:catAx>
      <c:valAx>
        <c:axId val="489212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91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20144356955734"/>
          <c:y val="0.26005205780812629"/>
          <c:w val="0.34279855643044621"/>
          <c:h val="0.4135058428899713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Лист1!$J$2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cat>
            <c:strRef>
              <c:f>Лист1!$I$3:$I$5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Лист1!$J$3:$J$5</c:f>
              <c:numCache>
                <c:formatCode>0%</c:formatCode>
                <c:ptCount val="3"/>
                <c:pt idx="0">
                  <c:v>0.26</c:v>
                </c:pt>
                <c:pt idx="1">
                  <c:v>0.37000000000000038</c:v>
                </c:pt>
                <c:pt idx="2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Лист1!$K$2</c:f>
              <c:strCache>
                <c:ptCount val="1"/>
                <c:pt idx="0">
                  <c:v>Контрольная диагностика</c:v>
                </c:pt>
              </c:strCache>
            </c:strRef>
          </c:tx>
          <c:cat>
            <c:strRef>
              <c:f>Лист1!$I$3:$I$5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Лист1!$K$3:$K$5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0.30000000000000032</c:v>
                </c:pt>
                <c:pt idx="2">
                  <c:v>0.56000000000000005</c:v>
                </c:pt>
              </c:numCache>
            </c:numRef>
          </c:val>
        </c:ser>
        <c:shape val="box"/>
        <c:axId val="48950656"/>
        <c:axId val="48952448"/>
        <c:axId val="0"/>
      </c:bar3DChart>
      <c:catAx>
        <c:axId val="489506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952448"/>
        <c:crosses val="autoZero"/>
        <c:auto val="1"/>
        <c:lblAlgn val="ctr"/>
        <c:lblOffset val="100"/>
      </c:catAx>
      <c:valAx>
        <c:axId val="489524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95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72809727897993"/>
          <c:y val="0.17978608923884518"/>
          <c:w val="0.23617246420146848"/>
          <c:h val="0.5185317585301837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Лист1!$B$23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cat>
            <c:strRef>
              <c:f>Лист1!$A$24:$A$27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  <c:pt idx="3">
                  <c:v>Очень высокий</c:v>
                </c:pt>
              </c:strCache>
            </c:strRef>
          </c:cat>
          <c:val>
            <c:numRef>
              <c:f>Лист1!$B$24:$B$27</c:f>
              <c:numCache>
                <c:formatCode>0%</c:formatCode>
                <c:ptCount val="4"/>
                <c:pt idx="0">
                  <c:v>0.22</c:v>
                </c:pt>
                <c:pt idx="1">
                  <c:v>0.37000000000000038</c:v>
                </c:pt>
                <c:pt idx="2">
                  <c:v>0.22</c:v>
                </c:pt>
                <c:pt idx="3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Лист1!$C$23</c:f>
              <c:strCache>
                <c:ptCount val="1"/>
                <c:pt idx="0">
                  <c:v>Контрольная диагностика</c:v>
                </c:pt>
              </c:strCache>
            </c:strRef>
          </c:tx>
          <c:cat>
            <c:strRef>
              <c:f>Лист1!$A$24:$A$27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  <c:pt idx="3">
                  <c:v>Очень высокий</c:v>
                </c:pt>
              </c:strCache>
            </c:strRef>
          </c:cat>
          <c:val>
            <c:numRef>
              <c:f>Лист1!$C$24:$C$27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0.30000000000000032</c:v>
                </c:pt>
                <c:pt idx="2">
                  <c:v>0.37000000000000038</c:v>
                </c:pt>
                <c:pt idx="3">
                  <c:v>0.26</c:v>
                </c:pt>
              </c:numCache>
            </c:numRef>
          </c:val>
        </c:ser>
        <c:shape val="box"/>
        <c:axId val="49776512"/>
        <c:axId val="49778048"/>
        <c:axId val="0"/>
      </c:bar3DChart>
      <c:catAx>
        <c:axId val="497765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778048"/>
        <c:crosses val="autoZero"/>
        <c:auto val="1"/>
        <c:lblAlgn val="ctr"/>
        <c:lblOffset val="100"/>
      </c:catAx>
      <c:valAx>
        <c:axId val="497780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77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35145127175164"/>
          <c:y val="0.2808386301109953"/>
          <c:w val="0.21458985798332791"/>
          <c:h val="0.411548556430446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Лист1!$F$23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cat>
            <c:strRef>
              <c:f>Лист1!$E$24:$E$25</c:f>
              <c:strCache>
                <c:ptCount val="2"/>
                <c:pt idx="0">
                  <c:v>Положительное поведение</c:v>
                </c:pt>
                <c:pt idx="1">
                  <c:v>Негативное поведение</c:v>
                </c:pt>
              </c:strCache>
            </c:strRef>
          </c:cat>
          <c:val>
            <c:numRef>
              <c:f>Лист1!$F$24:$F$25</c:f>
              <c:numCache>
                <c:formatCode>0%</c:formatCode>
                <c:ptCount val="2"/>
                <c:pt idx="0">
                  <c:v>0.59</c:v>
                </c:pt>
                <c:pt idx="1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Лист1!$G$23</c:f>
              <c:strCache>
                <c:ptCount val="1"/>
                <c:pt idx="0">
                  <c:v>Контрольная диагностика</c:v>
                </c:pt>
              </c:strCache>
            </c:strRef>
          </c:tx>
          <c:cat>
            <c:strRef>
              <c:f>Лист1!$E$24:$E$25</c:f>
              <c:strCache>
                <c:ptCount val="2"/>
                <c:pt idx="0">
                  <c:v>Положительное поведение</c:v>
                </c:pt>
                <c:pt idx="1">
                  <c:v>Негативное поведение</c:v>
                </c:pt>
              </c:strCache>
            </c:strRef>
          </c:cat>
          <c:val>
            <c:numRef>
              <c:f>Лист1!$G$24:$G$25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shape val="box"/>
        <c:axId val="49820416"/>
        <c:axId val="49821952"/>
        <c:axId val="0"/>
      </c:bar3DChart>
      <c:catAx>
        <c:axId val="4982041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821952"/>
        <c:crosses val="autoZero"/>
        <c:auto val="1"/>
        <c:lblAlgn val="ctr"/>
        <c:lblOffset val="100"/>
      </c:catAx>
      <c:valAx>
        <c:axId val="498219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82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20144356955656"/>
          <c:y val="0.3151465441819773"/>
          <c:w val="0.34279855643044621"/>
          <c:h val="0.3372995042286380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 города Новосибирска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№441 «Карусель»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«Формирование инициативы и ответственности у детей старшего дошкольного возраста посредством волонтерства»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детей старшей группы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(продолжительность – 9 месяцев)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733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Клюг Нина Николаевна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(высшая квалификационная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Фрай Марина Владимировна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(высшая квалификационная категория)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Новосибирск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ина\Desktop\Безымянdны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35052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Беседы с детьми: «Кто такие волонтеры?», «Что такое добро?», «Добрые дела и поступки», «Как поделиться добротой?» и др.</a:t>
            </a:r>
          </a:p>
          <a:p>
            <a:pPr lvl="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Чтение художественной литературы: Л.Толстой «Рассказы для маленьких детей», Н.Гарин-Михайловский «Тема и жучка», В. Драгунский «Друг детства», В. Осеева «Что легче?», «Просто старушка», «Сыновья», «Навестила», «Волшебное слово» и др.</a:t>
            </a:r>
          </a:p>
          <a:p>
            <a:pPr lvl="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Просмотр мультипликационных фильмов: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«Айболит», «Палочка-выручалочка», «Мешок яблок», «Котенок по имени Гав», «Под грибом», «Крокодил Гена и его друзья».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II этап - основной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(сроки реализации 01.10.-30.04.)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целенаправленная волонтерская деятельность детей старшего дошкольного возраста совместно с педагогами и родителями.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воспитывать инициативность, самостоятельность, ответственное и гуманное отношение к окружающим, к природе;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развивать навыки общения детей в коллективе;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приобщать к труду через заботу об окружающих;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приобщать родителей к вопросам духовно-нравственного   воспитания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проявление у детей уважительного и ответственного отношения к окружающим, к природе;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повышение интереса к добровольческой деятельности, к труду;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коммуникативных навыков, навыков действовать в коллективе;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проявление инициативы;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единение родителей и детей в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театрализации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Нина\Desktop\Опыт работы волонтерство\1 Аттрибут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1443">
            <a:off x="6374830" y="2124845"/>
            <a:ext cx="2178096" cy="3825631"/>
          </a:xfrm>
          <a:prstGeom prst="rect">
            <a:avLst/>
          </a:prstGeom>
          <a:noFill/>
        </p:spPr>
      </p:pic>
      <p:pic>
        <p:nvPicPr>
          <p:cNvPr id="15362" name="Picture 2" descr="C:\Users\Нина\Desktop\Опыт работы волонтерство\1 Аттрибут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4755">
            <a:off x="4099134" y="2496161"/>
            <a:ext cx="2189762" cy="3860260"/>
          </a:xfrm>
          <a:prstGeom prst="rect">
            <a:avLst/>
          </a:prstGeom>
          <a:noFill/>
        </p:spPr>
      </p:pic>
      <p:pic>
        <p:nvPicPr>
          <p:cNvPr id="15363" name="Picture 3" descr="C:\Users\Нина\Desktop\Опыт работы волонтерство\1 Аттрибуты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7480">
            <a:off x="415607" y="4231224"/>
            <a:ext cx="3350045" cy="2274118"/>
          </a:xfrm>
          <a:prstGeom prst="rect">
            <a:avLst/>
          </a:prstGeom>
          <a:noFill/>
        </p:spPr>
      </p:pic>
      <p:pic>
        <p:nvPicPr>
          <p:cNvPr id="15364" name="Picture 4" descr="C:\Users\Нина\Desktop\Опыт работы волонтерство\1 Аттрибуты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2435">
            <a:off x="546468" y="2194229"/>
            <a:ext cx="2770811" cy="1886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«Волонтеры в гостях у малышей»</a:t>
            </a:r>
          </a:p>
        </p:txBody>
      </p:sp>
      <p:pic>
        <p:nvPicPr>
          <p:cNvPr id="40962" name="Picture 2" descr="C:\Users\Нина\Desktop\Опыт работы волонтерство\2 Театрализац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8082">
            <a:off x="304800" y="2209801"/>
            <a:ext cx="3133418" cy="2133600"/>
          </a:xfrm>
          <a:prstGeom prst="rect">
            <a:avLst/>
          </a:prstGeom>
          <a:noFill/>
        </p:spPr>
      </p:pic>
      <p:pic>
        <p:nvPicPr>
          <p:cNvPr id="40963" name="Picture 3" descr="C:\Users\Нина\Desktop\Опыт работы волонтерство\2 Театрализаци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343400"/>
            <a:ext cx="3352800" cy="2289973"/>
          </a:xfrm>
          <a:prstGeom prst="rect">
            <a:avLst/>
          </a:prstGeom>
          <a:noFill/>
        </p:spPr>
      </p:pic>
      <p:pic>
        <p:nvPicPr>
          <p:cNvPr id="40964" name="Picture 4" descr="C:\Users\Нина\Desktop\Опыт работы волонтерство\2 Театрализация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2522">
            <a:off x="5828920" y="2206732"/>
            <a:ext cx="3110485" cy="2111497"/>
          </a:xfrm>
          <a:prstGeom prst="rect">
            <a:avLst/>
          </a:prstGeom>
          <a:noFill/>
        </p:spPr>
      </p:pic>
      <p:pic>
        <p:nvPicPr>
          <p:cNvPr id="40965" name="Picture 5" descr="C:\Users\Нина\Desktop\Опыт работы волонтерство\2 Театрализация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343400"/>
            <a:ext cx="3423673" cy="2324100"/>
          </a:xfrm>
          <a:prstGeom prst="rect">
            <a:avLst/>
          </a:prstGeom>
          <a:noFill/>
        </p:spPr>
      </p:pic>
      <p:pic>
        <p:nvPicPr>
          <p:cNvPr id="40966" name="Picture 6" descr="C:\Users\Нина\Desktop\Опыт работы волонтерство\2 Театрализация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133600"/>
            <a:ext cx="3124200" cy="2127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Трудовой десант «Уберём  мусор на участке»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Users\Нина\Desktop\Опыт работы волонтерство\3 Трудовой десант мусор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2971800" cy="4326739"/>
          </a:xfrm>
          <a:prstGeom prst="rect">
            <a:avLst/>
          </a:prstGeom>
          <a:noFill/>
        </p:spPr>
      </p:pic>
      <p:pic>
        <p:nvPicPr>
          <p:cNvPr id="41988" name="Picture 4" descr="C:\Users\Нина\Desktop\Опыт работы волонтерство\3 Трудовой десант мусор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2727325" cy="3955311"/>
          </a:xfrm>
          <a:prstGeom prst="rect">
            <a:avLst/>
          </a:prstGeom>
          <a:noFill/>
        </p:spPr>
      </p:pic>
      <p:pic>
        <p:nvPicPr>
          <p:cNvPr id="41989" name="Picture 5" descr="C:\Users\Нина\Desktop\Опыт работы волонтерство\3 Трудовой десант мусор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438400"/>
            <a:ext cx="271208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«Неделя добрых дел»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Нина\Desktop\Опыт работы волонтерство\4 Неделя добрых де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212735" cy="3332163"/>
          </a:xfrm>
          <a:prstGeom prst="rect">
            <a:avLst/>
          </a:prstGeom>
          <a:noFill/>
        </p:spPr>
      </p:pic>
      <p:pic>
        <p:nvPicPr>
          <p:cNvPr id="43011" name="Picture 3" descr="C:\Users\Нина\Desktop\Опыт работы волонтерство\4 Неделя добрых де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19400"/>
            <a:ext cx="2226439" cy="3352800"/>
          </a:xfrm>
          <a:prstGeom prst="rect">
            <a:avLst/>
          </a:prstGeom>
          <a:noFill/>
        </p:spPr>
      </p:pic>
      <p:pic>
        <p:nvPicPr>
          <p:cNvPr id="43012" name="Picture 4" descr="C:\Users\Нина\Desktop\Опыт работы волонтерство\4 Неделя добрых дел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6580">
            <a:off x="1576329" y="2088766"/>
            <a:ext cx="2990778" cy="2039592"/>
          </a:xfrm>
          <a:prstGeom prst="rect">
            <a:avLst/>
          </a:prstGeom>
          <a:noFill/>
        </p:spPr>
      </p:pic>
      <p:pic>
        <p:nvPicPr>
          <p:cNvPr id="43013" name="Picture 5" descr="C:\Users\Нина\Desktop\Опыт работы волонтерство\4 Неделя добрых дел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9937">
            <a:off x="4041739" y="2286168"/>
            <a:ext cx="2982333" cy="2030723"/>
          </a:xfrm>
          <a:prstGeom prst="rect">
            <a:avLst/>
          </a:prstGeom>
          <a:noFill/>
        </p:spPr>
      </p:pic>
      <p:pic>
        <p:nvPicPr>
          <p:cNvPr id="43014" name="Picture 6" descr="C:\Users\Нина\Desktop\Опыт работы волонтерство\4 Неделя добрых дел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114800"/>
            <a:ext cx="3505200" cy="239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Тематическое правовое занятие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«Я и мои права, права других»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Нина\Desktop\Опыт работы волонтерство\5 Права ребенка\9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429000"/>
            <a:ext cx="2122488" cy="3218800"/>
          </a:xfrm>
          <a:prstGeom prst="rect">
            <a:avLst/>
          </a:prstGeom>
          <a:noFill/>
        </p:spPr>
      </p:pic>
      <p:pic>
        <p:nvPicPr>
          <p:cNvPr id="44035" name="Picture 3" descr="C:\Users\Нина\Desktop\Опыт работы волонтерство\5 Права ребен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110355" cy="3200400"/>
          </a:xfrm>
          <a:prstGeom prst="rect">
            <a:avLst/>
          </a:prstGeom>
          <a:noFill/>
        </p:spPr>
      </p:pic>
      <p:pic>
        <p:nvPicPr>
          <p:cNvPr id="44037" name="Picture 5" descr="C:\Users\Нина\Desktop\Опыт работы волонтерство\5 Права ребенк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0648">
            <a:off x="1312099" y="2409713"/>
            <a:ext cx="2791167" cy="1886003"/>
          </a:xfrm>
          <a:prstGeom prst="rect">
            <a:avLst/>
          </a:prstGeom>
          <a:noFill/>
        </p:spPr>
      </p:pic>
      <p:pic>
        <p:nvPicPr>
          <p:cNvPr id="44038" name="Picture 6" descr="C:\Users\Нина\Desktop\Опыт работы волонтерство\5 Права ребенка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8430">
            <a:off x="4427420" y="2541751"/>
            <a:ext cx="2874110" cy="1951038"/>
          </a:xfrm>
          <a:prstGeom prst="rect">
            <a:avLst/>
          </a:prstGeom>
          <a:noFill/>
        </p:spPr>
      </p:pic>
      <p:pic>
        <p:nvPicPr>
          <p:cNvPr id="44039" name="Picture 7" descr="C:\Users\Нина\Desktop\Опыт работы волонтерство\5 Права ребенка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191000"/>
            <a:ext cx="336754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«Добрая почта»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Нина\Desktop\Опыт работы волонтерство\6 Добрая почт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0243">
            <a:off x="228600" y="3657600"/>
            <a:ext cx="2188462" cy="2946400"/>
          </a:xfrm>
          <a:prstGeom prst="rect">
            <a:avLst/>
          </a:prstGeom>
          <a:noFill/>
        </p:spPr>
      </p:pic>
      <p:pic>
        <p:nvPicPr>
          <p:cNvPr id="45059" name="Picture 3" descr="C:\Users\Нина\Desktop\Опыт работы волонтерство\6 Добрая почта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7481">
            <a:off x="6692651" y="3218875"/>
            <a:ext cx="2207327" cy="2971800"/>
          </a:xfrm>
          <a:prstGeom prst="rect">
            <a:avLst/>
          </a:prstGeom>
          <a:noFill/>
        </p:spPr>
      </p:pic>
      <p:pic>
        <p:nvPicPr>
          <p:cNvPr id="45060" name="Picture 4" descr="C:\Users\Нина\Desktop\Опыт работы волонтерство\6 Добрая почт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2734">
            <a:off x="1613383" y="2072667"/>
            <a:ext cx="2027308" cy="2739091"/>
          </a:xfrm>
          <a:prstGeom prst="rect">
            <a:avLst/>
          </a:prstGeom>
          <a:noFill/>
        </p:spPr>
      </p:pic>
      <p:pic>
        <p:nvPicPr>
          <p:cNvPr id="45061" name="Picture 5" descr="C:\Users\Нина\Desktop\Опыт работы волонтерство\6 Добрая почта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2720">
            <a:off x="3574300" y="3944710"/>
            <a:ext cx="2041746" cy="2758597"/>
          </a:xfrm>
          <a:prstGeom prst="rect">
            <a:avLst/>
          </a:prstGeom>
          <a:noFill/>
        </p:spPr>
      </p:pic>
      <p:pic>
        <p:nvPicPr>
          <p:cNvPr id="45062" name="Picture 6" descr="C:\Users\Нина\Desktop\Опыт работы волонтерство\6 Добрая почта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981200"/>
            <a:ext cx="2089704" cy="280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Турнир по хоккею  «Мы за здоровый образ жизни!»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Нина\Desktop\Опыт работы волонтерство\7 Турнир по хоккею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0029">
            <a:off x="743687" y="3842764"/>
            <a:ext cx="1905000" cy="2886091"/>
          </a:xfrm>
          <a:prstGeom prst="rect">
            <a:avLst/>
          </a:prstGeom>
          <a:noFill/>
        </p:spPr>
      </p:pic>
      <p:pic>
        <p:nvPicPr>
          <p:cNvPr id="46083" name="Picture 3" descr="C:\Users\Нина\Desktop\Опыт работы волонтерство\7 Турнир по хоккею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3800"/>
            <a:ext cx="1905000" cy="2886090"/>
          </a:xfrm>
          <a:prstGeom prst="rect">
            <a:avLst/>
          </a:prstGeom>
          <a:noFill/>
        </p:spPr>
      </p:pic>
      <p:pic>
        <p:nvPicPr>
          <p:cNvPr id="46084" name="Picture 4" descr="C:\Users\Нина\Desktop\Опыт работы волонтерство\7 Турнир по хоккею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6619">
            <a:off x="172653" y="2257270"/>
            <a:ext cx="3200400" cy="2172534"/>
          </a:xfrm>
          <a:prstGeom prst="rect">
            <a:avLst/>
          </a:prstGeom>
          <a:noFill/>
        </p:spPr>
      </p:pic>
      <p:pic>
        <p:nvPicPr>
          <p:cNvPr id="46085" name="Picture 5" descr="C:\Users\Нина\Desktop\Опыт работы волонтерство\7 Турнир по хоккею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2950">
            <a:off x="6705600" y="3733800"/>
            <a:ext cx="1911278" cy="2895600"/>
          </a:xfrm>
          <a:prstGeom prst="rect">
            <a:avLst/>
          </a:prstGeom>
          <a:noFill/>
        </p:spPr>
      </p:pic>
      <p:pic>
        <p:nvPicPr>
          <p:cNvPr id="46087" name="Picture 7" descr="C:\Users\Нина\Desktop\Опыт работы волонтерство\7 Турнир по хоккею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0923">
            <a:off x="5695242" y="2161295"/>
            <a:ext cx="3244850" cy="2202708"/>
          </a:xfrm>
          <a:prstGeom prst="rect">
            <a:avLst/>
          </a:prstGeom>
          <a:noFill/>
        </p:spPr>
      </p:pic>
      <p:pic>
        <p:nvPicPr>
          <p:cNvPr id="46088" name="Picture 8" descr="C:\Users\Нина\Desktop\Опыт работы волонтерство\7 Турнир по хоккею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981200"/>
            <a:ext cx="314304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Взрослые не дают детям достаточно свободы и самостоятельности, стремясь сделать все за ребенка.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Процесс воспитания направлен не на проявление инициативы, а на исполнительность.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Социальная несправедливость и падение нравственных идеалов вынуждают современных людей  цинично относиться к жизненным реалиям.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«Дарим приятные сюрпризы малышам»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Нина\Desktop\Опыт работы волонтерство\8 Подарки малыша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1931186" cy="2925763"/>
          </a:xfrm>
          <a:prstGeom prst="rect">
            <a:avLst/>
          </a:prstGeom>
          <a:noFill/>
        </p:spPr>
      </p:pic>
      <p:pic>
        <p:nvPicPr>
          <p:cNvPr id="47107" name="Picture 3" descr="C:\Users\Нина\Desktop\Опыт работы волонтерство\8 Подарки малышам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0"/>
            <a:ext cx="1961574" cy="2971800"/>
          </a:xfrm>
          <a:prstGeom prst="rect">
            <a:avLst/>
          </a:prstGeom>
          <a:noFill/>
        </p:spPr>
      </p:pic>
      <p:pic>
        <p:nvPicPr>
          <p:cNvPr id="47110" name="Picture 6" descr="C:\Users\Нина\Desktop\Опыт работы волонтерство\8 Подарки малышам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86000"/>
            <a:ext cx="1961574" cy="2971800"/>
          </a:xfrm>
          <a:prstGeom prst="rect">
            <a:avLst/>
          </a:prstGeom>
          <a:noFill/>
        </p:spPr>
      </p:pic>
      <p:pic>
        <p:nvPicPr>
          <p:cNvPr id="47111" name="Picture 7" descr="C:\Users\Нина\Desktop\Опыт работы волонтерство\8 Подарки малышам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657600"/>
            <a:ext cx="1961574" cy="2971800"/>
          </a:xfrm>
          <a:prstGeom prst="rect">
            <a:avLst/>
          </a:prstGeom>
          <a:noFill/>
        </p:spPr>
      </p:pic>
      <p:pic>
        <p:nvPicPr>
          <p:cNvPr id="47112" name="Picture 8" descr="C:\Users\Нина\Desktop\Опыт работы волонтерство\8 Подарки малышам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657600"/>
            <a:ext cx="1962622" cy="297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Трудовой десант «Расчистим дорожки малышам»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Нина\Desktop\Опыт работы волонтерство\9 Трудовой десант снег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0194" flipH="1">
            <a:off x="539129" y="1939262"/>
            <a:ext cx="2263355" cy="3429000"/>
          </a:xfrm>
          <a:prstGeom prst="rect">
            <a:avLst/>
          </a:prstGeom>
          <a:noFill/>
        </p:spPr>
      </p:pic>
      <p:pic>
        <p:nvPicPr>
          <p:cNvPr id="48131" name="Picture 3" descr="C:\Users\Нина\Desktop\Опыт работы волонтерство\9 Трудовой десант снег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05000"/>
            <a:ext cx="2203450" cy="3338244"/>
          </a:xfrm>
          <a:prstGeom prst="rect">
            <a:avLst/>
          </a:prstGeom>
          <a:noFill/>
        </p:spPr>
      </p:pic>
      <p:pic>
        <p:nvPicPr>
          <p:cNvPr id="48132" name="Picture 4" descr="C:\Users\Нина\Desktop\Опыт работы волонтерство\9 Трудовой десант снег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8122">
            <a:off x="6387785" y="1968178"/>
            <a:ext cx="2213057" cy="3352800"/>
          </a:xfrm>
          <a:prstGeom prst="rect">
            <a:avLst/>
          </a:prstGeom>
          <a:noFill/>
        </p:spPr>
      </p:pic>
      <p:pic>
        <p:nvPicPr>
          <p:cNvPr id="48133" name="Picture 5" descr="C:\Users\Нина\Desktop\Опыт работы волонтерство\9 Трудовой десант снег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419600"/>
            <a:ext cx="3311423" cy="2247900"/>
          </a:xfrm>
          <a:prstGeom prst="rect">
            <a:avLst/>
          </a:prstGeom>
          <a:noFill/>
        </p:spPr>
      </p:pic>
      <p:pic>
        <p:nvPicPr>
          <p:cNvPr id="48134" name="Picture 6" descr="C:\Users\Нина\Desktop\Опыт работы волонтерство\9 Трудовой десант снег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419600"/>
            <a:ext cx="3293192" cy="2235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Акция «Помоги братьям нашим меньшим»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Нина\Desktop\Опыт работы волонтерство\10 Братья наши меньш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587375" cy="2435225"/>
          </a:xfrm>
          <a:prstGeom prst="rect">
            <a:avLst/>
          </a:prstGeom>
          <a:noFill/>
        </p:spPr>
      </p:pic>
      <p:pic>
        <p:nvPicPr>
          <p:cNvPr id="49155" name="Picture 3" descr="C:\Users\Нина\Desktop\Опыт работы волонтерство\10 Братья наши меньшие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581400" cy="2431169"/>
          </a:xfrm>
          <a:prstGeom prst="rect">
            <a:avLst/>
          </a:prstGeom>
          <a:noFill/>
        </p:spPr>
      </p:pic>
      <p:pic>
        <p:nvPicPr>
          <p:cNvPr id="49156" name="Picture 4" descr="C:\Users\Нина\Desktop\Опыт работы волонтерство\10 Братья наши меньши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91000"/>
            <a:ext cx="3535926" cy="2400300"/>
          </a:xfrm>
          <a:prstGeom prst="rect">
            <a:avLst/>
          </a:prstGeom>
          <a:noFill/>
        </p:spPr>
      </p:pic>
      <p:pic>
        <p:nvPicPr>
          <p:cNvPr id="49157" name="Picture 5" descr="C:\Users\Нина\Desktop\Опыт работы волонтерство\10 Братья наши меньшие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91000"/>
            <a:ext cx="3503561" cy="237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этап - заключительный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(сроки реализации 01.05.-31.05.)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достижения цели, задач и полученных результатов.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определить эффективность работы;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презентация результатов работы;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определение перспектив дальнейшего развития волонтёрского движения (в соответствии с полученными результатами).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создание эффективной системы комплексной работы волонтерского движения в ДОУ;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повышение уровня активности родителей в воспитательно-образовательном процессе;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овладения педагогами новыми формами взаимодействия с семьями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деятельности: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Оценка уровня активности родителей в процессе взаимодействия с ДОУ.</a:t>
            </a:r>
          </a:p>
          <a:p>
            <a:pPr lvl="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Анкетирование родителей «Уровень удовлетворенности родителей работой ДОУ»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Анкетирование родителей «Уровень удовлетворенности родителей работой ДОУ по направлению «волонтерская деятельность»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Оценка уровня проявлений  у детей коммуникативных способностей,  самостоятельности, инициативности, ответственности, принятия и осознания нравственной нормы и эмоционального благополучия в ходе наблюдений, бесед.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Презентация и обобщение результатов работы, вручение благодарственных писем семьям, активно участвующим в волонтерском движении на итоговом родительском собрании.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Представление опыта работы на педагогическом совете.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Разработка рекомендаций по повышению эффективности работы волонтерского движения.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Определение перспективы развития волонтерского движения в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76400" y="2514600"/>
          <a:ext cx="6477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60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Проявление самостоятельности у детей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00200" y="2590800"/>
          <a:ext cx="6248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60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Проявление инициативности у детей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Проявление ответственности у детей старшего дошкольного возраста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47800" y="2667000"/>
          <a:ext cx="6324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14600"/>
            <a:ext cx="73152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волонтерской практики в деятельность ДОУ как средства формирования инициативы и ответственности у детей старшего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Проявление коммуникативных способностей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старшего дошкольного возраста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1000" y="25908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Уровень сформированности социальных норм поведения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старшего дошкольного возраста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5800" y="25146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Gabriola" pitchFamily="82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9600" dirty="0" smtClean="0">
                <a:latin typeface="Gabriola" pitchFamily="82" charset="0"/>
                <a:cs typeface="Times New Roman" pitchFamily="18" charset="0"/>
              </a:rPr>
              <a:t>за внимание!</a:t>
            </a:r>
            <a:endParaRPr lang="ru-RU" sz="9600" dirty="0"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772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волонтерском движении у детей старшего дошкольного возраста.</a:t>
            </a:r>
          </a:p>
          <a:p>
            <a:pPr marL="342900" lvl="0" indent="-342900">
              <a:buFont typeface="+mj-lt"/>
              <a:buAutoNum type="arabicPeriod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Воспитывать инициативность, самостоятельность, ответственное и гуманное отношение к окружающим, к природе.</a:t>
            </a:r>
          </a:p>
          <a:p>
            <a:pPr marL="342900" lvl="0" indent="-342900">
              <a:buFont typeface="+mj-lt"/>
              <a:buAutoNum type="arabicPeriod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Приобщать к труду через заботу об окружающих.</a:t>
            </a:r>
          </a:p>
          <a:p>
            <a:pPr marL="342900" lvl="0" indent="-342900">
              <a:buFont typeface="+mj-lt"/>
              <a:buAutoNum type="arabicPeriod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Развивать навыки общения детей в коллективе.</a:t>
            </a:r>
          </a:p>
          <a:p>
            <a:pPr marL="342900" lvl="0" indent="-342900">
              <a:buFont typeface="+mj-lt"/>
              <a:buAutoNum type="arabicPeriod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Приобщать родителей к вопросам духовно-нравственного воспитания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 детей: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развитие интереса к волонтерской деятельности;</a:t>
            </a:r>
          </a:p>
          <a:p>
            <a:pPr lvl="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желание помогать сверстникам и взрослым;</a:t>
            </a:r>
          </a:p>
          <a:p>
            <a:pPr lvl="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сформированы предпосылки толерантного отношения к другим людям и окружающей среде;</a:t>
            </a:r>
          </a:p>
          <a:p>
            <a:pPr lvl="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положительная динамика коммуникативного развития;</a:t>
            </a:r>
          </a:p>
          <a:p>
            <a:pPr lvl="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сформирована потребность в проявлении инициативы;</a:t>
            </a:r>
          </a:p>
          <a:p>
            <a:pPr lvl="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овладение навыками ответственного поведения.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38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У родителей:</a:t>
            </a:r>
            <a:endParaRPr lang="ru-RU" sz="23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повышение уровня знаний в вопросах духовно-нравственного воспитания детей;</a:t>
            </a: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активное участие родителей в жизни ДОУ.</a:t>
            </a: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У педагогов:</a:t>
            </a:r>
            <a:endParaRPr lang="ru-RU" sz="23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повышение профессиональной компетентности в вопросах духовно-нравственного воспитания детей;</a:t>
            </a:r>
          </a:p>
          <a:p>
            <a:pPr lvl="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желание внедрять полученные знания в практику работы с детьми и родителями.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I этап – организационный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(сроки реализации 01.09.-30.09.)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социально-психологическая подготовка волонтёров.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определение направления и содержания волонтерской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создание организационных условий;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мотивирование детей и родителей на волонтерскую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определен уровень знаний детей и родителей о волонтерской деятельности;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выявлены индивидуальные особенности, интересы и потребности детей;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созданы комфортные условия для дальнейшей работы в группе.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458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Оценка уровня проявлений  у детей коммуникативных способностей,  самостоятельности, инициативности, ответственности, принятия и осознания нравственной нормы в ходе наблюдений, бесед.</a:t>
            </a:r>
          </a:p>
          <a:p>
            <a:pPr lvl="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Анкетирование родителей «Волонтерское движение в ДОУ».</a:t>
            </a:r>
          </a:p>
          <a:p>
            <a:pPr lvl="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Беседа-анкетирование для детей «Кто такие волонтеры?»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Консультация для родителей «Волонтерство как инновационная педагогическая технология развития дошкольников»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986</Words>
  <PresentationFormat>Экран (4:3)</PresentationFormat>
  <Paragraphs>183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67</cp:revision>
  <dcterms:created xsi:type="dcterms:W3CDTF">2020-04-09T16:44:59Z</dcterms:created>
  <dcterms:modified xsi:type="dcterms:W3CDTF">2022-11-17T08:52:21Z</dcterms:modified>
</cp:coreProperties>
</file>