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9B3F1-589E-44C7-9078-B0A7D577D717}" type="datetimeFigureOut">
              <a:rPr lang="ru-RU" smtClean="0"/>
              <a:t>02.11.2023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554FF-F2D7-4C7C-A314-CD35F34F7433}" type="slidenum">
              <a:rPr lang="ru-RU" smtClean="0"/>
              <a:t>‹#›</a:t>
            </a:fld>
            <a:endParaRPr lang="ru-RU"/>
          </a:p>
        </p:txBody>
      </p:sp>
    </p:spTree>
    <p:extLst>
      <p:ext uri="{BB962C8B-B14F-4D97-AF65-F5344CB8AC3E}">
        <p14:creationId xmlns:p14="http://schemas.microsoft.com/office/powerpoint/2010/main" val="391381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0FE550-2C9E-4602-BEB9-A93613B33814}"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144950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0FE550-2C9E-4602-BEB9-A93613B33814}"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104672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0FE550-2C9E-4602-BEB9-A93613B33814}"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27131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0FE550-2C9E-4602-BEB9-A93613B33814}"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3079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0FE550-2C9E-4602-BEB9-A93613B33814}"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300471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0FE550-2C9E-4602-BEB9-A93613B33814}"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379391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0FE550-2C9E-4602-BEB9-A93613B33814}" type="datetimeFigureOut">
              <a:rPr lang="ru-RU" smtClean="0"/>
              <a:t>02.11.2023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38763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0FE550-2C9E-4602-BEB9-A93613B33814}" type="datetimeFigureOut">
              <a:rPr lang="ru-RU" smtClean="0"/>
              <a:t>02.11.2023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194205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0FE550-2C9E-4602-BEB9-A93613B33814}" type="datetimeFigureOut">
              <a:rPr lang="ru-RU" smtClean="0"/>
              <a:t>02.11.2023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306619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0FE550-2C9E-4602-BEB9-A93613B33814}"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385631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0FE550-2C9E-4602-BEB9-A93613B33814}"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41F6A0-F64A-4CE6-882B-9D78BC89C36C}" type="slidenum">
              <a:rPr lang="ru-RU" smtClean="0"/>
              <a:t>‹#›</a:t>
            </a:fld>
            <a:endParaRPr lang="ru-RU"/>
          </a:p>
        </p:txBody>
      </p:sp>
    </p:spTree>
    <p:extLst>
      <p:ext uri="{BB962C8B-B14F-4D97-AF65-F5344CB8AC3E}">
        <p14:creationId xmlns:p14="http://schemas.microsoft.com/office/powerpoint/2010/main" val="425718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FE550-2C9E-4602-BEB9-A93613B33814}" type="datetimeFigureOut">
              <a:rPr lang="ru-RU" smtClean="0"/>
              <a:t>02.11.2023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1F6A0-F64A-4CE6-882B-9D78BC89C36C}" type="slidenum">
              <a:rPr lang="ru-RU" smtClean="0"/>
              <a:t>‹#›</a:t>
            </a:fld>
            <a:endParaRPr lang="ru-RU"/>
          </a:p>
        </p:txBody>
      </p:sp>
    </p:spTree>
    <p:extLst>
      <p:ext uri="{BB962C8B-B14F-4D97-AF65-F5344CB8AC3E}">
        <p14:creationId xmlns:p14="http://schemas.microsoft.com/office/powerpoint/2010/main" val="213032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
        <p:nvSpPr>
          <p:cNvPr id="5" name="TextBox 4"/>
          <p:cNvSpPr txBox="1"/>
          <p:nvPr/>
        </p:nvSpPr>
        <p:spPr>
          <a:xfrm>
            <a:off x="611560" y="1772816"/>
            <a:ext cx="8136904" cy="2862322"/>
          </a:xfrm>
          <a:prstGeom prst="rect">
            <a:avLst/>
          </a:prstGeom>
          <a:noFill/>
        </p:spPr>
        <p:txBody>
          <a:bodyPr wrap="square" rtlCol="0">
            <a:spAutoFit/>
          </a:bodyPr>
          <a:lstStyle/>
          <a:p>
            <a:endParaRPr lang="ru-RU" sz="6000" dirty="0" smtClean="0">
              <a:latin typeface="Times New Roman" pitchFamily="18" charset="0"/>
              <a:cs typeface="Times New Roman" pitchFamily="18" charset="0"/>
            </a:endParaRPr>
          </a:p>
          <a:p>
            <a:r>
              <a:rPr lang="ru-RU" sz="6000" dirty="0" smtClean="0">
                <a:latin typeface="Times New Roman" pitchFamily="18" charset="0"/>
                <a:cs typeface="Times New Roman" pitchFamily="18" charset="0"/>
              </a:rPr>
              <a:t>Вокально </a:t>
            </a:r>
            <a:r>
              <a:rPr lang="ru-RU" sz="6000" dirty="0">
                <a:latin typeface="Times New Roman" pitchFamily="18" charset="0"/>
                <a:cs typeface="Times New Roman" pitchFamily="18" charset="0"/>
              </a:rPr>
              <a:t>– хоровая работа в детском </a:t>
            </a:r>
            <a:r>
              <a:rPr lang="ru-RU" sz="6000" dirty="0" smtClean="0">
                <a:latin typeface="Times New Roman" pitchFamily="18" charset="0"/>
                <a:cs typeface="Times New Roman" pitchFamily="18" charset="0"/>
              </a:rPr>
              <a:t>саду.</a:t>
            </a:r>
            <a:endParaRPr lang="ru-RU" sz="60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582" y="332656"/>
            <a:ext cx="1772882" cy="2294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5013176"/>
            <a:ext cx="165618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4928047"/>
            <a:ext cx="2072169" cy="1597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796136" y="5373216"/>
            <a:ext cx="3240360" cy="1200329"/>
          </a:xfrm>
          <a:prstGeom prst="rect">
            <a:avLst/>
          </a:prstGeom>
          <a:noFill/>
        </p:spPr>
        <p:txBody>
          <a:bodyPr wrap="square" rtlCol="0">
            <a:spAutoFit/>
          </a:bodyPr>
          <a:lstStyle/>
          <a:p>
            <a:r>
              <a:rPr lang="ru-RU" dirty="0" smtClean="0"/>
              <a:t>Составила: Старовойтова О.А.,</a:t>
            </a:r>
          </a:p>
          <a:p>
            <a:r>
              <a:rPr lang="ru-RU" dirty="0"/>
              <a:t>м</a:t>
            </a:r>
            <a:r>
              <a:rPr lang="ru-RU" dirty="0" smtClean="0"/>
              <a:t>узыкальный руководитель,</a:t>
            </a:r>
          </a:p>
          <a:p>
            <a:r>
              <a:rPr lang="ru-RU" dirty="0" smtClean="0"/>
              <a:t>МБДОУ «Детский сад №5 </a:t>
            </a:r>
            <a:r>
              <a:rPr lang="ru-RU" dirty="0" err="1" smtClean="0"/>
              <a:t>г.Бокситогорска</a:t>
            </a:r>
            <a:r>
              <a:rPr lang="ru-RU" dirty="0" smtClean="0"/>
              <a:t>»</a:t>
            </a:r>
            <a:endParaRPr lang="ru-RU" dirty="0"/>
          </a:p>
        </p:txBody>
      </p:sp>
    </p:spTree>
    <p:extLst>
      <p:ext uri="{BB962C8B-B14F-4D97-AF65-F5344CB8AC3E}">
        <p14:creationId xmlns:p14="http://schemas.microsoft.com/office/powerpoint/2010/main" val="75332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 y="-15094"/>
            <a:ext cx="9144000" cy="6858000"/>
          </a:xfrm>
          <a:prstGeom prst="rect">
            <a:avLst/>
          </a:prstGeom>
        </p:spPr>
      </p:pic>
      <p:sp>
        <p:nvSpPr>
          <p:cNvPr id="3" name="TextBox 2"/>
          <p:cNvSpPr txBox="1"/>
          <p:nvPr/>
        </p:nvSpPr>
        <p:spPr>
          <a:xfrm>
            <a:off x="1979712" y="116632"/>
            <a:ext cx="7056784" cy="4093428"/>
          </a:xfrm>
          <a:prstGeom prst="rect">
            <a:avLst/>
          </a:prstGeom>
          <a:noFill/>
        </p:spPr>
        <p:txBody>
          <a:bodyPr wrap="square" rtlCol="0">
            <a:spAutoFit/>
          </a:bodyPr>
          <a:lstStyle/>
          <a:p>
            <a:r>
              <a:rPr lang="ru-RU" sz="2000" b="1" dirty="0" err="1">
                <a:latin typeface="Times New Roman" pitchFamily="18" charset="0"/>
                <a:cs typeface="Times New Roman" pitchFamily="18" charset="0"/>
              </a:rPr>
              <a:t>Звуковедение</a:t>
            </a:r>
            <a:r>
              <a:rPr lang="ru-RU" sz="2000" dirty="0">
                <a:latin typeface="Times New Roman" pitchFamily="18" charset="0"/>
                <a:cs typeface="Times New Roman" pitchFamily="18" charset="0"/>
              </a:rPr>
              <a:t> – способ исполнения звуков при пении с той или иной степенью связанности или расчлененности.</a:t>
            </a:r>
          </a:p>
          <a:p>
            <a:r>
              <a:rPr lang="ru-RU" sz="2000" dirty="0">
                <a:latin typeface="Times New Roman" pitchFamily="18" charset="0"/>
                <a:cs typeface="Times New Roman" pitchFamily="18" charset="0"/>
              </a:rPr>
              <a:t>Для плодотворной работы </a:t>
            </a:r>
            <a:r>
              <a:rPr lang="ru-RU" sz="2000" dirty="0" smtClean="0">
                <a:latin typeface="Times New Roman" pitchFamily="18" charset="0"/>
                <a:cs typeface="Times New Roman" pitchFamily="18" charset="0"/>
              </a:rPr>
              <a:t>используют </a:t>
            </a:r>
            <a:r>
              <a:rPr lang="ru-RU" sz="2000" dirty="0">
                <a:latin typeface="Times New Roman" pitchFamily="18" charset="0"/>
                <a:cs typeface="Times New Roman" pitchFamily="18" charset="0"/>
              </a:rPr>
              <a:t>следующие правила:</a:t>
            </a:r>
          </a:p>
          <a:p>
            <a:r>
              <a:rPr lang="ru-RU" sz="2000" dirty="0">
                <a:latin typeface="Times New Roman" pitchFamily="18" charset="0"/>
                <a:cs typeface="Times New Roman" pitchFamily="18" charset="0"/>
              </a:rPr>
              <a:t>– вся вокальная работа должна вестись в негромкой динамике;</a:t>
            </a:r>
          </a:p>
          <a:p>
            <a:r>
              <a:rPr lang="ru-RU" sz="2000" dirty="0">
                <a:latin typeface="Times New Roman" pitchFamily="18" charset="0"/>
                <a:cs typeface="Times New Roman" pitchFamily="18" charset="0"/>
              </a:rPr>
              <a:t>– обучать навыку пения надо </a:t>
            </a:r>
            <a:r>
              <a:rPr lang="ru-RU" sz="2000" i="1" dirty="0" err="1">
                <a:latin typeface="Times New Roman" pitchFamily="18" charset="0"/>
                <a:cs typeface="Times New Roman" pitchFamily="18" charset="0"/>
              </a:rPr>
              <a:t>acapella</a:t>
            </a:r>
            <a:r>
              <a:rPr lang="ru-RU" sz="2000" dirty="0">
                <a:latin typeface="Times New Roman" pitchFamily="18" charset="0"/>
                <a:cs typeface="Times New Roman" pitchFamily="18" charset="0"/>
              </a:rPr>
              <a:t> на материале простейших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 перед детьми должна стоять конкретная задача;</a:t>
            </a:r>
          </a:p>
          <a:p>
            <a:r>
              <a:rPr lang="ru-RU" sz="2000" dirty="0">
                <a:latin typeface="Times New Roman" pitchFamily="18" charset="0"/>
                <a:cs typeface="Times New Roman" pitchFamily="18" charset="0"/>
              </a:rPr>
              <a:t>– необходимо приучать детей слышать себя и слушать других;</a:t>
            </a:r>
          </a:p>
          <a:p>
            <a:r>
              <a:rPr lang="ru-RU" sz="2000" dirty="0">
                <a:latin typeface="Times New Roman" pitchFamily="18" charset="0"/>
                <a:cs typeface="Times New Roman" pitchFamily="18" charset="0"/>
              </a:rPr>
              <a:t>– надо сразу пресекать громкое, крикливое пение.</a:t>
            </a:r>
          </a:p>
          <a:p>
            <a:r>
              <a:rPr lang="ru-RU" sz="2000" b="1" u="sng" dirty="0">
                <a:latin typeface="Times New Roman" pitchFamily="18" charset="0"/>
                <a:cs typeface="Times New Roman" pitchFamily="18" charset="0"/>
              </a:rPr>
              <a:t>Для работы можно использовать упражнения:</a:t>
            </a:r>
          </a:p>
          <a:p>
            <a:pPr lvl="0"/>
            <a:r>
              <a:rPr lang="ru-RU" sz="2000" b="1" dirty="0" smtClean="0">
                <a:latin typeface="Times New Roman" pitchFamily="18" charset="0"/>
                <a:cs typeface="Times New Roman" pitchFamily="18" charset="0"/>
              </a:rPr>
              <a:t>1. </a:t>
            </a:r>
            <a:r>
              <a:rPr lang="ru-RU" sz="2000" dirty="0" smtClean="0">
                <a:latin typeface="Times New Roman" pitchFamily="18" charset="0"/>
                <a:cs typeface="Times New Roman" pitchFamily="18" charset="0"/>
              </a:rPr>
              <a:t>Изобразить </a:t>
            </a:r>
            <a:r>
              <a:rPr lang="ru-RU" sz="2000" dirty="0">
                <a:latin typeface="Times New Roman" pitchFamily="18" charset="0"/>
                <a:cs typeface="Times New Roman" pitchFamily="18" charset="0"/>
              </a:rPr>
              <a:t>на высоких нотах интонацию восхищения: «Ой-ой! Ой-ой!..» и послушать, как красиво звучит голос. Затем сыграть ноты и спеть их, как соловей</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4" name="TextBox 3"/>
          <p:cNvSpPr txBox="1"/>
          <p:nvPr/>
        </p:nvSpPr>
        <p:spPr>
          <a:xfrm>
            <a:off x="107504" y="4077072"/>
            <a:ext cx="8928992" cy="2862322"/>
          </a:xfrm>
          <a:prstGeom prst="rect">
            <a:avLst/>
          </a:prstGeom>
          <a:noFill/>
        </p:spPr>
        <p:txBody>
          <a:bodyPr wrap="square" rtlCol="0">
            <a:spAutoFit/>
          </a:bodyPr>
          <a:lstStyle/>
          <a:p>
            <a:pPr lvl="0"/>
            <a:r>
              <a:rPr lang="ru-RU" sz="2000" b="1" dirty="0" smtClean="0">
                <a:latin typeface="Times New Roman" pitchFamily="18" charset="0"/>
                <a:cs typeface="Times New Roman" pitchFamily="18" charset="0"/>
              </a:rPr>
              <a:t>2. </a:t>
            </a:r>
            <a:r>
              <a:rPr lang="ru-RU" sz="2000" dirty="0" smtClean="0">
                <a:latin typeface="Times New Roman" pitchFamily="18" charset="0"/>
                <a:cs typeface="Times New Roman" pitchFamily="18" charset="0"/>
              </a:rPr>
              <a:t>Осваивая </a:t>
            </a:r>
            <a:r>
              <a:rPr lang="ru-RU" sz="2000" dirty="0">
                <a:latin typeface="Times New Roman" pitchFamily="18" charset="0"/>
                <a:cs typeface="Times New Roman" pitchFamily="18" charset="0"/>
              </a:rPr>
              <a:t>прием пения </a:t>
            </a:r>
            <a:r>
              <a:rPr lang="ru-RU" sz="2000" i="1" dirty="0" err="1">
                <a:latin typeface="Times New Roman" pitchFamily="18" charset="0"/>
                <a:cs typeface="Times New Roman" pitchFamily="18" charset="0"/>
              </a:rPr>
              <a:t>staccato</a:t>
            </a:r>
            <a:r>
              <a:rPr lang="ru-RU" sz="2000" dirty="0">
                <a:latin typeface="Times New Roman" pitchFamily="18" charset="0"/>
                <a:cs typeface="Times New Roman" pitchFamily="18" charset="0"/>
              </a:rPr>
              <a:t>, детям можно сказать, что звук похож на капельки, искорки, острые льдинки, укол иголки. </a:t>
            </a:r>
          </a:p>
          <a:p>
            <a:pPr lvl="0"/>
            <a:r>
              <a:rPr lang="ru-RU" sz="2000" b="1"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Объяснить </a:t>
            </a:r>
            <a:r>
              <a:rPr lang="ru-RU" sz="2000" dirty="0">
                <a:latin typeface="Times New Roman" pitchFamily="18" charset="0"/>
                <a:cs typeface="Times New Roman" pitchFamily="18" charset="0"/>
              </a:rPr>
              <a:t>детям различные приемы </a:t>
            </a:r>
            <a:r>
              <a:rPr lang="ru-RU" sz="2000" dirty="0" err="1">
                <a:latin typeface="Times New Roman" pitchFamily="18" charset="0"/>
                <a:cs typeface="Times New Roman" pitchFamily="18" charset="0"/>
              </a:rPr>
              <a:t>звукоизвлечения</a:t>
            </a:r>
            <a:r>
              <a:rPr lang="ru-RU" sz="2000" dirty="0">
                <a:latin typeface="Times New Roman" pitchFamily="18" charset="0"/>
                <a:cs typeface="Times New Roman" pitchFamily="18" charset="0"/>
              </a:rPr>
              <a:t> помогут карточки с изображением различных видов штрихов.  </a:t>
            </a:r>
            <a:r>
              <a:rPr lang="ru-RU" sz="2000" dirty="0" smtClean="0">
                <a:latin typeface="Times New Roman" pitchFamily="18" charset="0"/>
                <a:cs typeface="Times New Roman" pitchFamily="18" charset="0"/>
              </a:rPr>
              <a:t>Длинная </a:t>
            </a:r>
            <a:r>
              <a:rPr lang="ru-RU" sz="2000" dirty="0">
                <a:latin typeface="Times New Roman" pitchFamily="18" charset="0"/>
                <a:cs typeface="Times New Roman" pitchFamily="18" charset="0"/>
              </a:rPr>
              <a:t>линия – поем связно, </a:t>
            </a:r>
            <a:r>
              <a:rPr lang="ru-RU" sz="2000" i="1" dirty="0" err="1">
                <a:latin typeface="Times New Roman" pitchFamily="18" charset="0"/>
                <a:cs typeface="Times New Roman" pitchFamily="18" charset="0"/>
              </a:rPr>
              <a:t>legato</a:t>
            </a:r>
            <a:r>
              <a:rPr lang="ru-RU" sz="2000" dirty="0">
                <a:latin typeface="Times New Roman" pitchFamily="18" charset="0"/>
                <a:cs typeface="Times New Roman" pitchFamily="18" charset="0"/>
              </a:rPr>
              <a:t>; линия прерывистая – звук тоже прерывистый, поем </a:t>
            </a:r>
            <a:r>
              <a:rPr lang="ru-RU" sz="2000" i="1" dirty="0" err="1">
                <a:latin typeface="Times New Roman" pitchFamily="18" charset="0"/>
                <a:cs typeface="Times New Roman" pitchFamily="18" charset="0"/>
              </a:rPr>
              <a:t>nonlegato</a:t>
            </a:r>
            <a:r>
              <a:rPr lang="ru-RU" sz="2000" i="1" dirty="0">
                <a:latin typeface="Times New Roman" pitchFamily="18" charset="0"/>
                <a:cs typeface="Times New Roman" pitchFamily="18" charset="0"/>
              </a:rPr>
              <a:t>; </a:t>
            </a:r>
            <a:r>
              <a:rPr lang="ru-RU" sz="2000" dirty="0">
                <a:latin typeface="Times New Roman" pitchFamily="18" charset="0"/>
                <a:cs typeface="Times New Roman" pitchFamily="18" charset="0"/>
              </a:rPr>
              <a:t>точки-кружочки – значит, надо петь отрывистым звуком, </a:t>
            </a:r>
            <a:r>
              <a:rPr lang="ru-RU" sz="2000" i="1" dirty="0" err="1">
                <a:latin typeface="Times New Roman" pitchFamily="18" charset="0"/>
                <a:cs typeface="Times New Roman" pitchFamily="18" charset="0"/>
              </a:rPr>
              <a:t>staccato</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Для закрепления </a:t>
            </a:r>
            <a:r>
              <a:rPr lang="ru-RU" sz="2000" dirty="0" smtClean="0">
                <a:latin typeface="Times New Roman" pitchFamily="18" charset="0"/>
                <a:cs typeface="Times New Roman" pitchFamily="18" charset="0"/>
              </a:rPr>
              <a:t>навыков </a:t>
            </a:r>
            <a:r>
              <a:rPr lang="ru-RU" sz="2000" dirty="0" err="1" smtClean="0">
                <a:latin typeface="Times New Roman" pitchFamily="18" charset="0"/>
                <a:cs typeface="Times New Roman" pitchFamily="18" charset="0"/>
              </a:rPr>
              <a:t>звуковедения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можно использовать следующий прием: при исполнении песни педагог показывает карточки в произвольном порядке, а дети поют соответственно изображению на карточке. </a:t>
            </a:r>
          </a:p>
        </p:txBody>
      </p:sp>
    </p:spTree>
    <p:extLst>
      <p:ext uri="{BB962C8B-B14F-4D97-AF65-F5344CB8AC3E}">
        <p14:creationId xmlns:p14="http://schemas.microsoft.com/office/powerpoint/2010/main" val="41423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043608" y="957334"/>
            <a:ext cx="7632848" cy="5909310"/>
          </a:xfrm>
          <a:prstGeom prst="rect">
            <a:avLst/>
          </a:prstGeom>
          <a:noFill/>
        </p:spPr>
        <p:txBody>
          <a:bodyPr wrap="square" rtlCol="0">
            <a:spAutoFit/>
          </a:bodyPr>
          <a:lstStyle/>
          <a:p>
            <a:endParaRPr lang="ru-RU" u="sng" dirty="0" smtClean="0"/>
          </a:p>
          <a:p>
            <a:r>
              <a:rPr lang="ru-RU" sz="2000" u="sng" dirty="0">
                <a:latin typeface="Times New Roman" pitchFamily="18" charset="0"/>
                <a:cs typeface="Times New Roman" pitchFamily="18" charset="0"/>
              </a:rPr>
              <a:t> </a:t>
            </a:r>
            <a:r>
              <a:rPr lang="ru-RU" sz="2000" u="sng" dirty="0" smtClean="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Игры </a:t>
            </a:r>
            <a:r>
              <a:rPr lang="ru-RU" sz="2000" b="1" u="sng" dirty="0">
                <a:latin typeface="Times New Roman" pitchFamily="18" charset="0"/>
                <a:cs typeface="Times New Roman" pitchFamily="18" charset="0"/>
              </a:rPr>
              <a:t>для формирования протяжного, напевного звучания голоса</a:t>
            </a:r>
            <a:r>
              <a:rPr lang="ru-RU" sz="2000" b="1" dirty="0">
                <a:latin typeface="Times New Roman" pitchFamily="18" charset="0"/>
                <a:cs typeface="Times New Roman" pitchFamily="18" charset="0"/>
              </a:rPr>
              <a:t>:</a:t>
            </a:r>
          </a:p>
          <a:p>
            <a:r>
              <a:rPr lang="ru-RU" sz="2000" dirty="0" smtClean="0">
                <a:latin typeface="Times New Roman" pitchFamily="18" charset="0"/>
                <a:cs typeface="Times New Roman" pitchFamily="18" charset="0"/>
              </a:rPr>
              <a:t>1</a:t>
            </a:r>
            <a:r>
              <a:rPr lang="ru-RU" sz="2000" dirty="0">
                <a:latin typeface="Times New Roman" pitchFamily="18" charset="0"/>
                <a:cs typeface="Times New Roman" pitchFamily="18" charset="0"/>
              </a:rPr>
              <a:t>. «Нарисуй мелодию!»</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Рисовать кисточкой мелодию песни (нарисовать голосом как кисточкой сюжет) одним широким мазком, не «отрывая кисточки от холста».</a:t>
            </a:r>
          </a:p>
          <a:p>
            <a:r>
              <a:rPr lang="ru-RU" sz="2000" dirty="0" smtClean="0">
                <a:latin typeface="Times New Roman" pitchFamily="18" charset="0"/>
                <a:cs typeface="Times New Roman" pitchFamily="18" charset="0"/>
              </a:rPr>
              <a:t>2</a:t>
            </a:r>
            <a:r>
              <a:rPr lang="ru-RU" sz="2000" dirty="0">
                <a:latin typeface="Times New Roman" pitchFamily="18" charset="0"/>
                <a:cs typeface="Times New Roman" pitchFamily="18" charset="0"/>
              </a:rPr>
              <a:t>. Песенка – это ниточка, она должна тянуться без узелков, ровно-ровно. Для мальчишек: песенка – это дорога, по которой мы едем на хорошей машине; дорога гладкая, без кочек, а машина хорошая – не глохнет на каждом шагу, а едет ровно. </a:t>
            </a:r>
          </a:p>
          <a:p>
            <a:r>
              <a:rPr lang="ru-RU" sz="2000" dirty="0" smtClean="0">
                <a:latin typeface="Times New Roman" pitchFamily="18" charset="0"/>
                <a:cs typeface="Times New Roman" pitchFamily="18" charset="0"/>
              </a:rPr>
              <a:t>3</a:t>
            </a:r>
            <a:r>
              <a:rPr lang="ru-RU" sz="2000" dirty="0">
                <a:latin typeface="Times New Roman" pitchFamily="18" charset="0"/>
                <a:cs typeface="Times New Roman" pitchFamily="18" charset="0"/>
              </a:rPr>
              <a:t>. «Игра с мячом»</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Поем, и одновременно катаем по столу мячик, стараемся петь так же ровно и протяжно, как катится мячик. Для формирования навыка отрывистого пения мячик можно подбрасывать, и петь так же упруго и отрывисто. Как прыгает мячик.</a:t>
            </a:r>
          </a:p>
          <a:p>
            <a:r>
              <a:rPr lang="ru-RU" sz="2000" dirty="0" smtClean="0">
                <a:latin typeface="Times New Roman" pitchFamily="18" charset="0"/>
                <a:cs typeface="Times New Roman" pitchFamily="18" charset="0"/>
              </a:rPr>
              <a:t>Особое </a:t>
            </a:r>
            <a:r>
              <a:rPr lang="ru-RU" sz="2000" dirty="0">
                <a:latin typeface="Times New Roman" pitchFamily="18" charset="0"/>
                <a:cs typeface="Times New Roman" pitchFamily="18" charset="0"/>
              </a:rPr>
              <a:t>место в наших занятиях занимает формирование навыка фальцетного пения. Фальцетное пение – самое естественное, </a:t>
            </a:r>
            <a:r>
              <a:rPr lang="ru-RU" sz="2000" dirty="0" err="1">
                <a:latin typeface="Times New Roman" pitchFamily="18" charset="0"/>
                <a:cs typeface="Times New Roman" pitchFamily="18" charset="0"/>
              </a:rPr>
              <a:t>фонопедически</a:t>
            </a:r>
            <a:r>
              <a:rPr lang="ru-RU" sz="2000" dirty="0">
                <a:latin typeface="Times New Roman" pitchFamily="18" charset="0"/>
                <a:cs typeface="Times New Roman" pitchFamily="18" charset="0"/>
              </a:rPr>
              <a:t> правильное для детского голоса. </a:t>
            </a:r>
          </a:p>
        </p:txBody>
      </p:sp>
    </p:spTree>
    <p:extLst>
      <p:ext uri="{BB962C8B-B14F-4D97-AF65-F5344CB8AC3E}">
        <p14:creationId xmlns:p14="http://schemas.microsoft.com/office/powerpoint/2010/main" val="97045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6163" cy="6858000"/>
          </a:xfrm>
          <a:prstGeom prst="rect">
            <a:avLst/>
          </a:prstGeom>
        </p:spPr>
      </p:pic>
      <p:sp>
        <p:nvSpPr>
          <p:cNvPr id="3" name="TextBox 2"/>
          <p:cNvSpPr txBox="1"/>
          <p:nvPr/>
        </p:nvSpPr>
        <p:spPr>
          <a:xfrm>
            <a:off x="2123728" y="116632"/>
            <a:ext cx="6840760" cy="6247864"/>
          </a:xfrm>
          <a:prstGeom prst="rect">
            <a:avLst/>
          </a:prstGeom>
          <a:noFill/>
        </p:spPr>
        <p:txBody>
          <a:bodyPr wrap="square" rtlCol="0">
            <a:spAutoFit/>
          </a:bodyPr>
          <a:lstStyle/>
          <a:p>
            <a:r>
              <a:rPr lang="ru-RU" sz="2000" b="1" dirty="0">
                <a:latin typeface="Times New Roman" pitchFamily="18" charset="0"/>
                <a:cs typeface="Times New Roman" pitchFamily="18" charset="0"/>
              </a:rPr>
              <a:t>Работа над интонацией.  </a:t>
            </a:r>
            <a:r>
              <a:rPr lang="ru-RU" sz="2000" dirty="0">
                <a:latin typeface="Times New Roman" pitchFamily="18" charset="0"/>
                <a:cs typeface="Times New Roman" pitchFamily="18" charset="0"/>
              </a:rPr>
              <a:t>Точно интонировать абсолютно все дошкольники не могут. Крайне редко встречаются дети с хорошей и отличной интонацией, способные исполнить мелодию без искажения. Чаще преобладает средняя по качеству интонация, когда дети часто искажают мелодию или поют ее в удобной для себя тесситуре.</a:t>
            </a:r>
          </a:p>
          <a:p>
            <a:r>
              <a:rPr lang="ru-RU" sz="2000" b="1" u="sng" dirty="0">
                <a:latin typeface="Times New Roman" pitchFamily="18" charset="0"/>
                <a:cs typeface="Times New Roman" pitchFamily="18" charset="0"/>
              </a:rPr>
              <a:t>Задача</a:t>
            </a:r>
            <a:r>
              <a:rPr lang="ru-RU" sz="2000" dirty="0">
                <a:latin typeface="Times New Roman" pitchFamily="18" charset="0"/>
                <a:cs typeface="Times New Roman" pitchFamily="18" charset="0"/>
              </a:rPr>
              <a:t> – научить ребенка любить пение и не стесняться, если что-то не получается.</a:t>
            </a:r>
          </a:p>
          <a:p>
            <a:r>
              <a:rPr lang="ru-RU" sz="2000" dirty="0">
                <a:latin typeface="Times New Roman" pitchFamily="18" charset="0"/>
                <a:cs typeface="Times New Roman" pitchFamily="18" charset="0"/>
              </a:rPr>
              <a:t>Добиваться чистоты интонирования помогают нам следующие упражнения:</a:t>
            </a:r>
          </a:p>
          <a:p>
            <a:r>
              <a:rPr lang="ru-RU" sz="2000" dirty="0">
                <a:latin typeface="Times New Roman" pitchFamily="18" charset="0"/>
                <a:cs typeface="Times New Roman" pitchFamily="18" charset="0"/>
              </a:rPr>
              <a:t>1.Пение </a:t>
            </a:r>
            <a:r>
              <a:rPr lang="ru-RU" sz="2000" dirty="0" err="1">
                <a:latin typeface="Times New Roman" pitchFamily="18" charset="0"/>
                <a:cs typeface="Times New Roman" pitchFamily="18" charset="0"/>
              </a:rPr>
              <a:t>acapella</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2.Пение в сопровождении металлофона или флейты. </a:t>
            </a:r>
          </a:p>
          <a:p>
            <a:r>
              <a:rPr lang="ru-RU" sz="2000" dirty="0">
                <a:latin typeface="Times New Roman" pitchFamily="18" charset="0"/>
                <a:cs typeface="Times New Roman" pitchFamily="18" charset="0"/>
              </a:rPr>
              <a:t>3.Пропевание интонационно сложных элементов мелодии песни на звук «у».</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dirty="0">
                <a:latin typeface="Times New Roman" pitchFamily="18" charset="0"/>
                <a:cs typeface="Times New Roman" pitchFamily="18" charset="0"/>
              </a:rPr>
              <a:t>4.Пение с солистами. </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dirty="0">
                <a:latin typeface="Times New Roman" pitchFamily="18" charset="0"/>
                <a:cs typeface="Times New Roman" pitchFamily="18" charset="0"/>
              </a:rPr>
              <a:t>5.Использование картинок, основанных на ассоциациях.  </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dirty="0">
                <a:latin typeface="Times New Roman" pitchFamily="18" charset="0"/>
                <a:cs typeface="Times New Roman" pitchFamily="18" charset="0"/>
              </a:rPr>
              <a:t>6.Использование игровых моментов.</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dirty="0">
                <a:latin typeface="Times New Roman" pitchFamily="18" charset="0"/>
                <a:cs typeface="Times New Roman" pitchFamily="18" charset="0"/>
              </a:rPr>
              <a:t>7.Показ движения мелодии рукой. </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dirty="0">
                <a:latin typeface="Times New Roman" pitchFamily="18" charset="0"/>
                <a:cs typeface="Times New Roman" pitchFamily="18" charset="0"/>
              </a:rPr>
              <a:t>8.Игры-повторялки.  </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dirty="0">
                <a:latin typeface="Times New Roman" pitchFamily="18" charset="0"/>
                <a:cs typeface="Times New Roman" pitchFamily="18" charset="0"/>
              </a:rPr>
              <a:t>9.Игра «Мелодическое эхо». </a:t>
            </a:r>
          </a:p>
        </p:txBody>
      </p:sp>
    </p:spTree>
    <p:extLst>
      <p:ext uri="{BB962C8B-B14F-4D97-AF65-F5344CB8AC3E}">
        <p14:creationId xmlns:p14="http://schemas.microsoft.com/office/powerpoint/2010/main" val="1234919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259632" y="1196752"/>
            <a:ext cx="7200800" cy="4708981"/>
          </a:xfrm>
          <a:prstGeom prst="rect">
            <a:avLst/>
          </a:prstGeom>
          <a:noFill/>
        </p:spPr>
        <p:txBody>
          <a:bodyPr wrap="square" rtlCol="0">
            <a:spAutoFit/>
          </a:bodyPr>
          <a:lstStyle/>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Артикуляция </a:t>
            </a:r>
            <a:r>
              <a:rPr lang="ru-RU" sz="2000" b="1" dirty="0">
                <a:latin typeface="Times New Roman" pitchFamily="18" charset="0"/>
                <a:cs typeface="Times New Roman" pitchFamily="18" charset="0"/>
              </a:rPr>
              <a:t>и дикция. </a:t>
            </a:r>
            <a:r>
              <a:rPr lang="ru-RU" sz="2000" dirty="0">
                <a:latin typeface="Times New Roman" pitchFamily="18" charset="0"/>
                <a:cs typeface="Times New Roman" pitchFamily="18" charset="0"/>
              </a:rPr>
              <a:t>Артикуляция в словарях современного русского языка определяется как работа органов речи, а также их положение при произношении того или иного звука.</a:t>
            </a:r>
          </a:p>
          <a:p>
            <a:r>
              <a:rPr lang="ru-RU" sz="2000" b="1" dirty="0">
                <a:latin typeface="Times New Roman" pitchFamily="18" charset="0"/>
                <a:cs typeface="Times New Roman" pitchFamily="18" charset="0"/>
              </a:rPr>
              <a:t>Дикция</a:t>
            </a:r>
            <a:r>
              <a:rPr lang="ru-RU" sz="2000" dirty="0">
                <a:latin typeface="Times New Roman" pitchFamily="18" charset="0"/>
                <a:cs typeface="Times New Roman" pitchFamily="18" charset="0"/>
              </a:rPr>
              <a:t> – непременное условие вокального, в том числе хорового, исполнения; успех пения в хоре зависит от качества произношения каждого поющего и от однородности и одновременности произнесения всей хоровой партии.</a:t>
            </a:r>
          </a:p>
          <a:p>
            <a:r>
              <a:rPr lang="ru-RU" sz="2000" dirty="0" smtClean="0">
                <a:latin typeface="Times New Roman" pitchFamily="18" charset="0"/>
                <a:cs typeface="Times New Roman" pitchFamily="18" charset="0"/>
              </a:rPr>
              <a:t>     Многие </a:t>
            </a:r>
            <a:r>
              <a:rPr lang="ru-RU" sz="2000" dirty="0">
                <a:latin typeface="Times New Roman" pitchFamily="18" charset="0"/>
                <a:cs typeface="Times New Roman" pitchFamily="18" charset="0"/>
              </a:rPr>
              <a:t>дети дошкольного возраста  имеют проблемы с произношением звуков. Одним из эффективных методов коррекции речевых нарушений является систематическое использование в процессе пения вокально-артикуляционных упражнений, цель которых – выработка четкости, ловкости, правильности работы всех частей артикуляционного аппарата.</a:t>
            </a:r>
          </a:p>
        </p:txBody>
      </p:sp>
    </p:spTree>
    <p:extLst>
      <p:ext uri="{BB962C8B-B14F-4D97-AF65-F5344CB8AC3E}">
        <p14:creationId xmlns:p14="http://schemas.microsoft.com/office/powerpoint/2010/main" val="34695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5536" y="1268760"/>
            <a:ext cx="8748464" cy="5324535"/>
          </a:xfrm>
          <a:prstGeom prst="rect">
            <a:avLst/>
          </a:prstGeom>
          <a:noFill/>
        </p:spPr>
        <p:txBody>
          <a:bodyPr wrap="square" rtlCol="0">
            <a:spAutoFit/>
          </a:bodyPr>
          <a:lstStyle/>
          <a:p>
            <a:r>
              <a:rPr lang="ru-RU" sz="2000" dirty="0" smtClean="0">
                <a:latin typeface="Times New Roman" pitchFamily="18" charset="0"/>
                <a:cs typeface="Times New Roman" pitchFamily="18" charset="0"/>
              </a:rPr>
              <a:t>            </a:t>
            </a:r>
            <a:r>
              <a:rPr lang="ru-RU" sz="2000" u="sng" dirty="0" smtClean="0">
                <a:latin typeface="Times New Roman" pitchFamily="18" charset="0"/>
                <a:cs typeface="Times New Roman" pitchFamily="18" charset="0"/>
              </a:rPr>
              <a:t>Вокально-артикуляционные </a:t>
            </a:r>
            <a:r>
              <a:rPr lang="ru-RU" sz="2000" u="sng" dirty="0">
                <a:latin typeface="Times New Roman" pitchFamily="18" charset="0"/>
                <a:cs typeface="Times New Roman" pitchFamily="18" charset="0"/>
              </a:rPr>
              <a:t>упражнения</a:t>
            </a:r>
            <a:r>
              <a:rPr lang="ru-RU" sz="2000" dirty="0">
                <a:latin typeface="Times New Roman" pitchFamily="18" charset="0"/>
                <a:cs typeface="Times New Roman" pitchFamily="18" charset="0"/>
              </a:rPr>
              <a:t> представляют собой специально организованные упражнения, направленные на развитие и овладение навыками певческой дикции и артикуляции.</a:t>
            </a:r>
          </a:p>
          <a:p>
            <a:r>
              <a:rPr lang="ru-RU" sz="2000" dirty="0">
                <a:latin typeface="Times New Roman" pitchFamily="18" charset="0"/>
                <a:cs typeface="Times New Roman" pitchFamily="18" charset="0"/>
              </a:rPr>
              <a:t>На музыкальных занятиях, работая над дикцией, можно использовать следующие </a:t>
            </a:r>
            <a:r>
              <a:rPr lang="ru-RU" sz="2000" u="sng" dirty="0">
                <a:latin typeface="Times New Roman" pitchFamily="18" charset="0"/>
                <a:cs typeface="Times New Roman" pitchFamily="18" charset="0"/>
              </a:rPr>
              <a:t>методические приемы:</a:t>
            </a:r>
          </a:p>
          <a:p>
            <a:r>
              <a:rPr lang="ru-RU" sz="2000" dirty="0">
                <a:latin typeface="Times New Roman" pitchFamily="18" charset="0"/>
                <a:cs typeface="Times New Roman" pitchFamily="18" charset="0"/>
              </a:rPr>
              <a:t>1.Утрированный показ артикуляции педагогом на начальном этапе.</a:t>
            </a:r>
          </a:p>
          <a:p>
            <a:r>
              <a:rPr lang="ru-RU" sz="2000" dirty="0">
                <a:latin typeface="Times New Roman" pitchFamily="18" charset="0"/>
                <a:cs typeface="Times New Roman" pitchFamily="18" charset="0"/>
              </a:rPr>
              <a:t>2.Артикуляционная гимнастика.</a:t>
            </a:r>
          </a:p>
          <a:p>
            <a:r>
              <a:rPr lang="ru-RU" sz="2000" dirty="0">
                <a:latin typeface="Times New Roman" pitchFamily="18" charset="0"/>
                <a:cs typeface="Times New Roman" pitchFamily="18" charset="0"/>
              </a:rPr>
              <a:t>3.Озвученная артикуляционная гимнастика.</a:t>
            </a:r>
          </a:p>
          <a:p>
            <a:r>
              <a:rPr lang="ru-RU" sz="2000" dirty="0">
                <a:latin typeface="Times New Roman" pitchFamily="18" charset="0"/>
                <a:cs typeface="Times New Roman" pitchFamily="18" charset="0"/>
              </a:rPr>
              <a:t>4.Музыкальные пальчиковые игры </a:t>
            </a:r>
          </a:p>
          <a:p>
            <a:r>
              <a:rPr lang="ru-RU" sz="2000" dirty="0">
                <a:latin typeface="Times New Roman" pitchFamily="18" charset="0"/>
                <a:cs typeface="Times New Roman" pitchFamily="18" charset="0"/>
              </a:rPr>
              <a:t>5.Проговаривание и </a:t>
            </a:r>
            <a:r>
              <a:rPr lang="ru-RU" sz="2000" dirty="0" err="1">
                <a:latin typeface="Times New Roman" pitchFamily="18" charset="0"/>
                <a:cs typeface="Times New Roman" pitchFamily="18" charset="0"/>
              </a:rPr>
              <a:t>пропевание</a:t>
            </a:r>
            <a:r>
              <a:rPr lang="ru-RU" sz="2000" dirty="0">
                <a:latin typeface="Times New Roman" pitchFamily="18" charset="0"/>
                <a:cs typeface="Times New Roman" pitchFamily="18" charset="0"/>
              </a:rPr>
              <a:t> скороговорок в разном темпе, характере, с использованием звучащих жестов (по методу К. </a:t>
            </a:r>
            <a:r>
              <a:rPr lang="ru-RU" sz="2000" dirty="0" err="1">
                <a:latin typeface="Times New Roman" pitchFamily="18" charset="0"/>
                <a:cs typeface="Times New Roman" pitchFamily="18" charset="0"/>
              </a:rPr>
              <a:t>Орфа</a:t>
            </a:r>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6.Логопедические </a:t>
            </a:r>
            <a:r>
              <a:rPr lang="ru-RU" sz="2000" dirty="0" err="1">
                <a:latin typeface="Times New Roman" pitchFamily="18" charset="0"/>
                <a:cs typeface="Times New Roman" pitchFamily="18" charset="0"/>
              </a:rPr>
              <a:t>распевки</a:t>
            </a:r>
            <a:r>
              <a:rPr lang="ru-RU" sz="2000" dirty="0">
                <a:latin typeface="Times New Roman" pitchFamily="18" charset="0"/>
                <a:cs typeface="Times New Roman" pitchFamily="18" charset="0"/>
              </a:rPr>
              <a:t> основаны на </a:t>
            </a:r>
            <a:r>
              <a:rPr lang="ru-RU" sz="2000" dirty="0" err="1">
                <a:latin typeface="Times New Roman" pitchFamily="18" charset="0"/>
                <a:cs typeface="Times New Roman" pitchFamily="18" charset="0"/>
              </a:rPr>
              <a:t>пропевании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чистоговорок</a:t>
            </a:r>
            <a:r>
              <a:rPr lang="ru-RU" sz="2000" dirty="0">
                <a:latin typeface="Times New Roman" pitchFamily="18" charset="0"/>
                <a:cs typeface="Times New Roman" pitchFamily="18" charset="0"/>
              </a:rPr>
              <a:t> и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7.Пневмопластические упражнения (по </a:t>
            </a:r>
            <a:r>
              <a:rPr lang="ru-RU" sz="2000" dirty="0" err="1">
                <a:latin typeface="Times New Roman" pitchFamily="18" charset="0"/>
                <a:cs typeface="Times New Roman" pitchFamily="18" charset="0"/>
              </a:rPr>
              <a:t>Л.М.Лазареву</a:t>
            </a:r>
            <a:r>
              <a:rPr lang="ru-RU" sz="2000" dirty="0">
                <a:latin typeface="Times New Roman" pitchFamily="18" charset="0"/>
                <a:cs typeface="Times New Roman" pitchFamily="18" charset="0"/>
              </a:rPr>
              <a:t>) направлены на работу артикуляционного аппарата с опорой на дыхание. </a:t>
            </a:r>
          </a:p>
          <a:p>
            <a:r>
              <a:rPr lang="ru-RU" sz="2000" dirty="0">
                <a:latin typeface="Times New Roman" pitchFamily="18" charset="0"/>
                <a:cs typeface="Times New Roman" pitchFamily="18" charset="0"/>
              </a:rPr>
              <a:t>8.Пение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 на произнесение определенных слогов. </a:t>
            </a:r>
          </a:p>
          <a:p>
            <a:r>
              <a:rPr lang="ru-RU" sz="2000" dirty="0">
                <a:latin typeface="Times New Roman" pitchFamily="18" charset="0"/>
                <a:cs typeface="Times New Roman" pitchFamily="18" charset="0"/>
              </a:rPr>
              <a:t>9.Проговаривание слов песен нараспев на одной высоте «высоким» голосом с целью постановки речевого голоса.</a:t>
            </a:r>
          </a:p>
        </p:txBody>
      </p:sp>
    </p:spTree>
    <p:extLst>
      <p:ext uri="{BB962C8B-B14F-4D97-AF65-F5344CB8AC3E}">
        <p14:creationId xmlns:p14="http://schemas.microsoft.com/office/powerpoint/2010/main" val="337714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259632" y="980728"/>
            <a:ext cx="7632848" cy="5940088"/>
          </a:xfrm>
          <a:prstGeom prst="rect">
            <a:avLst/>
          </a:prstGeom>
          <a:noFill/>
        </p:spPr>
        <p:txBody>
          <a:bodyPr wrap="square" rtlCol="0">
            <a:spAutoFit/>
          </a:bodyPr>
          <a:lstStyle/>
          <a:p>
            <a:r>
              <a:rPr lang="ru-RU" sz="2000" b="1" dirty="0">
                <a:latin typeface="Times New Roman" pitchFamily="18" charset="0"/>
                <a:cs typeface="Times New Roman" pitchFamily="18" charset="0"/>
              </a:rPr>
              <a:t>Работа над ритмом. </a:t>
            </a:r>
            <a:r>
              <a:rPr lang="ru-RU" sz="2000" dirty="0">
                <a:latin typeface="Times New Roman" pitchFamily="18" charset="0"/>
                <a:cs typeface="Times New Roman" pitchFamily="18" charset="0"/>
              </a:rPr>
              <a:t>Чувство ритма, на мой взгляд, наиболее трудно поддается развитию. Но если работать над ритмом постоянно, то удается скорректировать природные недостатки.</a:t>
            </a:r>
          </a:p>
          <a:p>
            <a:r>
              <a:rPr lang="ru-RU" sz="2000" dirty="0">
                <a:latin typeface="Times New Roman" pitchFamily="18" charset="0"/>
                <a:cs typeface="Times New Roman" pitchFamily="18" charset="0"/>
              </a:rPr>
              <a:t>Работу над ритмическим развитием надо вести планомерно и постоянно в различных видах музыкальной деятельности, в различных вариантах и, конечно же, работая над песней. В этом нам помогут такие упражнения:</a:t>
            </a:r>
          </a:p>
          <a:p>
            <a:r>
              <a:rPr lang="ru-RU" sz="2000" dirty="0">
                <a:latin typeface="Times New Roman" pitchFamily="18" charset="0"/>
                <a:cs typeface="Times New Roman" pitchFamily="18" charset="0"/>
              </a:rPr>
              <a:t>1.Прохлопывание ритма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2.Узнавание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 по графическому изображению ритма(для старших дошкольников). </a:t>
            </a:r>
          </a:p>
          <a:p>
            <a:r>
              <a:rPr lang="ru-RU" sz="2000" dirty="0">
                <a:latin typeface="Times New Roman" pitchFamily="18" charset="0"/>
                <a:cs typeface="Times New Roman" pitchFamily="18" charset="0"/>
              </a:rPr>
              <a:t>3.Пение по ритмическим картинкам (для старших дошкольников).</a:t>
            </a:r>
          </a:p>
          <a:p>
            <a:r>
              <a:rPr lang="ru-RU" sz="2000" dirty="0">
                <a:latin typeface="Times New Roman" pitchFamily="18" charset="0"/>
                <a:cs typeface="Times New Roman" pitchFamily="18" charset="0"/>
              </a:rPr>
              <a:t>4.Ритмический аккомпанемент (для старших дошкольников). </a:t>
            </a:r>
          </a:p>
          <a:p>
            <a:r>
              <a:rPr lang="ru-RU" sz="2000" dirty="0">
                <a:latin typeface="Times New Roman" pitchFamily="18" charset="0"/>
                <a:cs typeface="Times New Roman" pitchFamily="18" charset="0"/>
              </a:rPr>
              <a:t>5.Игра «Узнай песню по ритму» (для старших дошкольников). </a:t>
            </a:r>
          </a:p>
          <a:p>
            <a:r>
              <a:rPr lang="ru-RU" sz="2000" dirty="0">
                <a:latin typeface="Times New Roman" pitchFamily="18" charset="0"/>
                <a:cs typeface="Times New Roman" pitchFamily="18" charset="0"/>
              </a:rPr>
              <a:t>6.Игра «Зеваки и торопыги» (для детей подготовительной группы).</a:t>
            </a:r>
          </a:p>
          <a:p>
            <a:r>
              <a:rPr lang="ru-RU" sz="2000" dirty="0">
                <a:latin typeface="Times New Roman" pitchFamily="18" charset="0"/>
                <a:cs typeface="Times New Roman" pitchFamily="18" charset="0"/>
              </a:rPr>
              <a:t>7.Игра «Хлопки» (для старших дошкольников). </a:t>
            </a:r>
          </a:p>
          <a:p>
            <a:r>
              <a:rPr lang="ru-RU" sz="2000" dirty="0">
                <a:latin typeface="Times New Roman" pitchFamily="18" charset="0"/>
                <a:cs typeface="Times New Roman" pitchFamily="18" charset="0"/>
              </a:rPr>
              <a:t>8.Музыкально-дидактическая игра «</a:t>
            </a:r>
            <a:r>
              <a:rPr lang="ru-RU" sz="2000" dirty="0" err="1">
                <a:latin typeface="Times New Roman" pitchFamily="18" charset="0"/>
                <a:cs typeface="Times New Roman" pitchFamily="18" charset="0"/>
              </a:rPr>
              <a:t>Ритмослов</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9.Игра «Ритмическое лото».</a:t>
            </a:r>
          </a:p>
          <a:p>
            <a:r>
              <a:rPr lang="ru-RU" sz="2000" dirty="0">
                <a:latin typeface="Times New Roman" pitchFamily="18" charset="0"/>
                <a:cs typeface="Times New Roman" pitchFamily="18" charset="0"/>
              </a:rPr>
              <a:t>10.Картотека музыкально-дидактических игр на развитие чувства ритма.</a:t>
            </a:r>
          </a:p>
        </p:txBody>
      </p:sp>
    </p:spTree>
    <p:extLst>
      <p:ext uri="{BB962C8B-B14F-4D97-AF65-F5344CB8AC3E}">
        <p14:creationId xmlns:p14="http://schemas.microsoft.com/office/powerpoint/2010/main" val="915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75656" y="1268760"/>
            <a:ext cx="6840760" cy="4708981"/>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  Работа </a:t>
            </a:r>
            <a:r>
              <a:rPr lang="ru-RU" sz="2000" b="1" dirty="0">
                <a:latin typeface="Times New Roman" pitchFamily="18" charset="0"/>
                <a:cs typeface="Times New Roman" pitchFamily="18" charset="0"/>
              </a:rPr>
              <a:t>над динамикой. </a:t>
            </a:r>
            <a:r>
              <a:rPr lang="ru-RU" sz="2000" dirty="0">
                <a:latin typeface="Times New Roman" pitchFamily="18" charset="0"/>
                <a:cs typeface="Times New Roman" pitchFamily="18" charset="0"/>
              </a:rPr>
              <a:t>Вся вокальная работа должна строиться на негромкой динамике. Основой воспитания детского голоса должна быть выработка активного </a:t>
            </a:r>
            <a:r>
              <a:rPr lang="ru-RU" sz="2000" i="1" dirty="0" err="1">
                <a:latin typeface="Times New Roman" pitchFamily="18" charset="0"/>
                <a:cs typeface="Times New Roman" pitchFamily="18" charset="0"/>
              </a:rPr>
              <a:t>piano</a:t>
            </a:r>
            <a:r>
              <a:rPr lang="ru-RU" sz="2000" dirty="0">
                <a:latin typeface="Times New Roman" pitchFamily="18" charset="0"/>
                <a:cs typeface="Times New Roman" pitchFamily="18" charset="0"/>
              </a:rPr>
              <a:t>. Для работы над динамикой можно использовать следующие упражнения:</a:t>
            </a:r>
          </a:p>
          <a:p>
            <a:pPr lvl="0"/>
            <a:r>
              <a:rPr lang="ru-RU" sz="2000" dirty="0" smtClean="0">
                <a:latin typeface="Times New Roman" pitchFamily="18" charset="0"/>
                <a:cs typeface="Times New Roman" pitchFamily="18" charset="0"/>
              </a:rPr>
              <a:t>1.Игра </a:t>
            </a:r>
            <a:r>
              <a:rPr lang="ru-RU" sz="2000" dirty="0">
                <a:latin typeface="Times New Roman" pitchFamily="18" charset="0"/>
                <a:cs typeface="Times New Roman" pitchFamily="18" charset="0"/>
              </a:rPr>
              <a:t>с ладошками. </a:t>
            </a:r>
          </a:p>
          <a:p>
            <a:pPr lvl="0"/>
            <a:r>
              <a:rPr lang="ru-RU" sz="2000" dirty="0" smtClean="0">
                <a:latin typeface="Times New Roman" pitchFamily="18" charset="0"/>
                <a:cs typeface="Times New Roman" pitchFamily="18" charset="0"/>
              </a:rPr>
              <a:t>2.«Морской </a:t>
            </a:r>
            <a:r>
              <a:rPr lang="ru-RU" sz="2000" dirty="0">
                <a:latin typeface="Times New Roman" pitchFamily="18" charset="0"/>
                <a:cs typeface="Times New Roman" pitchFamily="18" charset="0"/>
              </a:rPr>
              <a:t>прилив и отлив». Дети тянут на одном звуке гласный «у». Педагог показывает силу звука, поднимая и опуская руки («море </a:t>
            </a:r>
            <a:r>
              <a:rPr lang="ru-RU" sz="2000" dirty="0" smtClean="0">
                <a:latin typeface="Times New Roman" pitchFamily="18" charset="0"/>
                <a:cs typeface="Times New Roman" pitchFamily="18" charset="0"/>
              </a:rPr>
              <a:t>спокойное», </a:t>
            </a:r>
            <a:r>
              <a:rPr lang="ru-RU" sz="2000" dirty="0">
                <a:latin typeface="Times New Roman" pitchFamily="18" charset="0"/>
                <a:cs typeface="Times New Roman" pitchFamily="18" charset="0"/>
              </a:rPr>
              <a:t>«море волнуется»).</a:t>
            </a:r>
          </a:p>
          <a:p>
            <a:pPr lvl="0"/>
            <a:r>
              <a:rPr lang="ru-RU" sz="2000" dirty="0" smtClean="0">
                <a:latin typeface="Times New Roman" pitchFamily="18" charset="0"/>
                <a:cs typeface="Times New Roman" pitchFamily="18" charset="0"/>
              </a:rPr>
              <a:t>3.Проговаривание </a:t>
            </a:r>
            <a:r>
              <a:rPr lang="ru-RU" sz="2000" dirty="0" err="1">
                <a:latin typeface="Times New Roman" pitchFamily="18" charset="0"/>
                <a:cs typeface="Times New Roman" pitchFamily="18" charset="0"/>
              </a:rPr>
              <a:t>потешек</a:t>
            </a:r>
            <a:r>
              <a:rPr lang="ru-RU" sz="2000" dirty="0">
                <a:latin typeface="Times New Roman" pitchFamily="18" charset="0"/>
                <a:cs typeface="Times New Roman" pitchFamily="18" charset="0"/>
              </a:rPr>
              <a:t> в полярной динамике. </a:t>
            </a:r>
          </a:p>
          <a:p>
            <a:pPr lvl="0"/>
            <a:r>
              <a:rPr lang="ru-RU" sz="2000" dirty="0" smtClean="0">
                <a:latin typeface="Times New Roman" pitchFamily="18" charset="0"/>
                <a:cs typeface="Times New Roman" pitchFamily="18" charset="0"/>
              </a:rPr>
              <a:t>4.Пение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 на активное </a:t>
            </a:r>
            <a:r>
              <a:rPr lang="ru-RU" sz="2000" dirty="0" err="1">
                <a:latin typeface="Times New Roman" pitchFamily="18" charset="0"/>
                <a:cs typeface="Times New Roman" pitchFamily="18" charset="0"/>
              </a:rPr>
              <a:t>piano</a:t>
            </a:r>
            <a:r>
              <a:rPr lang="ru-RU" sz="2000" dirty="0">
                <a:latin typeface="Times New Roman" pitchFamily="18" charset="0"/>
                <a:cs typeface="Times New Roman" pitchFamily="18" charset="0"/>
              </a:rPr>
              <a:t>.</a:t>
            </a:r>
          </a:p>
          <a:p>
            <a:pPr lvl="0"/>
            <a:r>
              <a:rPr lang="ru-RU" sz="2000" dirty="0" smtClean="0">
                <a:latin typeface="Times New Roman" pitchFamily="18" charset="0"/>
                <a:cs typeface="Times New Roman" pitchFamily="18" charset="0"/>
              </a:rPr>
              <a:t>5.Пропевание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 с подвижными нюансами. </a:t>
            </a:r>
          </a:p>
          <a:p>
            <a:pPr lvl="0"/>
            <a:r>
              <a:rPr lang="ru-RU" sz="2000" dirty="0" smtClean="0">
                <a:latin typeface="Times New Roman" pitchFamily="18" charset="0"/>
                <a:cs typeface="Times New Roman" pitchFamily="18" charset="0"/>
              </a:rPr>
              <a:t>6.Игра </a:t>
            </a:r>
            <a:r>
              <a:rPr lang="ru-RU" sz="2000" dirty="0">
                <a:latin typeface="Times New Roman" pitchFamily="18" charset="0"/>
                <a:cs typeface="Times New Roman" pitchFamily="18" charset="0"/>
              </a:rPr>
              <a:t>«Эхо». </a:t>
            </a:r>
          </a:p>
          <a:p>
            <a:r>
              <a:rPr lang="ru-RU" sz="2000" dirty="0">
                <a:latin typeface="Times New Roman" pitchFamily="18" charset="0"/>
                <a:cs typeface="Times New Roman" pitchFamily="18" charset="0"/>
              </a:rPr>
              <a:t>7.Музыкально-дидактические игры на развитие динамического слуха. </a:t>
            </a:r>
          </a:p>
        </p:txBody>
      </p:sp>
    </p:spTree>
    <p:extLst>
      <p:ext uri="{BB962C8B-B14F-4D97-AF65-F5344CB8AC3E}">
        <p14:creationId xmlns:p14="http://schemas.microsoft.com/office/powerpoint/2010/main" val="40237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7504" y="116632"/>
            <a:ext cx="8568952" cy="5016758"/>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Также необходимо использовать упражнения для развития темпа и выразительности:</a:t>
            </a:r>
          </a:p>
          <a:p>
            <a:r>
              <a:rPr lang="ru-RU" sz="2000" dirty="0" smtClean="0">
                <a:latin typeface="Times New Roman" pitchFamily="18" charset="0"/>
                <a:cs typeface="Times New Roman" pitchFamily="18" charset="0"/>
              </a:rPr>
              <a:t>1.Воссоздание </a:t>
            </a:r>
            <a:r>
              <a:rPr lang="ru-RU" sz="2000" dirty="0">
                <a:latin typeface="Times New Roman" pitchFamily="18" charset="0"/>
                <a:cs typeface="Times New Roman" pitchFamily="18" charset="0"/>
              </a:rPr>
              <a:t>особенностей речи героев сказок. Дети проговаривают или </a:t>
            </a:r>
            <a:r>
              <a:rPr lang="ru-RU" sz="2000" dirty="0" err="1">
                <a:latin typeface="Times New Roman" pitchFamily="18" charset="0"/>
                <a:cs typeface="Times New Roman" pitchFamily="18" charset="0"/>
              </a:rPr>
              <a:t>пропевают</a:t>
            </a:r>
            <a:r>
              <a:rPr lang="ru-RU" sz="2000" dirty="0">
                <a:latin typeface="Times New Roman" pitchFamily="18" charset="0"/>
                <a:cs typeface="Times New Roman" pitchFamily="18" charset="0"/>
              </a:rPr>
              <a:t> пословицы и поговорки, подражая голосам Кощея, Кикиморы, Бабы-яги, Соловья-разбойника, доктора Айболита, </a:t>
            </a:r>
            <a:r>
              <a:rPr lang="ru-RU" sz="2000" dirty="0" err="1">
                <a:latin typeface="Times New Roman" pitchFamily="18" charset="0"/>
                <a:cs typeface="Times New Roman" pitchFamily="18" charset="0"/>
              </a:rPr>
              <a:t>Бармалея</a:t>
            </a:r>
            <a:r>
              <a:rPr lang="ru-RU" sz="2000" dirty="0">
                <a:latin typeface="Times New Roman" pitchFamily="18" charset="0"/>
                <a:cs typeface="Times New Roman" pitchFamily="18" charset="0"/>
              </a:rPr>
              <a:t>, Буратино и др.</a:t>
            </a:r>
          </a:p>
          <a:p>
            <a:r>
              <a:rPr lang="ru-RU" sz="2000" dirty="0" smtClean="0">
                <a:latin typeface="Times New Roman" pitchFamily="18" charset="0"/>
                <a:cs typeface="Times New Roman" pitchFamily="18" charset="0"/>
              </a:rPr>
              <a:t>2.Произнесение </a:t>
            </a:r>
            <a:r>
              <a:rPr lang="ru-RU" sz="2000" dirty="0">
                <a:latin typeface="Times New Roman" pitchFamily="18" charset="0"/>
                <a:cs typeface="Times New Roman" pitchFamily="18" charset="0"/>
              </a:rPr>
              <a:t>звуков с разной интонацией. Например, в упражнении «А, о, у, и» педагог произносит текст, а дети передают голосом и мимикой различные эмоции.</a:t>
            </a:r>
          </a:p>
          <a:p>
            <a:pPr lvl="0"/>
            <a:r>
              <a:rPr lang="ru-RU" sz="2000" dirty="0" smtClean="0">
                <a:latin typeface="Times New Roman" pitchFamily="18" charset="0"/>
                <a:cs typeface="Times New Roman" pitchFamily="18" charset="0"/>
              </a:rPr>
              <a:t>3.Проговаривание </a:t>
            </a:r>
            <a:r>
              <a:rPr lang="ru-RU" sz="2000" dirty="0">
                <a:latin typeface="Times New Roman" pitchFamily="18" charset="0"/>
                <a:cs typeface="Times New Roman" pitchFamily="18" charset="0"/>
              </a:rPr>
              <a:t>скороговорок с разным выражением. </a:t>
            </a:r>
          </a:p>
          <a:p>
            <a:pPr lvl="0"/>
            <a:r>
              <a:rPr lang="ru-RU" sz="2000" dirty="0" smtClean="0">
                <a:latin typeface="Times New Roman" pitchFamily="18" charset="0"/>
                <a:cs typeface="Times New Roman" pitchFamily="18" charset="0"/>
              </a:rPr>
              <a:t>4.Пение </a:t>
            </a:r>
            <a:r>
              <a:rPr lang="ru-RU" sz="2000" dirty="0">
                <a:latin typeface="Times New Roman" pitchFamily="18" charset="0"/>
                <a:cs typeface="Times New Roman" pitchFamily="18" charset="0"/>
              </a:rPr>
              <a:t>звукоподражаний с различным эмоциональным выражением. Педагог показывает иллюстрации и поет, дети отвечают с разной интонацией (печально, важно, звонко, весело, сердито</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5.Исполнение </a:t>
            </a:r>
            <a:r>
              <a:rPr lang="ru-RU" sz="2000" dirty="0" err="1">
                <a:latin typeface="Times New Roman" pitchFamily="18" charset="0"/>
                <a:cs typeface="Times New Roman" pitchFamily="18" charset="0"/>
              </a:rPr>
              <a:t>попевок</a:t>
            </a:r>
            <a:r>
              <a:rPr lang="ru-RU" sz="2000" dirty="0">
                <a:latin typeface="Times New Roman" pitchFamily="18" charset="0"/>
                <a:cs typeface="Times New Roman" pitchFamily="18" charset="0"/>
              </a:rPr>
              <a:t> с контрастным темпом. Здесь нам помогут карточки с изображением животных, которые двигаются медленно или быстро. </a:t>
            </a:r>
          </a:p>
          <a:p>
            <a:r>
              <a:rPr lang="ru-RU" sz="2000" dirty="0" smtClean="0">
                <a:latin typeface="Times New Roman" pitchFamily="18" charset="0"/>
                <a:cs typeface="Times New Roman" pitchFamily="18" charset="0"/>
              </a:rPr>
              <a:t>6.Игра </a:t>
            </a:r>
            <a:r>
              <a:rPr lang="ru-RU" sz="2000" dirty="0">
                <a:latin typeface="Times New Roman" pitchFamily="18" charset="0"/>
                <a:cs typeface="Times New Roman" pitchFamily="18" charset="0"/>
              </a:rPr>
              <a:t>«Дирижер».</a:t>
            </a:r>
          </a:p>
          <a:p>
            <a:pPr lvl="0"/>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65965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
        <p:nvSpPr>
          <p:cNvPr id="5" name="TextBox 4"/>
          <p:cNvSpPr txBox="1"/>
          <p:nvPr/>
        </p:nvSpPr>
        <p:spPr>
          <a:xfrm>
            <a:off x="215516" y="1225689"/>
            <a:ext cx="8712968" cy="5632311"/>
          </a:xfrm>
          <a:prstGeom prst="rect">
            <a:avLst/>
          </a:prstGeom>
          <a:noFill/>
        </p:spPr>
        <p:txBody>
          <a:bodyPr wrap="square" rtlCol="0">
            <a:spAutoFit/>
          </a:bodyPr>
          <a:lstStyle/>
          <a:p>
            <a:r>
              <a:rPr lang="ru-RU" sz="2000" dirty="0">
                <a:latin typeface="Times New Roman" pitchFamily="18" charset="0"/>
                <a:cs typeface="Times New Roman" pitchFamily="18" charset="0"/>
              </a:rPr>
              <a:t>Одним из самых мощных средств воздействия на духовную сферу человека является музыка. В младшем возрасте серьезные музыкальные произведения для понимания ребенка часто недоступны, а хоровое пение всегда вызывает у детей положительные реакции. Работа над приобретением детьми вокально-хоровых навыков происходит с помощью вокальных упражнений, которые должны присутствовать на каждом музыкальном занятии. </a:t>
            </a:r>
          </a:p>
          <a:p>
            <a:r>
              <a:rPr lang="ru-RU" sz="2000" dirty="0">
                <a:latin typeface="Times New Roman" pitchFamily="18" charset="0"/>
                <a:cs typeface="Times New Roman" pitchFamily="18" charset="0"/>
              </a:rPr>
              <a:t>  Для того, чтобы сделать пение одним из самых любимых занятий для детей, существуют упражнения для развития вокально – хоровых навыков. В своей работе я опираюсь на методику </a:t>
            </a:r>
            <a:r>
              <a:rPr lang="ru-RU" sz="2000" dirty="0" err="1">
                <a:latin typeface="Times New Roman" pitchFamily="18" charset="0"/>
                <a:cs typeface="Times New Roman" pitchFamily="18" charset="0"/>
              </a:rPr>
              <a:t>М.Ю.Картушиной</a:t>
            </a:r>
            <a:r>
              <a:rPr lang="ru-RU" sz="2000" dirty="0">
                <a:latin typeface="Times New Roman" pitchFamily="18" charset="0"/>
                <a:cs typeface="Times New Roman" pitchFamily="18" charset="0"/>
              </a:rPr>
              <a:t> «Вокально – хоровая работа в детском саду», игровой методики обучения детей пению </a:t>
            </a:r>
            <a:r>
              <a:rPr lang="ru-RU" sz="2000" dirty="0" err="1">
                <a:latin typeface="Times New Roman" pitchFamily="18" charset="0"/>
                <a:cs typeface="Times New Roman" pitchFamily="18" charset="0"/>
              </a:rPr>
              <a:t>О.В.Кацер</a:t>
            </a:r>
            <a:r>
              <a:rPr lang="ru-RU" sz="2000" dirty="0">
                <a:latin typeface="Times New Roman" pitchFamily="18" charset="0"/>
                <a:cs typeface="Times New Roman" pitchFamily="18" charset="0"/>
              </a:rPr>
              <a:t> и др.. Пособие содержит большое количество упражнений и игр, которые подразделяются на такие направления, как работа над дыханием, звукообразование, </a:t>
            </a:r>
            <a:r>
              <a:rPr lang="ru-RU" sz="2000" dirty="0" err="1">
                <a:latin typeface="Times New Roman" pitchFamily="18" charset="0"/>
                <a:cs typeface="Times New Roman" pitchFamily="18" charset="0"/>
              </a:rPr>
              <a:t>звуковедение</a:t>
            </a:r>
            <a:r>
              <a:rPr lang="ru-RU" sz="2000" dirty="0">
                <a:latin typeface="Times New Roman" pitchFamily="18" charset="0"/>
                <a:cs typeface="Times New Roman" pitchFamily="18" charset="0"/>
              </a:rPr>
              <a:t>, интонацией, артикуляцией и дикцией, динамикой, ритмом, темпом, выразительностью. </a:t>
            </a:r>
          </a:p>
          <a:p>
            <a:r>
              <a:rPr lang="ru-RU" sz="2000" dirty="0">
                <a:latin typeface="Times New Roman" pitchFamily="18" charset="0"/>
                <a:cs typeface="Times New Roman" pitchFamily="18" charset="0"/>
              </a:rPr>
              <a:t>   Данное пособие направлено на приобретение детьми знаний, умений и навыков в области пения, на художественно-эстетическое воспитание, духовно-нравственное развитие детей и способствует решению конкретных задач. </a:t>
            </a:r>
          </a:p>
        </p:txBody>
      </p:sp>
    </p:spTree>
    <p:extLst>
      <p:ext uri="{BB962C8B-B14F-4D97-AF65-F5344CB8AC3E}">
        <p14:creationId xmlns:p14="http://schemas.microsoft.com/office/powerpoint/2010/main" val="14180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67544" y="44624"/>
            <a:ext cx="8136904" cy="6555641"/>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                         </a:t>
            </a:r>
          </a:p>
          <a:p>
            <a:pPr algn="ct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Используя упражнения </a:t>
            </a:r>
            <a:r>
              <a:rPr lang="ru-RU" sz="2000" dirty="0">
                <a:latin typeface="Times New Roman" pitchFamily="18" charset="0"/>
                <a:cs typeface="Times New Roman" pitchFamily="18" charset="0"/>
              </a:rPr>
              <a:t>для развития </a:t>
            </a:r>
            <a:r>
              <a:rPr lang="ru-RU" sz="2000" dirty="0" smtClean="0">
                <a:latin typeface="Times New Roman" pitchFamily="18" charset="0"/>
                <a:cs typeface="Times New Roman" pitchFamily="18" charset="0"/>
              </a:rPr>
              <a:t> вокально-хоровых   навыков</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важно учитывать, </a:t>
            </a:r>
            <a:r>
              <a:rPr lang="ru-RU" sz="2000" dirty="0">
                <a:latin typeface="Times New Roman" pitchFamily="18" charset="0"/>
                <a:cs typeface="Times New Roman" pitchFamily="18" charset="0"/>
              </a:rPr>
              <a:t>что голосовой аппарат ребёнка хрупкий, нежный, непрерывно меняется в соответствии с развитием всего организма ребёнка. </a:t>
            </a:r>
            <a:r>
              <a:rPr lang="ru-RU" sz="2000" dirty="0" smtClean="0">
                <a:latin typeface="Times New Roman" pitchFamily="18" charset="0"/>
                <a:cs typeface="Times New Roman" pitchFamily="18" charset="0"/>
              </a:rPr>
              <a:t>Поэтому важно учитывать возрастные особенности детей, подбирать </a:t>
            </a:r>
            <a:r>
              <a:rPr lang="ru-RU" sz="2000" dirty="0">
                <a:latin typeface="Times New Roman" pitchFamily="18" charset="0"/>
                <a:cs typeface="Times New Roman" pitchFamily="18" charset="0"/>
              </a:rPr>
              <a:t>такие упражнения, которые наиболее эффективно способствуют развитию детского голоса. Они не включают в себя большое количество нот, ритмически просты и мелодичны, не содержат больших интервалов, не охватывают большой отрезок диапазона голоса,  поются в умеренном темпе и подыгрываются на фортепиано</a:t>
            </a:r>
            <a:r>
              <a:rPr lang="ru-RU" sz="2000" dirty="0" smtClean="0"/>
              <a:t>.</a:t>
            </a:r>
          </a:p>
          <a:p>
            <a:pPr algn="ctr"/>
            <a:r>
              <a:rPr lang="ru-RU" sz="2000" dirty="0">
                <a:latin typeface="Times New Roman" pitchFamily="18" charset="0"/>
                <a:cs typeface="Times New Roman" pitchFamily="18" charset="0"/>
              </a:rPr>
              <a:t>Поскольку пение – это психофизиологический процесс, связанный с работой жизненно важных систем, таких как дыхание, кровообращение, эндокринная система и т. д., важно, чтобы голосообразование было правильно, </a:t>
            </a:r>
            <a:r>
              <a:rPr lang="ru-RU" sz="2000" dirty="0" err="1" smtClean="0">
                <a:latin typeface="Times New Roman" pitchFamily="18" charset="0"/>
                <a:cs typeface="Times New Roman" pitchFamily="18" charset="0"/>
              </a:rPr>
              <a:t>природосообразно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организовано, чтобы ребенок испытывал ощущение комфорта, пел легко, с удовольствием. В противном случае, при неправильном режиме голосообразования, нарушении гигиенических норм, ребенок испытывает напряжение гортани, устает голос и звучит тяжело и некрасиво</a:t>
            </a:r>
            <a:r>
              <a:rPr lang="ru-RU" sz="2000" dirty="0" smtClean="0">
                <a:latin typeface="Times New Roman" pitchFamily="18" charset="0"/>
                <a:cs typeface="Times New Roman" pitchFamily="18" charset="0"/>
              </a:rPr>
              <a:t>. А если у ребёнка ещё не получается петь легко и правильно, то он отказывается петь.</a:t>
            </a:r>
          </a:p>
          <a:p>
            <a:pPr algn="ctr"/>
            <a:r>
              <a:rPr lang="ru-RU" sz="2000" dirty="0" smtClean="0">
                <a:latin typeface="Times New Roman" pitchFamily="18" charset="0"/>
                <a:cs typeface="Times New Roman" pitchFamily="18" charset="0"/>
              </a:rPr>
              <a:t>Поэтому необходимо учитывать рекомендации по охране детского голоса.</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0646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C\Desktop\с флешкт\slid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97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chemeClr val="tx2">
                <a:lumMod val="40000"/>
                <a:lumOff val="60000"/>
              </a:schemeClr>
            </a:solidFill>
          </a:ln>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6341" y="404664"/>
            <a:ext cx="3888432" cy="2582162"/>
          </a:xfrm>
          <a:prstGeom prst="rect">
            <a:avLst/>
          </a:prstGeom>
          <a:ln w="76200">
            <a:solidFill>
              <a:schemeClr val="tx2">
                <a:lumMod val="40000"/>
                <a:lumOff val="60000"/>
              </a:schemeClr>
            </a:solidFill>
          </a:ln>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11" y="3558761"/>
            <a:ext cx="3995936" cy="2996952"/>
          </a:xfrm>
          <a:prstGeom prst="rect">
            <a:avLst/>
          </a:prstGeom>
          <a:ln w="76200">
            <a:solidFill>
              <a:schemeClr val="tx2">
                <a:lumMod val="60000"/>
                <a:lumOff val="40000"/>
              </a:schemeClr>
            </a:solidFill>
          </a:ln>
        </p:spPr>
      </p:pic>
    </p:spTree>
    <p:extLst>
      <p:ext uri="{BB962C8B-B14F-4D97-AF65-F5344CB8AC3E}">
        <p14:creationId xmlns:p14="http://schemas.microsoft.com/office/powerpoint/2010/main" val="171678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79512" y="116632"/>
            <a:ext cx="8568952" cy="3785652"/>
          </a:xfrm>
          <a:prstGeom prst="rect">
            <a:avLst/>
          </a:prstGeom>
          <a:noFill/>
        </p:spPr>
        <p:txBody>
          <a:bodyPr wrap="square" rtlCol="0">
            <a:spAutoFit/>
          </a:bodyPr>
          <a:lstStyle/>
          <a:p>
            <a:pPr algn="ctr"/>
            <a:r>
              <a:rPr lang="ru-RU" dirty="0"/>
              <a:t> </a:t>
            </a:r>
            <a:r>
              <a:rPr lang="ru-RU" sz="2000" dirty="0">
                <a:latin typeface="Times New Roman" pitchFamily="18" charset="0"/>
                <a:cs typeface="Times New Roman" pitchFamily="18" charset="0"/>
              </a:rPr>
              <a:t>Перед началом пения можно напомнить детям о правильном положении корпуса стихотворением «Спинка-тростинка»[5, ст.8</a:t>
            </a:r>
            <a:r>
              <a:rPr lang="ru-RU" sz="2000" dirty="0" smtClean="0">
                <a:latin typeface="Times New Roman" pitchFamily="18" charset="0"/>
                <a:cs typeface="Times New Roman" pitchFamily="18" charset="0"/>
              </a:rPr>
              <a:t>]:</a:t>
            </a:r>
          </a:p>
          <a:p>
            <a:pPr algn="ctr"/>
            <a:endParaRPr lang="ru-RU" sz="20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Мы проверим спинку,</a:t>
            </a:r>
          </a:p>
          <a:p>
            <a:pPr algn="ctr"/>
            <a:r>
              <a:rPr lang="ru-RU" sz="2000" dirty="0" err="1">
                <a:latin typeface="Times New Roman" pitchFamily="18" charset="0"/>
                <a:cs typeface="Times New Roman" pitchFamily="18" charset="0"/>
              </a:rPr>
              <a:t>Спиночку</a:t>
            </a:r>
            <a:r>
              <a:rPr lang="ru-RU" sz="2000" dirty="0">
                <a:latin typeface="Times New Roman" pitchFamily="18" charset="0"/>
                <a:cs typeface="Times New Roman" pitchFamily="18" charset="0"/>
              </a:rPr>
              <a:t>-тростиночку.</a:t>
            </a:r>
          </a:p>
          <a:p>
            <a:pPr algn="ctr"/>
            <a:r>
              <a:rPr lang="ru-RU" sz="2000" dirty="0">
                <a:latin typeface="Times New Roman" pitchFamily="18" charset="0"/>
                <a:cs typeface="Times New Roman" pitchFamily="18" charset="0"/>
              </a:rPr>
              <a:t>Вот она какая – </a:t>
            </a:r>
          </a:p>
          <a:p>
            <a:pPr algn="ctr"/>
            <a:r>
              <a:rPr lang="ru-RU" sz="2000" dirty="0" err="1">
                <a:latin typeface="Times New Roman" pitchFamily="18" charset="0"/>
                <a:cs typeface="Times New Roman" pitchFamily="18" charset="0"/>
              </a:rPr>
              <a:t>Спиночка</a:t>
            </a:r>
            <a:r>
              <a:rPr lang="ru-RU" sz="2000" dirty="0">
                <a:latin typeface="Times New Roman" pitchFamily="18" charset="0"/>
                <a:cs typeface="Times New Roman" pitchFamily="18" charset="0"/>
              </a:rPr>
              <a:t> прямая!</a:t>
            </a:r>
          </a:p>
          <a:p>
            <a:pPr algn="ct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М.Картушина</a:t>
            </a:r>
            <a:endParaRPr lang="ru-RU" sz="2000"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     Для детей представляет определенную трудность сохранение правильной певческой установки в течение длительного времени. Поэтому нужно давать им возможность менять позу. Помогают в этом динамические паузы.</a:t>
            </a:r>
          </a:p>
        </p:txBody>
      </p:sp>
    </p:spTree>
    <p:extLst>
      <p:ext uri="{BB962C8B-B14F-4D97-AF65-F5344CB8AC3E}">
        <p14:creationId xmlns:p14="http://schemas.microsoft.com/office/powerpoint/2010/main" val="162806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gtEl>
                                        <p:attrNameLst>
                                          <p:attrName>style.color</p:attrName>
                                        </p:attrNameLst>
                                      </p:cBhvr>
                                      <p:to>
                                        <a:schemeClr val="accent2"/>
                                      </p:to>
                                    </p:animClr>
                                    <p:animClr clrSpc="rgb" dir="cw">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set>
                                      <p:cBhvr>
                                        <p:cTn id="9" dur="5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179512" y="260648"/>
            <a:ext cx="8496944" cy="3170099"/>
          </a:xfrm>
          <a:prstGeom prst="rect">
            <a:avLst/>
          </a:prstGeom>
          <a:noFill/>
        </p:spPr>
        <p:txBody>
          <a:bodyPr wrap="square" rtlCol="0">
            <a:spAutoFit/>
          </a:bodyPr>
          <a:lstStyle/>
          <a:p>
            <a:r>
              <a:rPr lang="ru-RU" sz="2000" dirty="0" smtClean="0">
                <a:latin typeface="Times New Roman" pitchFamily="18" charset="0"/>
                <a:cs typeface="Times New Roman" pitchFamily="18" charset="0"/>
              </a:rPr>
              <a:t>     Дыхание </a:t>
            </a:r>
            <a:r>
              <a:rPr lang="ru-RU" sz="2000" dirty="0">
                <a:latin typeface="Times New Roman" pitchFamily="18" charset="0"/>
                <a:cs typeface="Times New Roman" pitchFamily="18" charset="0"/>
              </a:rPr>
              <a:t>– один из основных факторов голосообразования. Если в повседневной жизни дыхание осуществляется непроизвольно, то певческое дыхание требует волевых усилий. Овладеть навыком певческого дыхания детям помогают упражнения, которые подразделяются на дыхательные упражнения без звука, звуковые дыхательные упражнения, упражнения под музыку. Эти упражнения, помимо привития навыка правильного певческого дыхания, способствует оздоровлению всей дыхательной системы, а также осуществляет массаж внутренних органов, насыщают ткани кислородом, укрепляют нервную систему.</a:t>
            </a:r>
          </a:p>
          <a:p>
            <a:endParaRPr lang="ru-RU" sz="2000" dirty="0">
              <a:latin typeface="Times New Roman" pitchFamily="18" charset="0"/>
              <a:cs typeface="Times New Roman" pitchFamily="18" charset="0"/>
            </a:endParaRPr>
          </a:p>
        </p:txBody>
      </p:sp>
      <p:sp>
        <p:nvSpPr>
          <p:cNvPr id="4" name="TextBox 3"/>
          <p:cNvSpPr txBox="1"/>
          <p:nvPr/>
        </p:nvSpPr>
        <p:spPr>
          <a:xfrm>
            <a:off x="3408061" y="3356992"/>
            <a:ext cx="5400600" cy="2554545"/>
          </a:xfrm>
          <a:prstGeom prst="rect">
            <a:avLst/>
          </a:prstGeom>
          <a:noFill/>
        </p:spPr>
        <p:txBody>
          <a:bodyPr wrap="square" rtlCol="0">
            <a:spAutoFit/>
          </a:bodyPr>
          <a:lstStyle/>
          <a:p>
            <a:r>
              <a:rPr lang="ru-RU" sz="2000" dirty="0" smtClean="0">
                <a:latin typeface="Times New Roman" pitchFamily="18" charset="0"/>
                <a:cs typeface="Times New Roman" pitchFamily="18" charset="0"/>
              </a:rPr>
              <a:t>    Однако </a:t>
            </a:r>
            <a:r>
              <a:rPr lang="ru-RU" sz="2000" dirty="0">
                <a:latin typeface="Times New Roman" pitchFamily="18" charset="0"/>
                <a:cs typeface="Times New Roman" pitchFamily="18" charset="0"/>
              </a:rPr>
              <a:t>надо помнить, что чрезмерное увлечение дыхательными упражнениями может привести к гипервентиляции легких. И вместо пользы мы получим обратный результат – ребенку может стать плохо. Поэтому на занятиях с детьми дошкольного возраста я использую не более двух упражнений на развитие дыхания.  </a:t>
            </a:r>
          </a:p>
        </p:txBody>
      </p:sp>
    </p:spTree>
    <p:extLst>
      <p:ext uri="{BB962C8B-B14F-4D97-AF65-F5344CB8AC3E}">
        <p14:creationId xmlns:p14="http://schemas.microsoft.com/office/powerpoint/2010/main" val="35337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07504" y="188640"/>
            <a:ext cx="8784976" cy="677108"/>
          </a:xfrm>
          <a:prstGeom prst="rect">
            <a:avLst/>
          </a:prstGeom>
          <a:noFill/>
        </p:spPr>
        <p:txBody>
          <a:bodyPr wrap="square" rtlCol="0">
            <a:spAutoFit/>
          </a:bodyPr>
          <a:lstStyle/>
          <a:p>
            <a:r>
              <a:rPr lang="ru-RU" sz="2000" b="1" u="sng" dirty="0">
                <a:latin typeface="Times New Roman" pitchFamily="18" charset="0"/>
                <a:cs typeface="Times New Roman" pitchFamily="18" charset="0"/>
              </a:rPr>
              <a:t>Игры на формирование певчески-правильного дыхания</a:t>
            </a:r>
            <a:r>
              <a:rPr lang="ru-RU" sz="2000" b="1" dirty="0">
                <a:latin typeface="Times New Roman" pitchFamily="18" charset="0"/>
                <a:cs typeface="Times New Roman" pitchFamily="18" charset="0"/>
              </a:rPr>
              <a:t> </a:t>
            </a:r>
            <a:r>
              <a:rPr lang="ru-RU" dirty="0"/>
              <a:t>(активный, быстрый, бесшумный вдох носом, длительный выдох ртом):</a:t>
            </a:r>
          </a:p>
        </p:txBody>
      </p:sp>
      <p:sp>
        <p:nvSpPr>
          <p:cNvPr id="8" name="TextBox 7"/>
          <p:cNvSpPr txBox="1"/>
          <p:nvPr/>
        </p:nvSpPr>
        <p:spPr>
          <a:xfrm>
            <a:off x="1763688" y="980728"/>
            <a:ext cx="7272808" cy="4524315"/>
          </a:xfrm>
          <a:prstGeom prst="rect">
            <a:avLst/>
          </a:prstGeom>
          <a:noFill/>
        </p:spPr>
        <p:txBody>
          <a:bodyPr wrap="square" rtlCol="0">
            <a:spAutoFit/>
          </a:bodyPr>
          <a:lstStyle/>
          <a:p>
            <a:r>
              <a:rPr lang="ru-RU" b="1" dirty="0">
                <a:latin typeface="Times New Roman" pitchFamily="18" charset="0"/>
                <a:cs typeface="Times New Roman" pitchFamily="18" charset="0"/>
              </a:rPr>
              <a:t>1. «Ах, какой аромат!»</a:t>
            </a:r>
          </a:p>
          <a:p>
            <a:r>
              <a:rPr lang="ru-RU" dirty="0">
                <a:latin typeface="Times New Roman" pitchFamily="18" charset="0"/>
                <a:cs typeface="Times New Roman" pitchFamily="18" charset="0"/>
              </a:rPr>
              <a:t>Мы стоим на полянке, видим перед собой цветочек, срываем его и коротко, но глубоко вдыхаем его аромат. Необходимо следить, чтобы дети вдыхали носом, а выдыхали ртом.</a:t>
            </a:r>
          </a:p>
          <a:p>
            <a:r>
              <a:rPr lang="ru-RU" b="1" dirty="0" smtClean="0">
                <a:latin typeface="Times New Roman" pitchFamily="18" charset="0"/>
                <a:cs typeface="Times New Roman" pitchFamily="18" charset="0"/>
              </a:rPr>
              <a:t>2</a:t>
            </a:r>
            <a:r>
              <a:rPr lang="ru-RU" b="1" dirty="0">
                <a:latin typeface="Times New Roman" pitchFamily="18" charset="0"/>
                <a:cs typeface="Times New Roman" pitchFamily="18" charset="0"/>
              </a:rPr>
              <a:t>. «Береги огонь!».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Берем свечку, дуем на пламя тихо и медленно, чтобы она не погасла. У кого получится дольше всех дуть на свечу, и не потушить ее при этом, тот победил.</a:t>
            </a:r>
          </a:p>
          <a:p>
            <a:r>
              <a:rPr lang="ru-RU" b="1" dirty="0" smtClean="0">
                <a:latin typeface="Times New Roman" pitchFamily="18" charset="0"/>
                <a:cs typeface="Times New Roman" pitchFamily="18" charset="0"/>
              </a:rPr>
              <a:t>3</a:t>
            </a:r>
            <a:r>
              <a:rPr lang="ru-RU" b="1" dirty="0">
                <a:latin typeface="Times New Roman" pitchFamily="18" charset="0"/>
                <a:cs typeface="Times New Roman" pitchFamily="18" charset="0"/>
              </a:rPr>
              <a:t>. «Надуваем шарик!»</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Ставим руки возле губ – это импровизированный шарик. Делаем вдох и медленно вдыхаем его в «шарик» (дуть надо очень осторожно, чтобы «шарик не лопнул»). У кого получится дуть дольше всех, </a:t>
            </a:r>
            <a:r>
              <a:rPr lang="ru-RU" dirty="0" smtClean="0">
                <a:latin typeface="Times New Roman" pitchFamily="18" charset="0"/>
                <a:cs typeface="Times New Roman" pitchFamily="18" charset="0"/>
              </a:rPr>
              <a:t>а соответственно </a:t>
            </a:r>
            <a:r>
              <a:rPr lang="ru-RU" dirty="0">
                <a:latin typeface="Times New Roman" pitchFamily="18" charset="0"/>
                <a:cs typeface="Times New Roman" pitchFamily="18" charset="0"/>
              </a:rPr>
              <a:t>и надуть больший шарик, тот молодец. Это упражнение также способствует формированию короткого и глубокого вдоха. </a:t>
            </a:r>
          </a:p>
          <a:p>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9" name="TextBox 8"/>
          <p:cNvSpPr txBox="1"/>
          <p:nvPr/>
        </p:nvSpPr>
        <p:spPr>
          <a:xfrm>
            <a:off x="107504" y="5085184"/>
            <a:ext cx="8928992" cy="1323439"/>
          </a:xfrm>
          <a:prstGeom prst="rect">
            <a:avLst/>
          </a:prstGeom>
          <a:noFill/>
        </p:spPr>
        <p:txBody>
          <a:bodyPr wrap="square" rtlCol="0">
            <a:spAutoFit/>
          </a:bodyPr>
          <a:lstStyle/>
          <a:p>
            <a:r>
              <a:rPr lang="ru-RU" sz="2000" b="1" dirty="0">
                <a:latin typeface="Times New Roman" pitchFamily="18" charset="0"/>
                <a:cs typeface="Times New Roman" pitchFamily="18" charset="0"/>
              </a:rPr>
              <a:t>4</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«Аквалангисты!»</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Представили себя в бассейне. «Нырнули под воду» (вдох носом, и сразу же его зажать пальцами, присесть на корточки), и потихоньку выдыхаем, у кого дыхание закончилась – «всплывает» (встает на ноги).</a:t>
            </a:r>
          </a:p>
        </p:txBody>
      </p:sp>
    </p:spTree>
    <p:extLst>
      <p:ext uri="{BB962C8B-B14F-4D97-AF65-F5344CB8AC3E}">
        <p14:creationId xmlns:p14="http://schemas.microsoft.com/office/powerpoint/2010/main" val="4560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79712" y="116632"/>
            <a:ext cx="6983878" cy="6555641"/>
          </a:xfrm>
          <a:prstGeom prst="rect">
            <a:avLst/>
          </a:prstGeom>
          <a:noFill/>
        </p:spPr>
        <p:txBody>
          <a:bodyPr wrap="square" rtlCol="0">
            <a:spAutoFit/>
          </a:bodyPr>
          <a:lstStyle/>
          <a:p>
            <a:r>
              <a:rPr lang="ru-RU" sz="2000" b="1" dirty="0">
                <a:latin typeface="Times New Roman" pitchFamily="18" charset="0"/>
                <a:cs typeface="Times New Roman" pitchFamily="18" charset="0"/>
              </a:rPr>
              <a:t>Звукообразование. </a:t>
            </a:r>
            <a:r>
              <a:rPr lang="ru-RU" sz="2000" dirty="0">
                <a:latin typeface="Times New Roman" pitchFamily="18" charset="0"/>
                <a:cs typeface="Times New Roman" pitchFamily="18" charset="0"/>
              </a:rPr>
              <a:t>Работа над правильным звукообразованием строится на развитии слуховых ощущений и умении использовать резонаторы.  В этом помогут такие упражнения, как:</a:t>
            </a:r>
          </a:p>
          <a:p>
            <a:pPr lvl="0"/>
            <a:r>
              <a:rPr lang="ru-RU" sz="2000" b="1" u="sng" dirty="0">
                <a:latin typeface="Times New Roman" pitchFamily="18" charset="0"/>
                <a:cs typeface="Times New Roman" pitchFamily="18" charset="0"/>
              </a:rPr>
              <a:t>Пение с приставленной к уху ладонью</a:t>
            </a:r>
            <a:r>
              <a:rPr lang="ru-RU" sz="2000" u="sng" dirty="0">
                <a:latin typeface="Times New Roman" pitchFamily="18" charset="0"/>
                <a:cs typeface="Times New Roman" pitchFamily="18" charset="0"/>
              </a:rPr>
              <a:t>.</a:t>
            </a:r>
          </a:p>
          <a:p>
            <a:pPr lvl="0"/>
            <a:r>
              <a:rPr lang="ru-RU" sz="2000" dirty="0">
                <a:latin typeface="Times New Roman" pitchFamily="18" charset="0"/>
                <a:cs typeface="Times New Roman" pitchFamily="18" charset="0"/>
              </a:rPr>
              <a:t>«Колокол» (по </a:t>
            </a:r>
            <a:r>
              <a:rPr lang="ru-RU" sz="2000" dirty="0" err="1">
                <a:latin typeface="Times New Roman" pitchFamily="18" charset="0"/>
                <a:cs typeface="Times New Roman" pitchFamily="18" charset="0"/>
              </a:rPr>
              <a:t>К.В.Тарасовой</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Пропевать</a:t>
            </a:r>
            <a:r>
              <a:rPr lang="ru-RU" sz="2000" dirty="0">
                <a:latin typeface="Times New Roman" pitchFamily="18" charset="0"/>
                <a:cs typeface="Times New Roman" pitchFamily="18" charset="0"/>
              </a:rPr>
              <a:t> на одном звуке междометие «Бом!.. Бом!..», долго протягивая звук «м</a:t>
            </a:r>
            <a:r>
              <a:rPr lang="ru-RU" sz="2000" dirty="0" smtClean="0">
                <a:latin typeface="Times New Roman" pitchFamily="18" charset="0"/>
                <a:cs typeface="Times New Roman" pitchFamily="18" charset="0"/>
              </a:rPr>
              <a:t>».</a:t>
            </a:r>
          </a:p>
          <a:p>
            <a:pPr lvl="0"/>
            <a:endParaRPr lang="ru-RU" sz="2000" dirty="0">
              <a:latin typeface="Times New Roman" pitchFamily="18" charset="0"/>
              <a:cs typeface="Times New Roman" pitchFamily="18" charset="0"/>
            </a:endParaRPr>
          </a:p>
          <a:p>
            <a:pPr lvl="0"/>
            <a:r>
              <a:rPr lang="ru-RU" sz="2000" b="1" u="sng" dirty="0">
                <a:latin typeface="Times New Roman" pitchFamily="18" charset="0"/>
                <a:cs typeface="Times New Roman" pitchFamily="18" charset="0"/>
              </a:rPr>
              <a:t>Пение, приложив пальцы к кадыку </a:t>
            </a:r>
            <a:r>
              <a:rPr lang="ru-RU" sz="2000" dirty="0">
                <a:latin typeface="Times New Roman" pitchFamily="18" charset="0"/>
                <a:cs typeface="Times New Roman" pitchFamily="18" charset="0"/>
              </a:rPr>
              <a:t>(по </a:t>
            </a:r>
            <a:r>
              <a:rPr lang="ru-RU" sz="2000" dirty="0" err="1">
                <a:latin typeface="Times New Roman" pitchFamily="18" charset="0"/>
                <a:cs typeface="Times New Roman" pitchFamily="18" charset="0"/>
              </a:rPr>
              <a:t>Т.В.Охомуш</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Пропевать</a:t>
            </a:r>
            <a:r>
              <a:rPr lang="ru-RU" sz="2000" dirty="0">
                <a:latin typeface="Times New Roman" pitchFamily="18" charset="0"/>
                <a:cs typeface="Times New Roman" pitchFamily="18" charset="0"/>
              </a:rPr>
              <a:t> на одном звуке «</a:t>
            </a:r>
            <a:r>
              <a:rPr lang="ru-RU" sz="2000" dirty="0" err="1">
                <a:latin typeface="Times New Roman" pitchFamily="18" charset="0"/>
                <a:cs typeface="Times New Roman" pitchFamily="18" charset="0"/>
              </a:rPr>
              <a:t>ммм</a:t>
            </a:r>
            <a:r>
              <a:rPr lang="ru-RU" sz="2000" dirty="0">
                <a:latin typeface="Times New Roman" pitchFamily="18" charset="0"/>
                <a:cs typeface="Times New Roman" pitchFamily="18" charset="0"/>
              </a:rPr>
              <a:t> и м», «</a:t>
            </a:r>
            <a:r>
              <a:rPr lang="ru-RU" sz="2000" dirty="0" err="1">
                <a:latin typeface="Times New Roman" pitchFamily="18" charset="0"/>
                <a:cs typeface="Times New Roman" pitchFamily="18" charset="0"/>
              </a:rPr>
              <a:t>мммэмм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ммм</a:t>
            </a:r>
            <a:r>
              <a:rPr lang="ru-RU" sz="2000" dirty="0">
                <a:latin typeface="Times New Roman" pitchFamily="18" charset="0"/>
                <a:cs typeface="Times New Roman" pitchFamily="18" charset="0"/>
              </a:rPr>
              <a:t> а мм», «</a:t>
            </a:r>
            <a:r>
              <a:rPr lang="ru-RU" sz="2000" dirty="0" err="1">
                <a:latin typeface="Times New Roman" pitchFamily="18" charset="0"/>
                <a:cs typeface="Times New Roman" pitchFamily="18" charset="0"/>
              </a:rPr>
              <a:t>ммм</a:t>
            </a:r>
            <a:r>
              <a:rPr lang="ru-RU" sz="2000" dirty="0">
                <a:latin typeface="Times New Roman" pitchFamily="18" charset="0"/>
                <a:cs typeface="Times New Roman" pitchFamily="18" charset="0"/>
              </a:rPr>
              <a:t> о мм», «</a:t>
            </a:r>
            <a:r>
              <a:rPr lang="ru-RU" sz="2000" dirty="0" err="1">
                <a:latin typeface="Times New Roman" pitchFamily="18" charset="0"/>
                <a:cs typeface="Times New Roman" pitchFamily="18" charset="0"/>
              </a:rPr>
              <a:t>ммм</a:t>
            </a:r>
            <a:r>
              <a:rPr lang="ru-RU" sz="2000" dirty="0">
                <a:latin typeface="Times New Roman" pitchFamily="18" charset="0"/>
                <a:cs typeface="Times New Roman" pitchFamily="18" charset="0"/>
              </a:rPr>
              <a:t> у мм». </a:t>
            </a:r>
            <a:endParaRPr lang="ru-RU" sz="2000" dirty="0" smtClean="0">
              <a:latin typeface="Times New Roman" pitchFamily="18" charset="0"/>
              <a:cs typeface="Times New Roman" pitchFamily="18" charset="0"/>
            </a:endParaRPr>
          </a:p>
          <a:p>
            <a:pPr lvl="0"/>
            <a:endParaRPr lang="ru-RU" sz="2000" dirty="0">
              <a:latin typeface="Times New Roman" pitchFamily="18" charset="0"/>
              <a:cs typeface="Times New Roman" pitchFamily="18" charset="0"/>
            </a:endParaRPr>
          </a:p>
          <a:p>
            <a:pPr lvl="0"/>
            <a:r>
              <a:rPr lang="ru-RU" sz="2000" b="1" u="sng" dirty="0">
                <a:latin typeface="Times New Roman" pitchFamily="18" charset="0"/>
                <a:cs typeface="Times New Roman" pitchFamily="18" charset="0"/>
              </a:rPr>
              <a:t>Пение с закрытым ртом</a:t>
            </a:r>
            <a:r>
              <a:rPr lang="ru-RU" sz="2000" b="1" u="sng" dirty="0" smtClean="0">
                <a:latin typeface="Times New Roman" pitchFamily="18" charset="0"/>
                <a:cs typeface="Times New Roman" pitchFamily="18" charset="0"/>
              </a:rPr>
              <a:t>, при </a:t>
            </a:r>
            <a:r>
              <a:rPr lang="ru-RU" sz="2000" b="1" u="sng" dirty="0">
                <a:latin typeface="Times New Roman" pitchFamily="18" charset="0"/>
                <a:cs typeface="Times New Roman" pitchFamily="18" charset="0"/>
              </a:rPr>
              <a:t>котором слышится сонорный гласный «м</a:t>
            </a:r>
            <a:r>
              <a:rPr lang="ru-RU" sz="2000" b="1" u="sng" dirty="0" smtClean="0">
                <a:latin typeface="Times New Roman" pitchFamily="18" charset="0"/>
                <a:cs typeface="Times New Roman" pitchFamily="18" charset="0"/>
              </a:rPr>
              <a:t>».</a:t>
            </a:r>
          </a:p>
          <a:p>
            <a:pPr lvl="0"/>
            <a:endParaRPr lang="ru-RU" sz="2000" b="1" u="sng" dirty="0">
              <a:latin typeface="Times New Roman" pitchFamily="18" charset="0"/>
              <a:cs typeface="Times New Roman" pitchFamily="18" charset="0"/>
            </a:endParaRPr>
          </a:p>
          <a:p>
            <a:pPr lvl="0"/>
            <a:r>
              <a:rPr lang="ru-RU" sz="2000" b="1" u="sng" dirty="0">
                <a:latin typeface="Times New Roman" pitchFamily="18" charset="0"/>
                <a:cs typeface="Times New Roman" pitchFamily="18" charset="0"/>
              </a:rPr>
              <a:t>Карточки с изображением правильного положения рта. </a:t>
            </a:r>
            <a:endParaRPr lang="ru-RU" sz="2000" b="1" u="sng" dirty="0" smtClean="0">
              <a:latin typeface="Times New Roman" pitchFamily="18" charset="0"/>
              <a:cs typeface="Times New Roman" pitchFamily="18" charset="0"/>
            </a:endParaRPr>
          </a:p>
          <a:p>
            <a:pPr lvl="0"/>
            <a:endParaRPr lang="ru-RU" sz="2000" b="1" u="sng" dirty="0">
              <a:latin typeface="Times New Roman" pitchFamily="18" charset="0"/>
              <a:cs typeface="Times New Roman" pitchFamily="18" charset="0"/>
            </a:endParaRPr>
          </a:p>
          <a:p>
            <a:pPr lvl="0"/>
            <a:r>
              <a:rPr lang="ru-RU" sz="2000" b="1" u="sng" dirty="0">
                <a:latin typeface="Times New Roman" pitchFamily="18" charset="0"/>
                <a:cs typeface="Times New Roman" pitchFamily="18" charset="0"/>
              </a:rPr>
              <a:t>Песенки-</a:t>
            </a:r>
            <a:r>
              <a:rPr lang="ru-RU" sz="2000" b="1" u="sng" dirty="0" err="1">
                <a:latin typeface="Times New Roman" pitchFamily="18" charset="0"/>
                <a:cs typeface="Times New Roman" pitchFamily="18" charset="0"/>
              </a:rPr>
              <a:t>распевки</a:t>
            </a:r>
            <a:r>
              <a:rPr lang="ru-RU" sz="2000" b="1" u="sng" dirty="0">
                <a:latin typeface="Times New Roman" pitchFamily="18" charset="0"/>
                <a:cs typeface="Times New Roman" pitchFamily="18" charset="0"/>
              </a:rPr>
              <a:t>, исполняемые на 2-3 примарных звука.</a:t>
            </a:r>
            <a:r>
              <a:rPr lang="ru-RU"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lvl="0"/>
            <a:endParaRPr lang="ru-RU" sz="2000" b="1" dirty="0">
              <a:latin typeface="Times New Roman" pitchFamily="18" charset="0"/>
              <a:cs typeface="Times New Roman" pitchFamily="18" charset="0"/>
            </a:endParaRPr>
          </a:p>
          <a:p>
            <a:pPr lvl="0"/>
            <a:r>
              <a:rPr lang="ru-RU" sz="2000" b="1" u="sng" dirty="0">
                <a:latin typeface="Times New Roman" pitchFamily="18" charset="0"/>
                <a:cs typeface="Times New Roman" pitchFamily="18" charset="0"/>
              </a:rPr>
              <a:t>Пособие «Поющая азбука», «Поющие часы» (М.Ю. </a:t>
            </a:r>
            <a:r>
              <a:rPr lang="ru-RU" sz="2000" b="1" u="sng" dirty="0" err="1">
                <a:latin typeface="Times New Roman" pitchFamily="18" charset="0"/>
                <a:cs typeface="Times New Roman" pitchFamily="18" charset="0"/>
              </a:rPr>
              <a:t>Картушина</a:t>
            </a:r>
            <a:r>
              <a:rPr lang="ru-RU" sz="2000" b="1" u="sng" dirty="0">
                <a:latin typeface="Times New Roman" pitchFamily="18" charset="0"/>
                <a:cs typeface="Times New Roman" pitchFamily="18" charset="0"/>
              </a:rPr>
              <a:t>)</a:t>
            </a:r>
          </a:p>
        </p:txBody>
      </p:sp>
    </p:spTree>
    <p:extLst>
      <p:ext uri="{BB962C8B-B14F-4D97-AF65-F5344CB8AC3E}">
        <p14:creationId xmlns:p14="http://schemas.microsoft.com/office/powerpoint/2010/main" val="10776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891</Words>
  <Application>Microsoft Office PowerPoint</Application>
  <PresentationFormat>Экран (4:3)</PresentationFormat>
  <Paragraphs>109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Home-PC</dc:creator>
  <cp:lastModifiedBy>Home-PC</cp:lastModifiedBy>
  <cp:revision>18</cp:revision>
  <dcterms:created xsi:type="dcterms:W3CDTF">2022-11-06T16:26:09Z</dcterms:created>
  <dcterms:modified xsi:type="dcterms:W3CDTF">2023-11-02T17:26:38Z</dcterms:modified>
</cp:coreProperties>
</file>