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84" r:id="rId15"/>
    <p:sldId id="286" r:id="rId16"/>
    <p:sldId id="267" r:id="rId17"/>
    <p:sldId id="268" r:id="rId18"/>
    <p:sldId id="281" r:id="rId19"/>
    <p:sldId id="269" r:id="rId20"/>
    <p:sldId id="270" r:id="rId21"/>
    <p:sldId id="271" r:id="rId22"/>
    <p:sldId id="272" r:id="rId23"/>
    <p:sldId id="273" r:id="rId24"/>
    <p:sldId id="276" r:id="rId25"/>
    <p:sldId id="279" r:id="rId26"/>
    <p:sldId id="277" r:id="rId27"/>
    <p:sldId id="285" r:id="rId28"/>
    <p:sldId id="27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4" d="100"/>
          <a:sy n="34" d="100"/>
        </p:scale>
        <p:origin x="182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AAED-5F42-44B4-9EF1-FF9F52FE54F9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6ED6-3FA5-438A-AAB7-9CFAB689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63CCF-C20C-436A-BCB3-C1196980EC4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1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0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1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8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3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6449-A8F2-464A-B4A7-EB00C59EF9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2EDB-2681-4D1E-8577-5A49757E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none/path/s70ba72ab1a55cd6c/image/ib8ac521307d4c4d3/version/1517778592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9853" r="3309" b="29821"/>
          <a:stretch/>
        </p:blipFill>
        <p:spPr bwMode="auto">
          <a:xfrm>
            <a:off x="966953" y="1082566"/>
            <a:ext cx="10131971" cy="41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53" y="148282"/>
            <a:ext cx="9216081" cy="96163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электрического тока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urok.1sept.ru/articles/682915/presentation/Image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10000"/>
          <a:stretch/>
        </p:blipFill>
        <p:spPr bwMode="auto">
          <a:xfrm>
            <a:off x="1057530" y="1282889"/>
            <a:ext cx="10041925" cy="53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2897" y="3274541"/>
            <a:ext cx="5016844" cy="1272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70453" y="2360141"/>
            <a:ext cx="2384855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91" y="167417"/>
            <a:ext cx="11778049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за работу тока мы платим каждый месяц. Как мы узнаем сколько платить за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электроэнергию?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urok.1sept.ru/articles/682915/presentation/Image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2310" r="3458"/>
          <a:stretch/>
        </p:blipFill>
        <p:spPr bwMode="auto">
          <a:xfrm>
            <a:off x="4797039" y="1492979"/>
            <a:ext cx="7147729" cy="50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ompanyvolt.ru/wp-content/uploads/2022/11/chemu-ravna-moshhnost-toka-v-cepi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0608" r="51016" b="19416"/>
          <a:stretch/>
        </p:blipFill>
        <p:spPr bwMode="auto">
          <a:xfrm>
            <a:off x="183291" y="1492980"/>
            <a:ext cx="4597177" cy="28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companyvolt.ru/wp-content/uploads/2022/11/chemu-ravna-moshhnost-toka-v-cepi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 t="40358" r="33620" b="16902"/>
          <a:stretch/>
        </p:blipFill>
        <p:spPr bwMode="auto">
          <a:xfrm>
            <a:off x="1857862" y="4485502"/>
            <a:ext cx="1248033" cy="21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9969" y="5431997"/>
            <a:ext cx="588775" cy="115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marpravda.ru/upload/medialibrary/be1/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 b="44062"/>
          <a:stretch/>
        </p:blipFill>
        <p:spPr bwMode="auto">
          <a:xfrm>
            <a:off x="3556001" y="1382018"/>
            <a:ext cx="8318500" cy="52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1126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посчитаем сколько мы заплатим за свет в следующем месяце, если текущие показания счетчика равны 187 кВт*ч?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56001" y="2679700"/>
            <a:ext cx="3644899" cy="210820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930400"/>
            <a:ext cx="241300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Запишем текущие показания в соответствующее поле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1126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посчитаем сколько мы заплатим за свет в следующем месяце, если текущие показания счетчика равны 187 кВт*ч?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www.marpravda.ru/upload/medialibrary/be1/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 b="44062"/>
          <a:stretch/>
        </p:blipFill>
        <p:spPr bwMode="auto">
          <a:xfrm>
            <a:off x="3556001" y="1382018"/>
            <a:ext cx="8318500" cy="52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8500" y="46101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1866900"/>
            <a:ext cx="2984500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Найдем разницу между текущими и прошлыми показаниями, результат запишем в нужное поле.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>
            <a:off x="3860800" y="2467065"/>
            <a:ext cx="4229100" cy="232770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marpravda.ru/upload/medialibrary/be1/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 b="44062"/>
          <a:stretch/>
        </p:blipFill>
        <p:spPr bwMode="auto">
          <a:xfrm>
            <a:off x="3556001" y="1382018"/>
            <a:ext cx="8318500" cy="52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126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посчитаем сколько мы заплатим за свет в следующем месяце, если текущие показания счетчика равны 187 кВт*ч?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354330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3) Умножим расход на текущий тариф и запишем результат. Готово!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24300" y="2685365"/>
            <a:ext cx="6489700" cy="269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48500" y="46101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1500" y="4610100"/>
            <a:ext cx="4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617200" y="515396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228,8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382" t="15714" r="32440" b="11587"/>
          <a:stretch/>
        </p:blipFill>
        <p:spPr>
          <a:xfrm>
            <a:off x="2220686" y="151316"/>
            <a:ext cx="8229600" cy="67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электрического тока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631092"/>
            <a:ext cx="11353800" cy="4570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найдите всю необходимую информацию в параграфе ... и заполните таблицу.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26786"/>
              </p:ext>
            </p:extLst>
          </p:nvPr>
        </p:nvGraphicFramePr>
        <p:xfrm>
          <a:off x="321276" y="2992040"/>
          <a:ext cx="11640065" cy="1761046"/>
        </p:xfrm>
        <a:graphic>
          <a:graphicData uri="http://schemas.openxmlformats.org/drawingml/2006/table">
            <a:tbl>
              <a:tblPr firstRow="1" firstCol="1" bandRow="1"/>
              <a:tblGrid>
                <a:gridCol w="2177294">
                  <a:extLst>
                    <a:ext uri="{9D8B030D-6E8A-4147-A177-3AD203B41FA5}">
                      <a16:colId xmlns:a16="http://schemas.microsoft.com/office/drawing/2014/main" val="1519057404"/>
                    </a:ext>
                  </a:extLst>
                </a:gridCol>
                <a:gridCol w="2478732">
                  <a:extLst>
                    <a:ext uri="{9D8B030D-6E8A-4147-A177-3AD203B41FA5}">
                      <a16:colId xmlns:a16="http://schemas.microsoft.com/office/drawing/2014/main" val="2844845132"/>
                    </a:ext>
                  </a:extLst>
                </a:gridCol>
                <a:gridCol w="2328013">
                  <a:extLst>
                    <a:ext uri="{9D8B030D-6E8A-4147-A177-3AD203B41FA5}">
                      <a16:colId xmlns:a16="http://schemas.microsoft.com/office/drawing/2014/main" val="3202324516"/>
                    </a:ext>
                  </a:extLst>
                </a:gridCol>
                <a:gridCol w="1900469">
                  <a:extLst>
                    <a:ext uri="{9D8B030D-6E8A-4147-A177-3AD203B41FA5}">
                      <a16:colId xmlns:a16="http://schemas.microsoft.com/office/drawing/2014/main" val="39663308"/>
                    </a:ext>
                  </a:extLst>
                </a:gridCol>
                <a:gridCol w="2755557">
                  <a:extLst>
                    <a:ext uri="{9D8B030D-6E8A-4147-A177-3AD203B41FA5}">
                      <a16:colId xmlns:a16="http://schemas.microsoft.com/office/drawing/2014/main" val="3147304941"/>
                    </a:ext>
                  </a:extLst>
                </a:gridCol>
              </a:tblGrid>
              <a:tr h="6355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величина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Расчетная формула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Измерительный прибор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184632"/>
                  </a:ext>
                </a:extLst>
              </a:tr>
              <a:tr h="317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63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8628"/>
            <a:ext cx="10515600" cy="722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18" t="60871" r="28063" b="16787"/>
          <a:stretch/>
        </p:blipFill>
        <p:spPr>
          <a:xfrm>
            <a:off x="154621" y="1210963"/>
            <a:ext cx="11882755" cy="34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465" y="210065"/>
            <a:ext cx="988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пылесос вы купите и почему?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mpic/11532558/2a0000018b5bb8587ed9d026a474f77d75e1/6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73" y="881248"/>
            <a:ext cx="3271964" cy="30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отография Робот-пылесос Samsung VR05R5050WK черный №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6605" y="3589357"/>
            <a:ext cx="3363060" cy="28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207" y="917951"/>
            <a:ext cx="4256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уборки: влажная, сухая.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Потребляемая мощность: 35 Вт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пылесборника: контейнер.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пылесборника: 400 мл.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резервуара для воды: 200 мл.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пылесоса: робот-пылесос.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Продолжительность автономной работы: 110 мин.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Боковые щетки: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со смартфона: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Уровень шума: 74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навигации : гироскоп.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Высота преодоления порога : 1.5 см.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Комплектация: боковая щетка, док-станция, насадка для влажной уборки, пульт ДУ, резервуар для воды, руководство пользователя, шнур питания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10063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8372" y="1352299"/>
            <a:ext cx="40569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уборки: влажная, сухая.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Потребляемая мощность: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пылесборника: контейнер.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пылесборника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0,2 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резервуара для воды: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 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пылесоса: робот-пылесос.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Продолжительность автономной работы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со смартфона: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Уровень шума: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Высота преодоления порога 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см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Комплектация: боковая щетка, док-станция, насадка для влажной уборки, пульт ДУ, резервуар для воды, руководство пользователя, шнур питания.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14012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plate.ru/images/article/thumb/715-0/2018/10/holerik-harakteristika-cheloveka-i-podhodyashchie-profess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70645"/>
          <a:stretch/>
        </p:blipFill>
        <p:spPr bwMode="auto">
          <a:xfrm>
            <a:off x="2293293" y="2804984"/>
            <a:ext cx="9779258" cy="147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vplate.ru/images/article/thumb/715-0/2018/10/holerik-harakteristika-cheloveka-i-podhodyashchie-professii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32186" r="53477" b="5128"/>
          <a:stretch/>
        </p:blipFill>
        <p:spPr bwMode="auto">
          <a:xfrm>
            <a:off x="630195" y="1050324"/>
            <a:ext cx="3879736" cy="4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повторим то, что уже знаем!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09625"/>
              </p:ext>
            </p:extLst>
          </p:nvPr>
        </p:nvGraphicFramePr>
        <p:xfrm>
          <a:off x="388882" y="2680137"/>
          <a:ext cx="11414235" cy="2921397"/>
        </p:xfrm>
        <a:graphic>
          <a:graphicData uri="http://schemas.openxmlformats.org/drawingml/2006/table">
            <a:tbl>
              <a:tblPr firstRow="1" firstCol="1" bandRow="1"/>
              <a:tblGrid>
                <a:gridCol w="2480444">
                  <a:extLst>
                    <a:ext uri="{9D8B030D-6E8A-4147-A177-3AD203B41FA5}">
                      <a16:colId xmlns:a16="http://schemas.microsoft.com/office/drawing/2014/main" val="2155919673"/>
                    </a:ext>
                  </a:extLst>
                </a:gridCol>
                <a:gridCol w="1912882">
                  <a:extLst>
                    <a:ext uri="{9D8B030D-6E8A-4147-A177-3AD203B41FA5}">
                      <a16:colId xmlns:a16="http://schemas.microsoft.com/office/drawing/2014/main" val="1212505429"/>
                    </a:ext>
                  </a:extLst>
                </a:gridCol>
                <a:gridCol w="2455215">
                  <a:extLst>
                    <a:ext uri="{9D8B030D-6E8A-4147-A177-3AD203B41FA5}">
                      <a16:colId xmlns:a16="http://schemas.microsoft.com/office/drawing/2014/main" val="1796349972"/>
                    </a:ext>
                  </a:extLst>
                </a:gridCol>
                <a:gridCol w="2282847">
                  <a:extLst>
                    <a:ext uri="{9D8B030D-6E8A-4147-A177-3AD203B41FA5}">
                      <a16:colId xmlns:a16="http://schemas.microsoft.com/office/drawing/2014/main" val="2267982777"/>
                    </a:ext>
                  </a:extLst>
                </a:gridCol>
                <a:gridCol w="2282847">
                  <a:extLst>
                    <a:ext uri="{9D8B030D-6E8A-4147-A177-3AD203B41FA5}">
                      <a16:colId xmlns:a16="http://schemas.microsoft.com/office/drawing/2014/main" val="4284558556"/>
                    </a:ext>
                  </a:extLst>
                </a:gridCol>
              </a:tblGrid>
              <a:tr h="573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величина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Расчётная формула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98851"/>
                  </a:ext>
                </a:extLst>
              </a:tr>
              <a:tr h="286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Сила тока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02979"/>
                  </a:ext>
                </a:extLst>
              </a:tr>
              <a:tr h="286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Напряжение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56061"/>
                  </a:ext>
                </a:extLst>
              </a:tr>
              <a:tr h="573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Сопротивление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432716"/>
                  </a:ext>
                </a:extLst>
              </a:tr>
              <a:tr h="573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Электрический заряд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8874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9959" y="1923802"/>
            <a:ext cx="33002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736x/32/71/f9/3271f94744054faf8de875a67e9c21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16" y="707724"/>
            <a:ext cx="4518454" cy="5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123" y="1692875"/>
            <a:ext cx="621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1: Домохозяйки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00" y="2474451"/>
            <a:ext cx="7302846" cy="27270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задание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рассчитать по квитанции и показаниям счетчика стоимость электроэнергии, потраченной за месяц. Предложите варианты сокращения этих расходов.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29" y="1714414"/>
            <a:ext cx="6860060" cy="707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2: Научные сотрудники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thumbs.dreamstime.com/b/%D0%B4%D0%B5%D1%82%D0%B5%D0%BD%D1%8B%D1%88%D0%B8-%D0%BD%D0%B0%D1%83%D1%87%D0%BD%D0%BE%D0%B3%D0%BE-%D1%80%D0%B0%D0%B1%D0%BE%D1%82%D0%BD%D0%B8%D0%BA%D0%B0-12734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11" y="1331354"/>
            <a:ext cx="4284883" cy="49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929" y="2515255"/>
            <a:ext cx="6528486" cy="23974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задание 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электрическую цепь по схеме и рассчитать с помощью приборов и формул мощность лампы и работу, совершаемую током в течении 5 минут ее работы.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24" y="1516706"/>
            <a:ext cx="4339281" cy="6951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3: Экологи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sun6-20.userapi.com/s/v1/if2/-kQibcxiV4PbKlHPWuUD7R7mA1djXDjBY9mFhrEs820Z4kvTnGHOfVD_5Ws4zDoIJCv3o6ZDeqYZ1K_7gmjkGafN.jpg?size=1163x1254&amp;quality=96&amp;crop=0,0,1163,1254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04" y="1198605"/>
            <a:ext cx="5009097" cy="54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924" y="2418749"/>
            <a:ext cx="6096000" cy="375776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задание 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Прочитайте научную статью о влиянии энергетики на окружающую среду. Почему нужно беречь электроэнергию? Как тема урока связана с экологией? Какой вред наносят электростанции? Какие методы борьбы с экологическим загрязнением описаны в статье?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22" y="13133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578" y="1416652"/>
            <a:ext cx="6637638" cy="11884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4:Технические специалисты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cache3.youla.io/files/images/720_720_out/5d/c9/5dc99d1adbdf0fb0443af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86" y="1594022"/>
            <a:ext cx="4290925" cy="49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275" y="2742215"/>
            <a:ext cx="6773562" cy="362945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задание 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Проанализируйте технические паспорта электроприборов. Определите мощность электроприборов, а также оцените количество энергии, потребляемой ими. А также определите,  можно ли подключать все эти приборы в одну отечественную розетку, если значение напряжения 220 В, а сила тока 6,3 А. А если розетка будет европейского образца, поддерживающей силу тока в 16 А?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и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39" name="Прямоугольник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0" name="Прямоуголь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1" name="Прямоугольник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3" name="Полилини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4" name="Полилиния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5" name="Полилини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6" name="Полилини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7" name="Полилиния 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8" name="Полилини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9" name="Полилини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0" name="Полилини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1" name="Полилиния 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2" name="Полилиния 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3" name="Полилини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4" name="Полилини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5" name="Полилини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6" name="Полилини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7" name="Полилиния 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8" name="Полилиния 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9" name="Полилини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0" name="Полилини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1" name="Полилиния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4" name="Группа 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часовая стре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63" name="Полилиния 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4" name="Полилини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5" name="Полилиния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рямоуголь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рямоугольник 37"/>
            <p:cNvSpPr>
              <a:spLocks noChangeArrowheads="1"/>
            </p:cNvSpPr>
            <p:nvPr/>
          </p:nvSpPr>
          <p:spPr bwMode="auto">
            <a:xfrm>
              <a:off x="259143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Полилиния 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 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рямоугольник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рямоугольник 43"/>
            <p:cNvSpPr>
              <a:spLocks noChangeArrowheads="1"/>
            </p:cNvSpPr>
            <p:nvPr/>
          </p:nvSpPr>
          <p:spPr bwMode="auto">
            <a:xfrm>
              <a:off x="3550761" y="2753115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0" name="Полилиния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Полилиния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 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рямоугольник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рямоугольник 49"/>
            <p:cNvSpPr>
              <a:spLocks noChangeArrowheads="1"/>
            </p:cNvSpPr>
            <p:nvPr/>
          </p:nvSpPr>
          <p:spPr bwMode="auto">
            <a:xfrm>
              <a:off x="4135279" y="3516952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Полилиния 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92" name="Полилиния 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Полилиния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рямоугольник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рямоугольник 61"/>
            <p:cNvSpPr>
              <a:spLocks noChangeArrowheads="1"/>
            </p:cNvSpPr>
            <p:nvPr/>
          </p:nvSpPr>
          <p:spPr bwMode="auto">
            <a:xfrm>
              <a:off x="4130127" y="4456705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Полилиния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 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рямоугольник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рямоугольник 67"/>
            <p:cNvSpPr>
              <a:spLocks noChangeArrowheads="1"/>
            </p:cNvSpPr>
            <p:nvPr/>
          </p:nvSpPr>
          <p:spPr bwMode="auto">
            <a:xfrm>
              <a:off x="3540602" y="5242723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12" name="Полилиния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Полилиния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рямоугольник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рямоугольник 93"/>
            <p:cNvSpPr>
              <a:spLocks noChangeArrowheads="1"/>
            </p:cNvSpPr>
            <p:nvPr/>
          </p:nvSpPr>
          <p:spPr bwMode="auto">
            <a:xfrm>
              <a:off x="2663985" y="5549887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Полилиния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рямоугольник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рямоугольник 95"/>
            <p:cNvSpPr>
              <a:spLocks noChangeArrowheads="1"/>
            </p:cNvSpPr>
            <p:nvPr/>
          </p:nvSpPr>
          <p:spPr bwMode="auto">
            <a:xfrm>
              <a:off x="1747146" y="2722001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Полилиния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 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рямоугольник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рямоугольник 97"/>
            <p:cNvSpPr>
              <a:spLocks noChangeArrowheads="1"/>
            </p:cNvSpPr>
            <p:nvPr/>
          </p:nvSpPr>
          <p:spPr bwMode="auto">
            <a:xfrm>
              <a:off x="1167993" y="3527005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Полилиния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рямоугольник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рямоугольник 101"/>
            <p:cNvSpPr>
              <a:spLocks noChangeArrowheads="1"/>
            </p:cNvSpPr>
            <p:nvPr/>
          </p:nvSpPr>
          <p:spPr bwMode="auto">
            <a:xfrm>
              <a:off x="1197769" y="4490218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Полилиния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рямоугольник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рямоугольник 103"/>
            <p:cNvSpPr>
              <a:spLocks noChangeArrowheads="1"/>
            </p:cNvSpPr>
            <p:nvPr/>
          </p:nvSpPr>
          <p:spPr bwMode="auto">
            <a:xfrm>
              <a:off x="1738790" y="5278451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2" name="Овал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3" name="Полилини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4" name="Полилини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5" name="Полилини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6" name="Полилини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7" name="Полилини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8" name="Полилини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9" name="Полилини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50" name="Полилини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51" name="Полилини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26" name="Надпись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993149" y="185859"/>
            <a:ext cx="27398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минут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7676" y="305171"/>
            <a:ext cx="6144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 РАБОТЫ: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 МИНУТ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4013" y="1620418"/>
            <a:ext cx="6096000" cy="2374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работу вам отводиться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7-10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минут, по мере готовности поднимайте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руку и начнем проверять. Если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возникнут вопросы, также поднимайте руку.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8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(решаем у доски и самостоятельно)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986" y="1690688"/>
            <a:ext cx="10946027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тока в электрической лампе, если при напряжении 110 В сила тока в ней 200 мА.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 доски)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силу тока в лампе электрического фонарика, если напряжение на ней 6 В, а мощность 1,5 Вт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(самостоятельно)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Определите работу электрического тока, при работе фонаря, мощность которого 1800 Вт, в течение 28 минут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(самостоятельно)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8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70701" y="1306641"/>
            <a:ext cx="11380573" cy="36113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Узнать, что такое работа и мощность тока?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Познакомиться с возможностью применения новых знаний в повседневной жизни.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Научиться вычислять работу и мощность тока, зная другие характеристики тока.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68161" y="432487"/>
            <a:ext cx="89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Достигли ли мы поставленных целей?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cstor.nn2.ru/forum/data/forum/images/2017-06/179454988-ltddxj8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0" y="1306641"/>
            <a:ext cx="4712214" cy="4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9437" y="5622325"/>
            <a:ext cx="863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мы можем сделать по уроку?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Пар. 44, решить задачи из упр. 36 (№1-3)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доп. оценку: проверить правильность подключения электроприборов в вашей квартире.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skycreek.com/wp-content/uploads/2014/12/Three-customer-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02" y="2018783"/>
            <a:ext cx="9519766" cy="40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205" y="506627"/>
            <a:ext cx="11257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тот жест, который отражает ваше впечатление от урока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15" t="29574" r="28371" b="34617"/>
          <a:stretch/>
        </p:blipFill>
        <p:spPr>
          <a:xfrm>
            <a:off x="441879" y="1371425"/>
            <a:ext cx="11395894" cy="5133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5914" y="5733536"/>
            <a:ext cx="211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электрометр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73147" y="506626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184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Ответим еще на несколько вопросов: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nde-ed.org/Physics/Electricity/Graphics/dccurrent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35" y="3240108"/>
            <a:ext cx="3747102" cy="36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32" y="115836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электрический ток?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необходимы для существования электрического тока?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тока вы знаете, альтернативные в том числе?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тока. </a:t>
            </a:r>
          </a:p>
        </p:txBody>
      </p:sp>
    </p:spTree>
    <p:extLst>
      <p:ext uri="{BB962C8B-B14F-4D97-AF65-F5344CB8AC3E}">
        <p14:creationId xmlns:p14="http://schemas.microsoft.com/office/powerpoint/2010/main" val="12958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.zbp.ru/41/06/cdef56.deccaz.bln9.rs.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18994"/>
          <a:stretch/>
        </p:blipFill>
        <p:spPr bwMode="auto">
          <a:xfrm>
            <a:off x="-49427" y="0"/>
            <a:ext cx="12241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pic/11532558/2a0000018b5bb8587ed9d026a474f77d75e1/6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73" y="881248"/>
            <a:ext cx="3271964" cy="30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465" y="210065"/>
            <a:ext cx="988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пылесос вы купите и почему?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Фотография Робот-пылесос Samsung VR05R5050WK черный №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6605" y="3589357"/>
            <a:ext cx="3363060" cy="28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207" y="917951"/>
            <a:ext cx="4256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уборки: влажная, сухая.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Потребляемая мощность: 35 Вт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пылесборника: контейнер.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пылесборника: 400 мл.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резервуара для воды: 200 мл.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пылесоса: робот-пылесос.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Продолжительность автономной работы: 110 мин.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Боковые щетки: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со смартфона: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Уровень шума: 74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навигации : гироскоп.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Высота преодоления порога : 1.5 см.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Комплектация: боковая щетка, док-станция, насадка для влажной уборки, пульт ДУ, резервуар для воды, руководство пользователя, шнур питания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10063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8372" y="1352299"/>
            <a:ext cx="40569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уборки: влажная, сухая.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Потребляемая мощность: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пылесборника: контейнер.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пылесборника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0,2 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Емкость резервуара для воды: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 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пылесоса: робот-пылесос.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Продолжительность автономной работы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со смартфона: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Уровень шума: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Высота преодоления порога 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см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Комплектация: боковая щетка, док-станция, насадка для влажной уборки, пульт ДУ, резервуар для воды, руководство пользователя, шнур питания.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14012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28" y="57519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44" y="455014"/>
            <a:ext cx="7243119" cy="1991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и мощность 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тока»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gifer.com/8Gt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44" y="2765274"/>
            <a:ext cx="6158541" cy="3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425" y="4893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каковы могут быть цели урока?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406" y="1879428"/>
            <a:ext cx="10515600" cy="435133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…..</a:t>
            </a:r>
          </a:p>
          <a:p>
            <a:pPr marL="742950" indent="-742950">
              <a:buAutoNum type="arabicPeriod" startAt="2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…</a:t>
            </a:r>
          </a:p>
          <a:p>
            <a:pPr marL="742950" indent="-742950">
              <a:buAutoNum type="arabicPeriod" startAt="2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… </a:t>
            </a:r>
            <a:endParaRPr lang="ru-RU" dirty="0"/>
          </a:p>
        </p:txBody>
      </p:sp>
      <p:pic>
        <p:nvPicPr>
          <p:cNvPr id="7170" name="Picture 2" descr="https://media.baamboozle.com/uploads/images/52103/1590636673_504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6766" y="3031781"/>
            <a:ext cx="4509493" cy="38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>
            <a:off x="679622" y="1374496"/>
            <a:ext cx="7105135" cy="1421027"/>
          </a:xfrm>
          <a:prstGeom prst="arc">
            <a:avLst>
              <a:gd name="adj1" fmla="val 10629516"/>
              <a:gd name="adj2" fmla="val 4588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216347" y="2426300"/>
            <a:ext cx="691977" cy="605481"/>
          </a:xfrm>
          <a:custGeom>
            <a:avLst/>
            <a:gdLst>
              <a:gd name="connsiteX0" fmla="*/ 0 w 740663"/>
              <a:gd name="connsiteY0" fmla="*/ 9701 h 590454"/>
              <a:gd name="connsiteX1" fmla="*/ 667264 w 740663"/>
              <a:gd name="connsiteY1" fmla="*/ 71485 h 590454"/>
              <a:gd name="connsiteX2" fmla="*/ 729048 w 740663"/>
              <a:gd name="connsiteY2" fmla="*/ 541041 h 590454"/>
              <a:gd name="connsiteX3" fmla="*/ 716691 w 740663"/>
              <a:gd name="connsiteY3" fmla="*/ 553398 h 5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663" h="590454">
                <a:moveTo>
                  <a:pt x="0" y="9701"/>
                </a:moveTo>
                <a:cubicBezTo>
                  <a:pt x="272878" y="-3686"/>
                  <a:pt x="545756" y="-17072"/>
                  <a:pt x="667264" y="71485"/>
                </a:cubicBezTo>
                <a:cubicBezTo>
                  <a:pt x="788772" y="160042"/>
                  <a:pt x="720810" y="460722"/>
                  <a:pt x="729048" y="541041"/>
                </a:cubicBezTo>
                <a:cubicBezTo>
                  <a:pt x="737286" y="621360"/>
                  <a:pt x="726988" y="587379"/>
                  <a:pt x="716691" y="55339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0664" y="2302733"/>
            <a:ext cx="5975767" cy="2524653"/>
          </a:xfrm>
          <a:custGeom>
            <a:avLst/>
            <a:gdLst>
              <a:gd name="connsiteX0" fmla="*/ 422526 w 5975767"/>
              <a:gd name="connsiteY0" fmla="*/ 0 h 2524653"/>
              <a:gd name="connsiteX1" fmla="*/ 88893 w 5975767"/>
              <a:gd name="connsiteY1" fmla="*/ 259492 h 2524653"/>
              <a:gd name="connsiteX2" fmla="*/ 51823 w 5975767"/>
              <a:gd name="connsiteY2" fmla="*/ 1495167 h 2524653"/>
              <a:gd name="connsiteX3" fmla="*/ 731445 w 5975767"/>
              <a:gd name="connsiteY3" fmla="*/ 2150075 h 2524653"/>
              <a:gd name="connsiteX4" fmla="*/ 2869164 w 5975767"/>
              <a:gd name="connsiteY4" fmla="*/ 2520778 h 2524653"/>
              <a:gd name="connsiteX5" fmla="*/ 4932742 w 5975767"/>
              <a:gd name="connsiteY5" fmla="*/ 1927654 h 2524653"/>
              <a:gd name="connsiteX6" fmla="*/ 5884212 w 5975767"/>
              <a:gd name="connsiteY6" fmla="*/ 1964724 h 2524653"/>
              <a:gd name="connsiteX7" fmla="*/ 5884212 w 5975767"/>
              <a:gd name="connsiteY7" fmla="*/ 1902940 h 252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5767" h="2524653">
                <a:moveTo>
                  <a:pt x="422526" y="0"/>
                </a:moveTo>
                <a:cubicBezTo>
                  <a:pt x="286601" y="5149"/>
                  <a:pt x="150677" y="10298"/>
                  <a:pt x="88893" y="259492"/>
                </a:cubicBezTo>
                <a:cubicBezTo>
                  <a:pt x="27109" y="508686"/>
                  <a:pt x="-55269" y="1180070"/>
                  <a:pt x="51823" y="1495167"/>
                </a:cubicBezTo>
                <a:cubicBezTo>
                  <a:pt x="158915" y="1810264"/>
                  <a:pt x="261888" y="1979140"/>
                  <a:pt x="731445" y="2150075"/>
                </a:cubicBezTo>
                <a:cubicBezTo>
                  <a:pt x="1201002" y="2321010"/>
                  <a:pt x="2168948" y="2557848"/>
                  <a:pt x="2869164" y="2520778"/>
                </a:cubicBezTo>
                <a:cubicBezTo>
                  <a:pt x="3569380" y="2483708"/>
                  <a:pt x="4430234" y="2020330"/>
                  <a:pt x="4932742" y="1927654"/>
                </a:cubicBezTo>
                <a:cubicBezTo>
                  <a:pt x="5435250" y="1834978"/>
                  <a:pt x="5725634" y="1968843"/>
                  <a:pt x="5884212" y="1964724"/>
                </a:cubicBezTo>
                <a:cubicBezTo>
                  <a:pt x="6042790" y="1960605"/>
                  <a:pt x="5963501" y="1931772"/>
                  <a:pt x="5884212" y="19029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633" y="528166"/>
            <a:ext cx="7315199" cy="5872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Узнать, что такое работа и мощность тока?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Познакомиться с возможностью применения новых знаний в повседневной жизни.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Научиться вычислять работу и мощность тока, зная другие характеристики тока.</a:t>
            </a:r>
          </a:p>
          <a:p>
            <a:pPr algn="just"/>
            <a:endParaRPr lang="ru-RU" dirty="0"/>
          </a:p>
        </p:txBody>
      </p:sp>
      <p:pic>
        <p:nvPicPr>
          <p:cNvPr id="8194" name="Picture 2" descr="https://thumbs.dreamstime.com/b/%D1%81%D1%82%D1%80%D0%B5%D0%BB%D0%BA%D0%B0-26816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84" y="1834977"/>
            <a:ext cx="4044778" cy="3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712</Words>
  <Application>Microsoft Office PowerPoint</Application>
  <PresentationFormat>Широкоэкранный</PresentationFormat>
  <Paragraphs>125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Raleway</vt:lpstr>
      <vt:lpstr>Times New Roman</vt:lpstr>
      <vt:lpstr>Тема Office</vt:lpstr>
      <vt:lpstr>Презентация PowerPoint</vt:lpstr>
      <vt:lpstr>Давайте повторим то, что уже знаем!</vt:lpstr>
      <vt:lpstr>Презентация PowerPoint</vt:lpstr>
      <vt:lpstr>Ответим еще на несколько вопросов: </vt:lpstr>
      <vt:lpstr>Презентация PowerPoint</vt:lpstr>
      <vt:lpstr>Презентация PowerPoint</vt:lpstr>
      <vt:lpstr>Тема урока: </vt:lpstr>
      <vt:lpstr>Подумайте каковы могут быть цели урока?</vt:lpstr>
      <vt:lpstr>Презентация PowerPoint</vt:lpstr>
      <vt:lpstr>Работа электрического тока</vt:lpstr>
      <vt:lpstr>Именно за работу тока мы платим каждый месяц. Как мы узнаем сколько платить за электроэнергию? </vt:lpstr>
      <vt:lpstr>Презентация PowerPoint</vt:lpstr>
      <vt:lpstr>Презентация PowerPoint</vt:lpstr>
      <vt:lpstr>Презентация PowerPoint</vt:lpstr>
      <vt:lpstr>Презентация PowerPoint</vt:lpstr>
      <vt:lpstr>Мощность электрического тока</vt:lpstr>
      <vt:lpstr>Проверь себя!</vt:lpstr>
      <vt:lpstr>Презентация PowerPoint</vt:lpstr>
      <vt:lpstr>Презентация PowerPoint</vt:lpstr>
      <vt:lpstr>Групповая работа </vt:lpstr>
      <vt:lpstr>Групповая работа</vt:lpstr>
      <vt:lpstr>Групповая работа</vt:lpstr>
      <vt:lpstr>Групповая работа</vt:lpstr>
      <vt:lpstr>Презентация PowerPoint</vt:lpstr>
      <vt:lpstr>Задачи: (решаем у доски и самостоятельно)</vt:lpstr>
      <vt:lpstr>Презентация PowerPoint</vt:lpstr>
      <vt:lpstr>Домашнее задание: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26</cp:revision>
  <dcterms:created xsi:type="dcterms:W3CDTF">2023-03-02T15:55:23Z</dcterms:created>
  <dcterms:modified xsi:type="dcterms:W3CDTF">2024-01-12T08:17:09Z</dcterms:modified>
</cp:coreProperties>
</file>