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05273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Тема: Разделительный  ь. Письмо слов с разделительным  ь.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024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994" y="79606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Полю - полью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52802" y="177971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Солю - солью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005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Полю </a:t>
            </a:r>
            <a:r>
              <a:rPr lang="en-US" sz="5400" dirty="0" smtClean="0"/>
              <a:t>[</a:t>
            </a:r>
            <a:r>
              <a:rPr lang="ru-RU" sz="5400" dirty="0"/>
              <a:t> </a:t>
            </a:r>
            <a:r>
              <a:rPr lang="ru-RU" sz="5400" dirty="0" smtClean="0"/>
              <a:t>п а л у</a:t>
            </a:r>
            <a:r>
              <a:rPr lang="en-US" sz="5400" dirty="0" smtClean="0"/>
              <a:t>]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06679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Полью </a:t>
            </a:r>
            <a:r>
              <a:rPr lang="en-US" sz="5400" dirty="0" smtClean="0"/>
              <a:t>[ </a:t>
            </a:r>
            <a:r>
              <a:rPr lang="ru-RU" sz="5400" dirty="0" smtClean="0"/>
              <a:t>п а л й у</a:t>
            </a:r>
            <a:r>
              <a:rPr lang="en-US" sz="5400" dirty="0" smtClean="0"/>
              <a:t> </a:t>
            </a:r>
            <a:r>
              <a:rPr lang="en-US" sz="5400" dirty="0"/>
              <a:t>]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23933" y="314096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Солю </a:t>
            </a:r>
            <a:r>
              <a:rPr lang="en-US" sz="5400" dirty="0" smtClean="0"/>
              <a:t>[ </a:t>
            </a:r>
            <a:r>
              <a:rPr lang="ru-RU" sz="5400" dirty="0" smtClean="0"/>
              <a:t>с а л у </a:t>
            </a:r>
            <a:r>
              <a:rPr lang="en-US" sz="5400" dirty="0" smtClean="0"/>
              <a:t>]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485591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Солью </a:t>
            </a:r>
            <a:r>
              <a:rPr lang="en-US" sz="5400" dirty="0" smtClean="0"/>
              <a:t>[ </a:t>
            </a:r>
            <a:r>
              <a:rPr lang="ru-RU" sz="5400" dirty="0" smtClean="0"/>
              <a:t>с а л й у </a:t>
            </a:r>
            <a:r>
              <a:rPr lang="en-US" sz="5400" dirty="0" smtClean="0"/>
              <a:t>]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236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u="sng" dirty="0">
                <a:ea typeface="Calibri"/>
                <a:cs typeface="Times New Roman"/>
              </a:rPr>
              <a:t>Порядок действий (алгоритм)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a typeface="Calibri"/>
                <a:cs typeface="Times New Roman"/>
              </a:rPr>
              <a:t>1.Произношу слово.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a typeface="Calibri"/>
                <a:cs typeface="Times New Roman"/>
              </a:rPr>
              <a:t>2.Слушаю, есть ли звук [й]  в корне после согласного перед гласным.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a typeface="Calibri"/>
                <a:cs typeface="Times New Roman"/>
              </a:rPr>
              <a:t>3. Если слышу звук [й] после согласного, пишу букву  Ь после буквы согласного перед е, ё, ю, я, и.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0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540552" cy="464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/>
                <a:cs typeface="Times New Roman"/>
              </a:rPr>
              <a:t>- Какая </a:t>
            </a:r>
            <a:r>
              <a:rPr lang="ru-RU" sz="3200" dirty="0">
                <a:ea typeface="Calibri"/>
                <a:cs typeface="Times New Roman"/>
              </a:rPr>
              <a:t>была цель </a:t>
            </a:r>
            <a:r>
              <a:rPr lang="ru-RU" sz="3200" dirty="0" smtClean="0">
                <a:ea typeface="Calibri"/>
                <a:cs typeface="Times New Roman"/>
              </a:rPr>
              <a:t>урока? Достигли </a:t>
            </a:r>
            <a:r>
              <a:rPr lang="ru-RU" sz="3200" dirty="0">
                <a:ea typeface="Calibri"/>
                <a:cs typeface="Times New Roman"/>
              </a:rPr>
              <a:t>её?  </a:t>
            </a:r>
            <a:endParaRPr lang="ru-RU" sz="32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a typeface="Times New Roman"/>
              </a:rPr>
              <a:t> </a:t>
            </a:r>
            <a:r>
              <a:rPr lang="ru-RU" sz="3200" dirty="0" smtClean="0">
                <a:ea typeface="Times New Roman"/>
              </a:rPr>
              <a:t>Письменно закончите </a:t>
            </a:r>
            <a:r>
              <a:rPr lang="ru-RU" sz="3200" dirty="0">
                <a:ea typeface="Times New Roman"/>
              </a:rPr>
              <a:t>следующие </a:t>
            </a:r>
            <a:r>
              <a:rPr lang="ru-RU" sz="3200" dirty="0" smtClean="0">
                <a:ea typeface="Times New Roman"/>
              </a:rPr>
              <a:t>предложения</a:t>
            </a:r>
            <a:r>
              <a:rPr lang="ru-RU" sz="3200" dirty="0">
                <a:ea typeface="Times New Roman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sz="3200" dirty="0">
                <a:ea typeface="Times New Roman"/>
              </a:rPr>
              <a:t> </a:t>
            </a:r>
            <a:r>
              <a:rPr lang="ru-RU" sz="3200" dirty="0" smtClean="0">
                <a:ea typeface="Times New Roman"/>
              </a:rPr>
              <a:t>"</a:t>
            </a:r>
            <a:r>
              <a:rPr lang="ru-RU" sz="3200" dirty="0">
                <a:ea typeface="Times New Roman"/>
              </a:rPr>
              <a:t>На сегодняшнем уроке  я узнал …";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ea typeface="Times New Roman"/>
              </a:rPr>
              <a:t> "</a:t>
            </a:r>
            <a:r>
              <a:rPr lang="ru-RU" sz="3200" dirty="0">
                <a:ea typeface="Times New Roman"/>
              </a:rPr>
              <a:t>На этом уроке меня порадовало…";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ea typeface="Times New Roman"/>
              </a:rPr>
              <a:t> "</a:t>
            </a:r>
            <a:r>
              <a:rPr lang="ru-RU" sz="3200" dirty="0">
                <a:ea typeface="Times New Roman"/>
              </a:rPr>
              <a:t>Я похвалил бы себя…";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ea typeface="Times New Roman"/>
              </a:rPr>
              <a:t> "</a:t>
            </a:r>
            <a:r>
              <a:rPr lang="ru-RU" sz="3200" dirty="0">
                <a:ea typeface="Times New Roman"/>
              </a:rPr>
              <a:t>После урока мне захотелось…".</a:t>
            </a:r>
          </a:p>
          <a:p>
            <a:pPr>
              <a:spcAft>
                <a:spcPts val="0"/>
              </a:spcAft>
            </a:pPr>
            <a:endParaRPr lang="ru-RU" sz="3200" dirty="0" smtClean="0"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lang="ru-RU" sz="16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05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623217"/>
              </p:ext>
            </p:extLst>
          </p:nvPr>
        </p:nvGraphicFramePr>
        <p:xfrm>
          <a:off x="323528" y="1052736"/>
          <a:ext cx="8363272" cy="3453384"/>
        </p:xfrm>
        <a:graphic>
          <a:graphicData uri="http://schemas.openxmlformats.org/drawingml/2006/table">
            <a:tbl>
              <a:tblPr/>
              <a:tblGrid>
                <a:gridCol w="8363272"/>
              </a:tblGrid>
              <a:tr h="32202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/>
                          <a:ea typeface="Times New Roman"/>
                        </a:rPr>
                        <a:t>Напиши рассказ из 3-4 предложений  на тему «Птицы», используя слова с  орфограммой  «Разделительный мягкий </a:t>
                      </a:r>
                      <a:r>
                        <a:rPr lang="ru-RU" sz="4400" dirty="0" smtClean="0">
                          <a:effectLst/>
                          <a:latin typeface="Times New Roman"/>
                          <a:ea typeface="Times New Roman"/>
                        </a:rPr>
                        <a:t>знак». </a:t>
                      </a:r>
                      <a:endParaRPr lang="ru-RU" sz="4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i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9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13285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2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677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134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6</cp:revision>
  <dcterms:created xsi:type="dcterms:W3CDTF">2021-01-31T14:05:05Z</dcterms:created>
  <dcterms:modified xsi:type="dcterms:W3CDTF">2021-02-14T12:18:42Z</dcterms:modified>
</cp:coreProperties>
</file>