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2" r:id="rId5"/>
  </p:sldMasterIdLst>
  <p:sldIdLst>
    <p:sldId id="256" r:id="rId6"/>
    <p:sldId id="258" r:id="rId7"/>
    <p:sldId id="265" r:id="rId8"/>
    <p:sldId id="259" r:id="rId9"/>
    <p:sldId id="283" r:id="rId10"/>
    <p:sldId id="272" r:id="rId11"/>
    <p:sldId id="274" r:id="rId12"/>
    <p:sldId id="275" r:id="rId13"/>
    <p:sldId id="276" r:id="rId14"/>
    <p:sldId id="267" r:id="rId15"/>
    <p:sldId id="284" r:id="rId16"/>
    <p:sldId id="285" r:id="rId17"/>
    <p:sldId id="288" r:id="rId18"/>
    <p:sldId id="289" r:id="rId19"/>
    <p:sldId id="292" r:id="rId20"/>
    <p:sldId id="290" r:id="rId21"/>
    <p:sldId id="291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8" autoAdjust="0"/>
    <p:restoredTop sz="94660"/>
  </p:normalViewPr>
  <p:slideViewPr>
    <p:cSldViewPr>
      <p:cViewPr varScale="1">
        <p:scale>
          <a:sx n="62" d="100"/>
          <a:sy n="62" d="100"/>
        </p:scale>
        <p:origin x="-150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People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12554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92417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5313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97638" y="549280"/>
            <a:ext cx="1962150" cy="5832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188" y="549280"/>
            <a:ext cx="5734050" cy="5832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43032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927248-25FC-4967-BBFB-492319FF8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7CDE5B3-AEAF-4B5E-A0A9-5E92D5BEF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538D8E-CF5F-4EE1-BDB6-56753835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432EA1-26D1-46BE-9AC4-30FF0649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357340-8DF8-4003-852E-7B6BFCBF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95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D19747-84A7-4705-86BB-06694CE75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6C285CE-016A-41BA-9C45-D3FABD1BB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7108AD-B061-4289-82BE-CB784BA7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17727A-336A-404C-BEC5-00B2D60F2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48D778-7732-40E7-802A-67B496AC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83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E80484-560A-40F2-97B4-DD91AE10A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4FDF8A-0872-4FA6-BB72-FC432D323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2555025-918B-4249-BDD2-CECDB160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034231C-4E21-4BA9-A7BA-C3C2208FD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6E3D1A-A2C1-41DF-92AB-C09DA689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48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7F6CB7-7FA8-4564-A91B-56766706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8D274E-38BC-46CD-B64D-FED830312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BF60A9A-E489-42E8-9B4F-E2AB8A3E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BBF3C2-A919-4B4C-AB69-1FE901F9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A6A44B2-CEA8-4245-85CE-7825297F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05A61C-8979-498D-8037-5C7627F7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75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8D70C0-724E-45DF-BF25-4691DD66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D4FC8B8-6974-4E38-94D8-00244ABD0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FFF15B1-F93B-42BE-B3E2-4669E0928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4CFABA0-0B12-4820-91EE-9A07F3DE6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0667AD-6217-428B-B6BF-25175DC42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7D59D73-555B-48D0-B108-462CA2AE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CD91724-D680-4DA3-851A-0E732EADD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AC48BDB-76CB-47BB-965D-016FD6938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36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98FFD1-5494-4F5B-831E-0AAA569B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0938D86-1A48-4FCF-96BA-D4B3C0A88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54C1D31-E858-4708-8510-7CA93662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0E7D3A7-D08F-4E25-9879-A43DAD85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15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44F101-E959-4520-BE70-AA658464D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F46318B-A18D-4B5B-825B-06BA58BC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A572099-B8EB-4C0A-9B7F-018A8D7A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25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08B7CE-4564-41FB-B91F-D243980C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36F373-7BAD-4697-91AF-6489FF843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FDABBB-AE03-453A-962F-EE5406157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62A4FE-B7CF-472A-A363-9AEAF6F3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A32A7E8-5DA5-40FF-AFBE-90C28119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4072949-A938-4300-A8B2-2B3F2C1E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4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20989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A3C132-1F54-4AFF-BB33-97363BC4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3DFFA98-5F4F-4BF0-96FC-76892335C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540E822-7B44-4182-84D2-EB41E790A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708964-71AF-4949-A368-1CCE0EE4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EB61179-9A06-47F4-A6E2-53B7C8F3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3528C3D-0703-4E36-A255-99D22C10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19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277744-BE72-42D7-AD5A-858B61BE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546E362-D34B-4261-9B42-5EE55369E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FFE274-E412-456F-AE6A-17E0A090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B1D018-D6C6-4731-849F-29504EC0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C753E5-AF95-4365-890C-C886B5F1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85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8E912A2-C3A4-47D5-9A16-85E955FD0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6D4A28F-D0F6-4267-98F9-807251337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195366-041D-4968-8253-AB75761E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4E26CD-70AA-4DBC-98E7-8B95225C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32D962-5358-48CE-A98C-E240DF86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39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userDrawn="1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210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33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927248-25FC-4967-BBFB-492319FF8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7CDE5B3-AEAF-4B5E-A0A9-5E92D5BEF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538D8E-CF5F-4EE1-BDB6-56753835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432EA1-26D1-46BE-9AC4-30FF0649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357340-8DF8-4003-852E-7B6BFCBF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83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D19747-84A7-4705-86BB-06694CE75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6C285CE-016A-41BA-9C45-D3FABD1BB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7108AD-B061-4289-82BE-CB784BA7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17727A-336A-404C-BEC5-00B2D60F2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48D778-7732-40E7-802A-67B496AC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38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E80484-560A-40F2-97B4-DD91AE10A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4FDF8A-0872-4FA6-BB72-FC432D323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2555025-918B-4249-BDD2-CECDB160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034231C-4E21-4BA9-A7BA-C3C2208FD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6E3D1A-A2C1-41DF-92AB-C09DA689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92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7F6CB7-7FA8-4564-A91B-56766706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8D274E-38BC-46CD-B64D-FED830312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BF60A9A-E489-42E8-9B4F-E2AB8A3E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BBF3C2-A919-4B4C-AB69-1FE901F9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A6A44B2-CEA8-4245-85CE-7825297F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05A61C-8979-498D-8037-5C7627F7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87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8D70C0-724E-45DF-BF25-4691DD66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D4FC8B8-6974-4E38-94D8-00244ABD0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FFF15B1-F93B-42BE-B3E2-4669E0928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4CFABA0-0B12-4820-91EE-9A07F3DE6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0667AD-6217-428B-B6BF-25175DC42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7D59D73-555B-48D0-B108-462CA2AE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CD91724-D680-4DA3-851A-0E732EADD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AC48BDB-76CB-47BB-965D-016FD6938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8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0781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98FFD1-5494-4F5B-831E-0AAA569B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0938D86-1A48-4FCF-96BA-D4B3C0A88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54C1D31-E858-4708-8510-7CA93662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0E7D3A7-D08F-4E25-9879-A43DAD85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4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44F101-E959-4520-BE70-AA658464D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F46318B-A18D-4B5B-825B-06BA58BC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A572099-B8EB-4C0A-9B7F-018A8D7A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72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08B7CE-4564-41FB-B91F-D243980C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36F373-7BAD-4697-91AF-6489FF843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FDABBB-AE03-453A-962F-EE5406157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62A4FE-B7CF-472A-A363-9AEAF6F3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A32A7E8-5DA5-40FF-AFBE-90C28119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4072949-A938-4300-A8B2-2B3F2C1E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73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A3C132-1F54-4AFF-BB33-97363BC4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3DFFA98-5F4F-4BF0-96FC-76892335C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540E822-7B44-4182-84D2-EB41E790A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708964-71AF-4949-A368-1CCE0EE4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EB61179-9A06-47F4-A6E2-53B7C8F3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3528C3D-0703-4E36-A255-99D22C10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22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277744-BE72-42D7-AD5A-858B61BE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546E362-D34B-4261-9B42-5EE55369E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FFE274-E412-456F-AE6A-17E0A090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B1D018-D6C6-4731-849F-29504EC0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C753E5-AF95-4365-890C-C886B5F1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34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8E912A2-C3A4-47D5-9A16-85E955FD0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6D4A28F-D0F6-4267-98F9-807251337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195366-041D-4968-8253-AB75761E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4E26CD-70AA-4DBC-98E7-8B95225C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32D962-5358-48CE-A98C-E240DF86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06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userDrawn="1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753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93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927248-25FC-4967-BBFB-492319FF8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7CDE5B3-AEAF-4B5E-A0A9-5E92D5BEF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538D8E-CF5F-4EE1-BDB6-56753835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432EA1-26D1-46BE-9AC4-30FF0649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357340-8DF8-4003-852E-7B6BFCBF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22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D19747-84A7-4705-86BB-06694CE75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6C285CE-016A-41BA-9C45-D3FABD1BB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7108AD-B061-4289-82BE-CB784BA7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17727A-336A-404C-BEC5-00B2D60F2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48D778-7732-40E7-802A-67B496AC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188" y="1268421"/>
            <a:ext cx="3848100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1688" y="1268421"/>
            <a:ext cx="3848100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889085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E80484-560A-40F2-97B4-DD91AE10A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4FDF8A-0872-4FA6-BB72-FC432D323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2555025-918B-4249-BDD2-CECDB160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034231C-4E21-4BA9-A7BA-C3C2208FD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6E3D1A-A2C1-41DF-92AB-C09DA689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2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7F6CB7-7FA8-4564-A91B-56766706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8D274E-38BC-46CD-B64D-FED830312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BF60A9A-E489-42E8-9B4F-E2AB8A3E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BBF3C2-A919-4B4C-AB69-1FE901F9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A6A44B2-CEA8-4245-85CE-7825297F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05A61C-8979-498D-8037-5C7627F7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95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8D70C0-724E-45DF-BF25-4691DD66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D4FC8B8-6974-4E38-94D8-00244ABD0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FFF15B1-F93B-42BE-B3E2-4669E0928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4CFABA0-0B12-4820-91EE-9A07F3DE6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0667AD-6217-428B-B6BF-25175DC42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7D59D73-555B-48D0-B108-462CA2AE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CD91724-D680-4DA3-851A-0E732EADD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AC48BDB-76CB-47BB-965D-016FD6938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95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98FFD1-5494-4F5B-831E-0AAA569B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0938D86-1A48-4FCF-96BA-D4B3C0A88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54C1D31-E858-4708-8510-7CA93662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0E7D3A7-D08F-4E25-9879-A43DAD85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11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44F101-E959-4520-BE70-AA658464D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F46318B-A18D-4B5B-825B-06BA58BC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A572099-B8EB-4C0A-9B7F-018A8D7A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67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08B7CE-4564-41FB-B91F-D243980C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36F373-7BAD-4697-91AF-6489FF843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FDABBB-AE03-453A-962F-EE5406157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62A4FE-B7CF-472A-A363-9AEAF6F3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A32A7E8-5DA5-40FF-AFBE-90C28119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4072949-A938-4300-A8B2-2B3F2C1E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18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A3C132-1F54-4AFF-BB33-97363BC4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3DFFA98-5F4F-4BF0-96FC-76892335C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540E822-7B44-4182-84D2-EB41E790A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708964-71AF-4949-A368-1CCE0EE4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EB61179-9A06-47F4-A6E2-53B7C8F3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3528C3D-0703-4E36-A255-99D22C10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485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277744-BE72-42D7-AD5A-858B61BE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546E362-D34B-4261-9B42-5EE55369E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FFE274-E412-456F-AE6A-17E0A090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B1D018-D6C6-4731-849F-29504EC0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C753E5-AF95-4365-890C-C886B5F1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456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8E912A2-C3A4-47D5-9A16-85E955FD0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6D4A28F-D0F6-4267-98F9-807251337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195366-041D-4968-8253-AB75761E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4E26CD-70AA-4DBC-98E7-8B95225C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32D962-5358-48CE-A98C-E240DF86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74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userDrawn="1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42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486237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65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927248-25FC-4967-BBFB-492319FF8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7CDE5B3-AEAF-4B5E-A0A9-5E92D5BEF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538D8E-CF5F-4EE1-BDB6-56753835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432EA1-26D1-46BE-9AC4-30FF0649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357340-8DF8-4003-852E-7B6BFCBF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09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D19747-84A7-4705-86BB-06694CE75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6C285CE-016A-41BA-9C45-D3FABD1BB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7108AD-B061-4289-82BE-CB784BA7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17727A-336A-404C-BEC5-00B2D60F2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48D778-7732-40E7-802A-67B496AC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69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E80484-560A-40F2-97B4-DD91AE10A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4FDF8A-0872-4FA6-BB72-FC432D323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2555025-918B-4249-BDD2-CECDB160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034231C-4E21-4BA9-A7BA-C3C2208FD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6E3D1A-A2C1-41DF-92AB-C09DA689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7F6CB7-7FA8-4564-A91B-56766706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8D274E-38BC-46CD-B64D-FED830312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BF60A9A-E489-42E8-9B4F-E2AB8A3E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BBF3C2-A919-4B4C-AB69-1FE901F9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A6A44B2-CEA8-4245-85CE-7825297F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05A61C-8979-498D-8037-5C7627F7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8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8D70C0-724E-45DF-BF25-4691DD66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D4FC8B8-6974-4E38-94D8-00244ABD0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FFF15B1-F93B-42BE-B3E2-4669E0928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4CFABA0-0B12-4820-91EE-9A07F3DE6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0667AD-6217-428B-B6BF-25175DC42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7D59D73-555B-48D0-B108-462CA2AE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CD91724-D680-4DA3-851A-0E732EADD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AC48BDB-76CB-47BB-965D-016FD6938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91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98FFD1-5494-4F5B-831E-0AAA569B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0938D86-1A48-4FCF-96BA-D4B3C0A88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54C1D31-E858-4708-8510-7CA93662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0E7D3A7-D08F-4E25-9879-A43DAD85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679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44F101-E959-4520-BE70-AA658464D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F46318B-A18D-4B5B-825B-06BA58BC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A572099-B8EB-4C0A-9B7F-018A8D7A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634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08B7CE-4564-41FB-B91F-D243980C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36F373-7BAD-4697-91AF-6489FF843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FDABBB-AE03-453A-962F-EE5406157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62A4FE-B7CF-472A-A363-9AEAF6F3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A32A7E8-5DA5-40FF-AFBE-90C28119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4072949-A938-4300-A8B2-2B3F2C1E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133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A3C132-1F54-4AFF-BB33-97363BC4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3DFFA98-5F4F-4BF0-96FC-76892335C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540E822-7B44-4182-84D2-EB41E790A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708964-71AF-4949-A368-1CCE0EE4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EB61179-9A06-47F4-A6E2-53B7C8F3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3528C3D-0703-4E36-A255-99D22C10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2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068946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277744-BE72-42D7-AD5A-858B61BE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546E362-D34B-4261-9B42-5EE55369E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FFE274-E412-456F-AE6A-17E0A090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B1D018-D6C6-4731-849F-29504EC0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C753E5-AF95-4365-890C-C886B5F1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87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8E912A2-C3A4-47D5-9A16-85E955FD0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6D4A28F-D0F6-4267-98F9-807251337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195366-041D-4968-8253-AB75761E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4E26CD-70AA-4DBC-98E7-8B95225C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32D962-5358-48CE-A98C-E240DF86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33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userDrawn="1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51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9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02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33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9254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eoplePrin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549275"/>
            <a:ext cx="78486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268421"/>
            <a:ext cx="7848600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1693AF-B1F5-4B13-820E-75ED4736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F17CC89-CBF4-49B3-A2CE-F3CDFFDA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B2828D-71CA-41DA-82A0-929C952F5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29.11.2023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574761-DFA4-4094-AAB4-06DAE37A9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3EA6F3-276A-4A94-992A-DA263E86C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4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1693AF-B1F5-4B13-820E-75ED4736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F17CC89-CBF4-49B3-A2CE-F3CDFFDA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B2828D-71CA-41DA-82A0-929C952F5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29.11.2023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574761-DFA4-4094-AAB4-06DAE37A9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3EA6F3-276A-4A94-992A-DA263E86C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45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1693AF-B1F5-4B13-820E-75ED4736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F17CC89-CBF4-49B3-A2CE-F3CDFFDA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B2828D-71CA-41DA-82A0-929C952F5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29.11.2023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574761-DFA4-4094-AAB4-06DAE37A9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3EA6F3-276A-4A94-992A-DA263E86C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40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1693AF-B1F5-4B13-820E-75ED4736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F17CC89-CBF4-49B3-A2CE-F3CDFFDA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B2828D-71CA-41DA-82A0-929C952F5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BB868D-6520-4EC4-B651-0FE98BA41D3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29.11.2023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574761-DFA4-4094-AAB4-06DAE37A9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3EA6F3-276A-4A94-992A-DA263E86C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09EFCA-FAC0-4712-884A-DFB0D575EAA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09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3925"/>
            <a:ext cx="3114675" cy="414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0"/>
            <a:ext cx="9145016" cy="65973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203850" y="2829819"/>
            <a:ext cx="2304256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Entertainment</a:t>
            </a:r>
            <a:endParaRPr lang="ru-RU" dirty="0"/>
          </a:p>
        </p:txBody>
      </p:sp>
      <p:cxnSp>
        <p:nvCxnSpPr>
          <p:cNvPr id="49" name="Прямая со стрелкой 48"/>
          <p:cNvCxnSpPr/>
          <p:nvPr/>
        </p:nvCxnSpPr>
        <p:spPr>
          <a:xfrm flipV="1">
            <a:off x="4355976" y="1484804"/>
            <a:ext cx="0" cy="13450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Овал 49"/>
          <p:cNvSpPr/>
          <p:nvPr/>
        </p:nvSpPr>
        <p:spPr>
          <a:xfrm>
            <a:off x="3491880" y="476672"/>
            <a:ext cx="1728192" cy="10081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 стрелкой 51"/>
          <p:cNvCxnSpPr/>
          <p:nvPr/>
        </p:nvCxnSpPr>
        <p:spPr>
          <a:xfrm flipV="1">
            <a:off x="4788024" y="1484804"/>
            <a:ext cx="1296144" cy="13450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>
            <a:off x="5730600" y="532726"/>
            <a:ext cx="1756348" cy="10490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 стрелкой 54"/>
          <p:cNvCxnSpPr/>
          <p:nvPr/>
        </p:nvCxnSpPr>
        <p:spPr>
          <a:xfrm flipH="1" flipV="1">
            <a:off x="2123728" y="1340770"/>
            <a:ext cx="1728192" cy="14890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1043608" y="301548"/>
            <a:ext cx="1920912" cy="10081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 стрелкой 57"/>
          <p:cNvCxnSpPr/>
          <p:nvPr/>
        </p:nvCxnSpPr>
        <p:spPr>
          <a:xfrm>
            <a:off x="4355976" y="3693935"/>
            <a:ext cx="0" cy="17513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4788024" y="3693935"/>
            <a:ext cx="1080120" cy="19673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2483769" y="3723236"/>
            <a:ext cx="1440160" cy="16561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V="1">
            <a:off x="5508104" y="2348880"/>
            <a:ext cx="172819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47" idx="3"/>
          </p:cNvCxnSpPr>
          <p:nvPr/>
        </p:nvCxnSpPr>
        <p:spPr>
          <a:xfrm>
            <a:off x="5508106" y="3261887"/>
            <a:ext cx="2448272" cy="2391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5436096" y="3693935"/>
            <a:ext cx="2520280" cy="13192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>
            <a:off x="1259632" y="3693915"/>
            <a:ext cx="2016224" cy="6596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 flipV="1">
            <a:off x="1403650" y="2348880"/>
            <a:ext cx="180020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47" idx="1"/>
          </p:cNvCxnSpPr>
          <p:nvPr/>
        </p:nvCxnSpPr>
        <p:spPr>
          <a:xfrm flipH="1">
            <a:off x="611560" y="3261867"/>
            <a:ext cx="2592288" cy="1195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5" name="Овал 74"/>
          <p:cNvSpPr/>
          <p:nvPr/>
        </p:nvSpPr>
        <p:spPr>
          <a:xfrm>
            <a:off x="7199784" y="1796875"/>
            <a:ext cx="1944216" cy="9429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7908942" y="3059732"/>
            <a:ext cx="1235058" cy="9592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71278" y="1546570"/>
            <a:ext cx="1547664" cy="10081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-108520" y="2829819"/>
            <a:ext cx="1512168" cy="10312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107504" y="4373501"/>
            <a:ext cx="1944216" cy="65963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845110" y="5349140"/>
            <a:ext cx="2160240" cy="86409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3255043" y="5445224"/>
            <a:ext cx="2016224" cy="9601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5543601" y="5627796"/>
            <a:ext cx="1656184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7475594" y="5033112"/>
            <a:ext cx="1837581" cy="86409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28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188" y="548681"/>
            <a:ext cx="7848600" cy="5833070"/>
          </a:xfrm>
        </p:spPr>
        <p:txBody>
          <a:bodyPr/>
          <a:lstStyle/>
          <a:p>
            <a:pPr lvl="0"/>
            <a:r>
              <a:rPr lang="en-US" dirty="0"/>
              <a:t>How important is the television in your house?</a:t>
            </a:r>
            <a:endParaRPr lang="ru-RU" dirty="0"/>
          </a:p>
          <a:p>
            <a:pPr lvl="0"/>
            <a:r>
              <a:rPr lang="en-US" dirty="0"/>
              <a:t>How many hours a week do you watch the box?</a:t>
            </a:r>
            <a:endParaRPr lang="ru-RU" dirty="0"/>
          </a:p>
          <a:p>
            <a:pPr lvl="0"/>
            <a:r>
              <a:rPr lang="en-US" dirty="0"/>
              <a:t>How much time do you spend playing computer games/ surfing the net/using your mobile phone?</a:t>
            </a:r>
            <a:endParaRPr lang="ru-RU" dirty="0"/>
          </a:p>
          <a:p>
            <a:pPr lvl="0"/>
            <a:r>
              <a:rPr lang="en-US" dirty="0"/>
              <a:t>What else do you prefer doing in your free time?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0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formation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FF58D0D-C516-B180-C15C-23851344F8AC}"/>
              </a:ext>
            </a:extLst>
          </p:cNvPr>
          <p:cNvSpPr txBox="1">
            <a:spLocks/>
          </p:cNvSpPr>
          <p:nvPr/>
        </p:nvSpPr>
        <p:spPr bwMode="auto">
          <a:xfrm>
            <a:off x="486698" y="1052736"/>
            <a:ext cx="3293214" cy="119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bie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suffix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9484F479-DA1F-8E3B-EF1E-D86138A0B5D0}"/>
              </a:ext>
            </a:extLst>
          </p:cNvPr>
          <p:cNvSpPr txBox="1">
            <a:spLocks/>
          </p:cNvSpPr>
          <p:nvPr/>
        </p:nvSpPr>
        <p:spPr>
          <a:xfrm>
            <a:off x="827586" y="2438423"/>
            <a:ext cx="2952328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</a:t>
            </a:r>
            <a:r>
              <a:rPr kumimoji="0" lang="en-US" sz="2400" b="0" i="1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new,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unexperienced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user or participant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know</a:t>
            </a:r>
            <a:r>
              <a:rPr kumimoji="0" lang="en-US" sz="2400" b="0" i="1" u="sng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bie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an experienced Internet user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Knowbie - Revolutionizing Hospitality Service Training">
            <a:extLst>
              <a:ext uri="{FF2B5EF4-FFF2-40B4-BE49-F238E27FC236}">
                <a16:creationId xmlns:a16="http://schemas.microsoft.com/office/drawing/2014/main" xmlns="" id="{3435CD59-11F2-CA2D-CFEE-676F9930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4399" y="1854848"/>
            <a:ext cx="4514498" cy="314510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47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33" y="239407"/>
            <a:ext cx="72056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93804"/>
            <a:ext cx="4394919" cy="367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100" y="1340768"/>
            <a:ext cx="3245223" cy="402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79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68"/>
            <a:ext cx="7596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SUMMER 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202</a:t>
            </a:r>
            <a:r>
              <a:rPr lang="ru-RU" sz="3200" b="1" dirty="0" smtClean="0">
                <a:solidFill>
                  <a:srgbClr val="002060"/>
                </a:solidFill>
                <a:latin typeface="Calibri"/>
              </a:rPr>
              <a:t>4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               </a:t>
            </a:r>
            <a:endParaRPr lang="ru-RU" sz="32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3979" y="2660921"/>
            <a:ext cx="159691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00B050"/>
                </a:solidFill>
                <a:latin typeface="Calibri"/>
              </a:rPr>
              <a:t>Me</a:t>
            </a:r>
            <a:endParaRPr lang="ru-RU" sz="8000" b="1" dirty="0">
              <a:solidFill>
                <a:srgbClr val="00B05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8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87425" y="2564908"/>
            <a:ext cx="335220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C00000"/>
                </a:solidFill>
                <a:latin typeface="Calibri"/>
              </a:rPr>
              <a:t>Not me</a:t>
            </a:r>
            <a:endParaRPr lang="ru-RU" sz="8000" b="1" dirty="0">
              <a:solidFill>
                <a:srgbClr val="C0000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8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H:\Новый диск. Ресурс Англ.яз. последний вариант___июнь 2022\ПРОДВИЖЕНИЕ_соцсети_рассылка\ВЕБИНАРЫ\17.08 Ахапкина Начинаем учебный год оригинально с LTC\рабочий материал\finally-the-sum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35" y="1604804"/>
            <a:ext cx="2797273" cy="47864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56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51"/>
            <a:ext cx="7596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SUMMER 202</a:t>
            </a:r>
            <a:r>
              <a:rPr lang="ru-RU" sz="3200" b="1" dirty="0" smtClean="0">
                <a:solidFill>
                  <a:srgbClr val="002060"/>
                </a:solidFill>
                <a:latin typeface="Calibri"/>
              </a:rPr>
              <a:t>4</a:t>
            </a:r>
            <a:endParaRPr lang="ru-RU" sz="32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7170" name="Picture 2" descr="H:\Новый диск. Ресурс Англ.яз. последний вариант___июнь 2022\ПРОДВИЖЕНИЕ_соцсети_рассылка\ВЕБИНАРЫ\17.08 Ахапкина Начинаем учебный год оригинально с LTC\рабочий материал\my-summer-vacation_o_464282.jpg"/>
          <p:cNvPicPr>
            <a:picLocks noChangeAspect="1" noChangeArrowheads="1"/>
          </p:cNvPicPr>
          <p:nvPr/>
        </p:nvPicPr>
        <p:blipFill>
          <a:blip r:embed="rId2" cstate="print"/>
          <a:srcRect l="6294" r="9838" b="6976"/>
          <a:stretch>
            <a:fillRect/>
          </a:stretch>
        </p:blipFill>
        <p:spPr bwMode="auto">
          <a:xfrm>
            <a:off x="1907704" y="1508787"/>
            <a:ext cx="4176464" cy="4748239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1574F59-A989-4306-8BDD-C46ACC1FDFDE}"/>
              </a:ext>
            </a:extLst>
          </p:cNvPr>
          <p:cNvSpPr/>
          <p:nvPr/>
        </p:nvSpPr>
        <p:spPr>
          <a:xfrm>
            <a:off x="486321" y="2276876"/>
            <a:ext cx="159691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00B050"/>
                </a:solidFill>
                <a:latin typeface="Calibri"/>
              </a:rPr>
              <a:t>Me</a:t>
            </a:r>
            <a:endParaRPr lang="ru-RU" sz="8000" b="1" dirty="0">
              <a:solidFill>
                <a:srgbClr val="00B05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8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0B1D227-1253-4214-8B76-6C7172E5EC3F}"/>
              </a:ext>
            </a:extLst>
          </p:cNvPr>
          <p:cNvSpPr/>
          <p:nvPr/>
        </p:nvSpPr>
        <p:spPr>
          <a:xfrm>
            <a:off x="5759433" y="2372886"/>
            <a:ext cx="335220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C00000"/>
                </a:solidFill>
                <a:latin typeface="Calibri"/>
              </a:rPr>
              <a:t>Not me</a:t>
            </a:r>
            <a:endParaRPr lang="ru-RU" sz="8000" b="1" dirty="0">
              <a:solidFill>
                <a:srgbClr val="C0000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C00000"/>
                </a:solidFill>
                <a:latin typeface="Calibri"/>
              </a:rPr>
              <a:t> </a:t>
            </a:r>
            <a:endParaRPr lang="ru-RU" sz="8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553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64"/>
            <a:ext cx="7596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SUMMER 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20</a:t>
            </a:r>
            <a:r>
              <a:rPr lang="ru-RU" sz="3200" b="1" dirty="0" smtClean="0">
                <a:solidFill>
                  <a:srgbClr val="002060"/>
                </a:solidFill>
                <a:latin typeface="Calibri"/>
              </a:rPr>
              <a:t>24</a:t>
            </a:r>
            <a:endParaRPr lang="ru-RU" sz="32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8194" name="Picture 2" descr="H:\Новый диск. Ресурс Англ.яз. последний вариант___июнь 2022\ПРОДВИЖЕНИЕ_соцсети_рассылка\ВЕБИНАРЫ\17.08 Ахапкина Начинаем учебный год оригинально с LTC\рабочий материал\13533071_10208334456533347_708272675987577351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9" y="1412784"/>
            <a:ext cx="3701137" cy="4954589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C470FC3-50B6-47A7-AEAE-9BA90ABFF6DB}"/>
              </a:ext>
            </a:extLst>
          </p:cNvPr>
          <p:cNvSpPr/>
          <p:nvPr/>
        </p:nvSpPr>
        <p:spPr>
          <a:xfrm>
            <a:off x="464682" y="2395433"/>
            <a:ext cx="159691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00B050"/>
                </a:solidFill>
                <a:latin typeface="Calibri"/>
              </a:rPr>
              <a:t>Me</a:t>
            </a:r>
            <a:endParaRPr lang="ru-RU" sz="8000" b="1" dirty="0">
              <a:solidFill>
                <a:srgbClr val="00B05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8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E013F8F-9D41-4842-A67E-6BF37DCC568A}"/>
              </a:ext>
            </a:extLst>
          </p:cNvPr>
          <p:cNvSpPr/>
          <p:nvPr/>
        </p:nvSpPr>
        <p:spPr>
          <a:xfrm>
            <a:off x="5571208" y="2372900"/>
            <a:ext cx="35846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C00000"/>
                </a:solidFill>
                <a:latin typeface="Calibri"/>
              </a:rPr>
              <a:t>Not me </a:t>
            </a:r>
            <a:endParaRPr lang="ru-RU" sz="8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881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59"/>
            <a:ext cx="7596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SUMMER 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202</a:t>
            </a:r>
            <a:r>
              <a:rPr lang="ru-RU" sz="3200" b="1" dirty="0" smtClean="0">
                <a:solidFill>
                  <a:srgbClr val="002060"/>
                </a:solidFill>
                <a:latin typeface="Calibri"/>
              </a:rPr>
              <a:t>4</a:t>
            </a:r>
            <a:endParaRPr lang="ru-RU" sz="32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3400" t="4234" r="8351"/>
          <a:stretch>
            <a:fillRect/>
          </a:stretch>
        </p:blipFill>
        <p:spPr bwMode="auto">
          <a:xfrm>
            <a:off x="2267745" y="2084851"/>
            <a:ext cx="355593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11908D7-FA3C-4E50-98B4-8B94CB8AB9AD}"/>
              </a:ext>
            </a:extLst>
          </p:cNvPr>
          <p:cNvSpPr/>
          <p:nvPr/>
        </p:nvSpPr>
        <p:spPr>
          <a:xfrm>
            <a:off x="608104" y="2564908"/>
            <a:ext cx="159691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00B050"/>
                </a:solidFill>
                <a:latin typeface="Calibri"/>
              </a:rPr>
              <a:t>Me</a:t>
            </a:r>
            <a:endParaRPr lang="ru-RU" sz="8000" b="1" dirty="0">
              <a:solidFill>
                <a:srgbClr val="00B05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8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21467D0-00A5-4210-AF0D-3ECA9132C85A}"/>
              </a:ext>
            </a:extLst>
          </p:cNvPr>
          <p:cNvSpPr/>
          <p:nvPr/>
        </p:nvSpPr>
        <p:spPr>
          <a:xfrm>
            <a:off x="5903449" y="2564908"/>
            <a:ext cx="335220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C00000"/>
                </a:solidFill>
                <a:latin typeface="Calibri"/>
              </a:rPr>
              <a:t>Not me</a:t>
            </a:r>
            <a:endParaRPr lang="ru-RU" sz="8000" b="1" dirty="0">
              <a:solidFill>
                <a:srgbClr val="C0000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C00000"/>
                </a:solidFill>
                <a:latin typeface="Calibri"/>
              </a:rPr>
              <a:t> </a:t>
            </a:r>
            <a:endParaRPr lang="ru-RU" sz="8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2622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eopleSlaid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15" y="762898"/>
            <a:ext cx="5646785" cy="252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284985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Arial"/>
              <a:buChar char="•"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What does the term ‘square-eyed generation’ mean? </a:t>
            </a:r>
            <a:endParaRPr lang="ru-RU" sz="2800" b="1" dirty="0">
              <a:solidFill>
                <a:srgbClr val="FF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Arial"/>
              <a:buChar char="•"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Does this picture describe today’s teens?</a:t>
            </a:r>
            <a:endParaRPr lang="ru-RU" sz="2800" b="1" dirty="0">
              <a:solidFill>
                <a:srgbClr val="FF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9238" y="9925"/>
            <a:ext cx="406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lgerian" panose="04020705040A02060702" pitchFamily="82" charset="0"/>
              </a:rPr>
              <a:t>Describe the picture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4" name="ex. 1b, p. 1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2080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eopleSlaid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31552" y="11659"/>
            <a:ext cx="8516914" cy="460851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anti-social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           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антиобщественный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Aft>
                <a:spcPts val="0"/>
              </a:spcAft>
              <a:buClr>
                <a:srgbClr val="FE8637"/>
              </a:buCl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couch potato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kaʊʧ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pəˈteɪtəʊ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бездельник, лежебока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unfair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несправедливый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unwind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[ˈ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ʌnˈwaɪnd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] –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расслабиться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blare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                    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громко играть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catchy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легко  запоминающийся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predictable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предсказуемый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admit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признавать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Aft>
                <a:spcPts val="0"/>
              </a:spcAft>
              <a:buClr>
                <a:srgbClr val="FE8637"/>
              </a:buCl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addict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зависимый от к</a:t>
            </a:r>
            <a:r>
              <a:rPr lang="ru-RU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акой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-л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				       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привычки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incredible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невероятный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mall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центр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5E19090A-529D-4DC9-8EA4-0A0455EA14C3}"/>
              </a:ext>
            </a:extLst>
          </p:cNvPr>
          <p:cNvSpPr/>
          <p:nvPr/>
        </p:nvSpPr>
        <p:spPr>
          <a:xfrm>
            <a:off x="263106" y="11679"/>
            <a:ext cx="4052418" cy="32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FBD7B58C-EE32-4D69-B085-6D513F6F9E5C}"/>
              </a:ext>
            </a:extLst>
          </p:cNvPr>
          <p:cNvSpPr/>
          <p:nvPr/>
        </p:nvSpPr>
        <p:spPr>
          <a:xfrm>
            <a:off x="263106" y="404684"/>
            <a:ext cx="4052418" cy="32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617FB41C-BCCE-4B91-86AF-3E05A0161EB0}"/>
              </a:ext>
            </a:extLst>
          </p:cNvPr>
          <p:cNvSpPr/>
          <p:nvPr/>
        </p:nvSpPr>
        <p:spPr>
          <a:xfrm>
            <a:off x="263106" y="797670"/>
            <a:ext cx="4052418" cy="32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88607054-C963-4461-B1AC-482111A3C626}"/>
              </a:ext>
            </a:extLst>
          </p:cNvPr>
          <p:cNvSpPr/>
          <p:nvPr/>
        </p:nvSpPr>
        <p:spPr>
          <a:xfrm>
            <a:off x="263106" y="1190073"/>
            <a:ext cx="4052418" cy="32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867410EF-BFB0-40FD-950B-99218EEF3AEB}"/>
              </a:ext>
            </a:extLst>
          </p:cNvPr>
          <p:cNvSpPr/>
          <p:nvPr/>
        </p:nvSpPr>
        <p:spPr>
          <a:xfrm>
            <a:off x="263106" y="1582439"/>
            <a:ext cx="4052418" cy="32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725FFACB-BEE9-4F8E-919C-0D24D7AFFA6D}"/>
              </a:ext>
            </a:extLst>
          </p:cNvPr>
          <p:cNvSpPr/>
          <p:nvPr/>
        </p:nvSpPr>
        <p:spPr>
          <a:xfrm>
            <a:off x="263106" y="1974841"/>
            <a:ext cx="4052418" cy="32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6D3789D3-16D4-49FF-8EB5-D21DE27503C4}"/>
              </a:ext>
            </a:extLst>
          </p:cNvPr>
          <p:cNvSpPr/>
          <p:nvPr/>
        </p:nvSpPr>
        <p:spPr>
          <a:xfrm>
            <a:off x="263106" y="2352249"/>
            <a:ext cx="4052418" cy="32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DD84F3D9-50E0-47DF-BADF-2C67C316EBDB}"/>
              </a:ext>
            </a:extLst>
          </p:cNvPr>
          <p:cNvSpPr/>
          <p:nvPr/>
        </p:nvSpPr>
        <p:spPr>
          <a:xfrm>
            <a:off x="263106" y="2729657"/>
            <a:ext cx="4052418" cy="32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="" xmlns:a16="http://schemas.microsoft.com/office/drawing/2014/main" id="{A1A825BE-2526-4C2B-87D9-FE9909C6C260}"/>
              </a:ext>
            </a:extLst>
          </p:cNvPr>
          <p:cNvSpPr/>
          <p:nvPr/>
        </p:nvSpPr>
        <p:spPr>
          <a:xfrm>
            <a:off x="263106" y="3108023"/>
            <a:ext cx="4052418" cy="32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0EF6CE7C-AB9E-4FB9-8779-A0518CDEB569}"/>
              </a:ext>
            </a:extLst>
          </p:cNvPr>
          <p:cNvSpPr/>
          <p:nvPr/>
        </p:nvSpPr>
        <p:spPr>
          <a:xfrm>
            <a:off x="243367" y="3703594"/>
            <a:ext cx="4052418" cy="32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0E562C56-F59A-4945-B33F-97794637EFDA}"/>
              </a:ext>
            </a:extLst>
          </p:cNvPr>
          <p:cNvSpPr/>
          <p:nvPr/>
        </p:nvSpPr>
        <p:spPr>
          <a:xfrm>
            <a:off x="231550" y="4124617"/>
            <a:ext cx="4052418" cy="32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8AE78778-1002-49BA-A69A-92C66FB1DCB3}"/>
              </a:ext>
            </a:extLst>
          </p:cNvPr>
          <p:cNvSpPr/>
          <p:nvPr/>
        </p:nvSpPr>
        <p:spPr>
          <a:xfrm>
            <a:off x="4490017" y="-1118"/>
            <a:ext cx="3898417" cy="3337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8E6D2760-014B-4B44-BDD2-43D1F5330216}"/>
              </a:ext>
            </a:extLst>
          </p:cNvPr>
          <p:cNvSpPr/>
          <p:nvPr/>
        </p:nvSpPr>
        <p:spPr>
          <a:xfrm>
            <a:off x="4490017" y="404664"/>
            <a:ext cx="3898417" cy="3337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="" xmlns:a16="http://schemas.microsoft.com/office/drawing/2014/main" id="{EDE44623-E4FD-4743-BFF8-D1DCAAA15B9B}"/>
              </a:ext>
            </a:extLst>
          </p:cNvPr>
          <p:cNvSpPr/>
          <p:nvPr/>
        </p:nvSpPr>
        <p:spPr>
          <a:xfrm>
            <a:off x="4490017" y="797669"/>
            <a:ext cx="3898417" cy="3337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04C91E53-F515-4635-9C86-9C14638B60A4}"/>
              </a:ext>
            </a:extLst>
          </p:cNvPr>
          <p:cNvSpPr/>
          <p:nvPr/>
        </p:nvSpPr>
        <p:spPr>
          <a:xfrm>
            <a:off x="4490016" y="1190053"/>
            <a:ext cx="3898417" cy="3337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5AEAD31E-1E34-447B-A94A-51437C64CB09}"/>
              </a:ext>
            </a:extLst>
          </p:cNvPr>
          <p:cNvSpPr/>
          <p:nvPr/>
        </p:nvSpPr>
        <p:spPr>
          <a:xfrm>
            <a:off x="4490015" y="1596980"/>
            <a:ext cx="3898417" cy="3337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="" xmlns:a16="http://schemas.microsoft.com/office/drawing/2014/main" id="{FF93D2DA-65F6-4FB2-B972-A672136AA14D}"/>
              </a:ext>
            </a:extLst>
          </p:cNvPr>
          <p:cNvSpPr/>
          <p:nvPr/>
        </p:nvSpPr>
        <p:spPr>
          <a:xfrm>
            <a:off x="4490015" y="1968432"/>
            <a:ext cx="3898417" cy="3337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="" xmlns:a16="http://schemas.microsoft.com/office/drawing/2014/main" id="{4032A259-F45E-4ECD-BC11-859672F478E0}"/>
              </a:ext>
            </a:extLst>
          </p:cNvPr>
          <p:cNvSpPr/>
          <p:nvPr/>
        </p:nvSpPr>
        <p:spPr>
          <a:xfrm>
            <a:off x="4490014" y="2339884"/>
            <a:ext cx="3898417" cy="3337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B179B070-A77C-4609-A678-0B55A5DD24ED}"/>
              </a:ext>
            </a:extLst>
          </p:cNvPr>
          <p:cNvSpPr/>
          <p:nvPr/>
        </p:nvSpPr>
        <p:spPr>
          <a:xfrm>
            <a:off x="4490013" y="2705489"/>
            <a:ext cx="3898417" cy="3337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="" xmlns:a16="http://schemas.microsoft.com/office/drawing/2014/main" id="{5A50E04B-66AE-461A-AFF3-6771E2968720}"/>
              </a:ext>
            </a:extLst>
          </p:cNvPr>
          <p:cNvSpPr/>
          <p:nvPr/>
        </p:nvSpPr>
        <p:spPr>
          <a:xfrm>
            <a:off x="4490002" y="3076960"/>
            <a:ext cx="4114446" cy="6266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="" xmlns:a16="http://schemas.microsoft.com/office/drawing/2014/main" id="{929CD2BE-D8B2-46BA-95AF-1C21825E8E61}"/>
              </a:ext>
            </a:extLst>
          </p:cNvPr>
          <p:cNvSpPr/>
          <p:nvPr/>
        </p:nvSpPr>
        <p:spPr>
          <a:xfrm>
            <a:off x="4494948" y="3736765"/>
            <a:ext cx="3898417" cy="3337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="" xmlns:a16="http://schemas.microsoft.com/office/drawing/2014/main" id="{13B48AE8-0693-4E0A-B718-16FE8883721C}"/>
              </a:ext>
            </a:extLst>
          </p:cNvPr>
          <p:cNvSpPr/>
          <p:nvPr/>
        </p:nvSpPr>
        <p:spPr>
          <a:xfrm>
            <a:off x="4483966" y="4136700"/>
            <a:ext cx="3898417" cy="3337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79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03040" y="476462"/>
            <a:ext cx="8640960" cy="5977087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couch potatoes</a:t>
            </a:r>
          </a:p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blaring </a:t>
            </a:r>
          </a:p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catchy </a:t>
            </a:r>
          </a:p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addict </a:t>
            </a:r>
          </a:p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incredible</a:t>
            </a:r>
          </a:p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malls</a:t>
            </a:r>
          </a:p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anti-social </a:t>
            </a:r>
          </a:p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unwind </a:t>
            </a:r>
          </a:p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predictable</a:t>
            </a:r>
          </a:p>
          <a:p>
            <a:endParaRPr lang="ru-RU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4165104" y="332656"/>
            <a:ext cx="4978896" cy="5832648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not social or friendly; unwilling to meet people</a:t>
            </a:r>
          </a:p>
          <a:p>
            <a:pPr marL="274320" marR="0" lvl="0" indent="-27432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people who spend a lot of time sitting on the couch and watching TV</a:t>
            </a:r>
          </a:p>
          <a:p>
            <a:pPr marL="274320" marR="0" lvl="0" indent="-27432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relax</a:t>
            </a:r>
          </a:p>
          <a:p>
            <a:pPr marL="274320" marR="0" lvl="0" indent="-27432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making a loud noise</a:t>
            </a:r>
          </a:p>
          <a:p>
            <a:pPr marL="274320" marR="0" lvl="0" indent="-27432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easy to remember</a:t>
            </a:r>
          </a:p>
          <a:p>
            <a:pPr marL="274320" marR="0" lvl="0" indent="-27432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obvious what is going to happen</a:t>
            </a:r>
          </a:p>
          <a:p>
            <a:pPr marL="274320" marR="0" lvl="0" indent="-27432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sb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who likes a certain activity and spends a lot of time doing it</a:t>
            </a:r>
          </a:p>
          <a:p>
            <a:pPr marL="274320" marR="0" lvl="0" indent="-27432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amazing</a:t>
            </a:r>
          </a:p>
          <a:p>
            <a:pPr marL="274320" marR="0" lvl="0" indent="-27432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large shopping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centres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2339752" y="1340768"/>
            <a:ext cx="1825352" cy="1656184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2195736" y="1916832"/>
            <a:ext cx="1969368" cy="1512168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2195736" y="2420888"/>
            <a:ext cx="1969368" cy="1800200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3563888" y="764704"/>
            <a:ext cx="914400" cy="914400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cxnSpLocks/>
          </p:cNvCxnSpPr>
          <p:nvPr/>
        </p:nvCxnSpPr>
        <p:spPr>
          <a:xfrm flipV="1">
            <a:off x="2843808" y="692696"/>
            <a:ext cx="1465312" cy="3312368"/>
          </a:xfrm>
          <a:prstGeom prst="straightConnector1">
            <a:avLst/>
          </a:prstGeom>
          <a:ln w="349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2339752" y="2672916"/>
            <a:ext cx="1825352" cy="1980220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2987824" y="4005064"/>
            <a:ext cx="1177280" cy="1152128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1979712" y="3663026"/>
            <a:ext cx="2304256" cy="1926214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2699794" y="2996952"/>
            <a:ext cx="1584176" cy="2160240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73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9925"/>
            <a:ext cx="888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lgerian" panose="04020705040A02060702" pitchFamily="82" charset="0"/>
              </a:rPr>
              <a:t>Watch the video. What hobbies are mentioned?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860119"/>
              </p:ext>
            </p:extLst>
          </p:nvPr>
        </p:nvGraphicFramePr>
        <p:xfrm>
          <a:off x="284167" y="530425"/>
          <a:ext cx="85324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277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MUSIC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FRIENDS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SPORTS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CINEMA/ THEATRE/ CONCERTS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Leisure time">
            <a:hlinkClick r:id="" action="ppaction://media"/>
            <a:extLst>
              <a:ext uri="{FF2B5EF4-FFF2-40B4-BE49-F238E27FC236}">
                <a16:creationId xmlns="" xmlns:a16="http://schemas.microsoft.com/office/drawing/2014/main" id="{28A470EB-1D5C-402A-9509-0D1BCB9C18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118" y="1268760"/>
            <a:ext cx="883298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7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9925"/>
            <a:ext cx="888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lgerian" panose="04020705040A02060702" pitchFamily="82" charset="0"/>
              </a:rPr>
              <a:t>Watch the video. What hobbies are mentioned?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715481"/>
              </p:ext>
            </p:extLst>
          </p:nvPr>
        </p:nvGraphicFramePr>
        <p:xfrm>
          <a:off x="323530" y="692696"/>
          <a:ext cx="85324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277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MUSIC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FRIENDS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SPORTS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CINEMA/ THEATRE/ CONCERTS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0996" y="2276872"/>
            <a:ext cx="61926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writing music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playing music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listening to music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playing the guitar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playing in my band</a:t>
            </a:r>
          </a:p>
        </p:txBody>
      </p:sp>
      <p:pic>
        <p:nvPicPr>
          <p:cNvPr id="5" name="Picture 2" descr="2,065 Singing Teens Photos - Free &amp; Royalty-Free Stock Photos from 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615424" cy="22008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88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9925"/>
            <a:ext cx="888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lgerian" panose="04020705040A02060702" pitchFamily="82" charset="0"/>
              </a:rPr>
              <a:t>Watch the video. What hobbies are mentioned?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456806"/>
              </p:ext>
            </p:extLst>
          </p:nvPr>
        </p:nvGraphicFramePr>
        <p:xfrm>
          <a:off x="323530" y="692696"/>
          <a:ext cx="85324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277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MUSIC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FRIENDS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SPORTS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CINEMA/ THEATRE/ CONCERTS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87626" y="1352958"/>
            <a:ext cx="6984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going out with friends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hanging out with mates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chilling out with friends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having friends over for supper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going to pubs, clubs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socialising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going for a pint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eating pies</a:t>
            </a:r>
          </a:p>
        </p:txBody>
      </p:sp>
      <p:pic>
        <p:nvPicPr>
          <p:cNvPr id="5" name="Picture 4" descr="multi-ethnic teenagers walking in mall - teens shopping mall stock pictures, royalty-free photos &amp;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27" y="4143689"/>
            <a:ext cx="3023983" cy="20159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5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9925"/>
            <a:ext cx="888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lgerian" panose="04020705040A02060702" pitchFamily="82" charset="0"/>
              </a:rPr>
              <a:t>Watch the video. What hobbies are mentioned?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76895"/>
              </p:ext>
            </p:extLst>
          </p:nvPr>
        </p:nvGraphicFramePr>
        <p:xfrm>
          <a:off x="323530" y="692696"/>
          <a:ext cx="85324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277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MUSIC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FRIENDS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SPORTS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CINEMA/ THEATRE/ CONCERTS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9592" y="2132856"/>
            <a:ext cx="61926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doing sports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playing sports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cycling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bowling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playing tennis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playing loads of football</a:t>
            </a:r>
          </a:p>
        </p:txBody>
      </p:sp>
      <p:pic>
        <p:nvPicPr>
          <p:cNvPr id="2050" name="Picture 2" descr="Teenager Cycl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9"/>
          <a:stretch/>
        </p:blipFill>
        <p:spPr bwMode="auto">
          <a:xfrm>
            <a:off x="4427984" y="1700828"/>
            <a:ext cx="3714750" cy="22952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0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9925"/>
            <a:ext cx="888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lgerian" panose="04020705040A02060702" pitchFamily="82" charset="0"/>
              </a:rPr>
              <a:t>Watch the video. What hobbies are mentioned?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720605"/>
              </p:ext>
            </p:extLst>
          </p:nvPr>
        </p:nvGraphicFramePr>
        <p:xfrm>
          <a:off x="323530" y="692696"/>
          <a:ext cx="85324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277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MUSIC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FRIENDS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SPORTS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CINEMA/ THEATRE/ CONCERTS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3568" y="1764545"/>
            <a:ext cx="61926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going to the cinema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going to bands/ gigs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making films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watching films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going to the theatre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drama</a:t>
            </a:r>
          </a:p>
        </p:txBody>
      </p:sp>
      <p:pic>
        <p:nvPicPr>
          <p:cNvPr id="5122" name="Picture 2" descr="Teen Camp | New York Film Academy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899" y="3085452"/>
            <a:ext cx="3964965" cy="23597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78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opl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People</Template>
  <TotalTime>640</TotalTime>
  <Words>387</Words>
  <Application>Microsoft Office PowerPoint</Application>
  <PresentationFormat>Экран (4:3)</PresentationFormat>
  <Paragraphs>106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People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Word formation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UberPartner Pro</dc:creator>
  <cp:lastModifiedBy>Admin</cp:lastModifiedBy>
  <cp:revision>67</cp:revision>
  <dcterms:created xsi:type="dcterms:W3CDTF">2019-12-14T17:06:26Z</dcterms:created>
  <dcterms:modified xsi:type="dcterms:W3CDTF">2023-11-29T07:30:24Z</dcterms:modified>
</cp:coreProperties>
</file>