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02" y="-9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EE562-51FB-4878-A71F-E90190344CC4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6A2B3-8FB7-47F2-9B1B-E7E90979D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528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6E32B05-F794-4043-9277-80F0543AD652}" type="datetime1">
              <a:rPr lang="ru-RU" smtClean="0"/>
              <a:t>10.03.2023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5C7E701-7B34-4418-912C-CC2FA5F673A3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5074057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09DE5-8DC5-4CA9-8B41-A46CAB3EE779}" type="datetime1">
              <a:rPr lang="ru-RU" smtClean="0"/>
              <a:t>10.03.2023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E701-7B34-4418-912C-CC2FA5F67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562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4D7B-4061-41D0-98A1-B7D221BAC534}" type="datetime1">
              <a:rPr lang="ru-RU" smtClean="0"/>
              <a:t>10.03.2023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E701-7B34-4418-912C-CC2FA5F67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469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DD62-37DF-415D-A7CF-4703FF2B589D}" type="datetime1">
              <a:rPr lang="ru-RU" smtClean="0"/>
              <a:t>10.03.2023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E701-7B34-4418-912C-CC2FA5F67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01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E351ED-CAA4-47BE-BA0A-1F22BD0D8B21}" type="datetime1">
              <a:rPr lang="ru-RU" smtClean="0"/>
              <a:t>10.03.2023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C7E701-7B34-4418-912C-CC2FA5F673A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187923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DD46-8D16-41D1-92C3-4526C956EDFE}" type="datetime1">
              <a:rPr lang="ru-RU" smtClean="0"/>
              <a:t>10.03.2023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E701-7B34-4418-912C-CC2FA5F67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25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65DBB-1F18-4433-8E0E-6A00C210E23E}" type="datetime1">
              <a:rPr lang="ru-RU" smtClean="0"/>
              <a:t>10.03.2023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E701-7B34-4418-912C-CC2FA5F67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685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5AF0-8C03-4A0B-839E-DEBEB99723B0}" type="datetime1">
              <a:rPr lang="ru-RU" smtClean="0"/>
              <a:t>10.03.2023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E701-7B34-4418-912C-CC2FA5F67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238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16A8-20B5-4213-9B48-A263915C5A88}" type="datetime1">
              <a:rPr lang="ru-RU" smtClean="0"/>
              <a:t>10.03.2023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E701-7B34-4418-912C-CC2FA5F67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81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ACF9A1-AB5A-434A-98A4-F3D07FAE84C3}" type="datetime1">
              <a:rPr lang="ru-RU" smtClean="0"/>
              <a:t>10.03.2023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C7E701-7B34-4418-912C-CC2FA5F673A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07326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EDB34B-456F-4DF9-AAA6-49E2C6BD0215}" type="datetime1">
              <a:rPr lang="ru-RU" smtClean="0"/>
              <a:t>10.03.2023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C7E701-7B34-4418-912C-CC2FA5F673A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82456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5C4B014-6A61-4CE6-8371-D7F68F20BBA3}" type="datetime1">
              <a:rPr lang="ru-RU" smtClean="0"/>
              <a:t>10.03.2023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5C7E701-7B34-4418-912C-CC2FA5F673A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566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sldNum="0" hd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dirty="0" smtClean="0"/>
              <a:t>Религиозная и светская самоидентификация школьников 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93920" y="3956279"/>
            <a:ext cx="5817326" cy="1582372"/>
          </a:xfrm>
        </p:spPr>
        <p:txBody>
          <a:bodyPr>
            <a:normAutofit/>
          </a:bodyPr>
          <a:lstStyle/>
          <a:p>
            <a:r>
              <a:rPr lang="ru-RU" dirty="0" smtClean="0"/>
              <a:t>Автор проекта: Улюева Анна 9э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893BB6AA-C7D8-4F57-AA97-024EAB5C6768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3880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45502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402080"/>
            <a:ext cx="9601200" cy="446532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Распределение ответов на вопрос «Празднуете ли Вы Масленицу?</a:t>
            </a:r>
            <a:r>
              <a:rPr lang="ru-RU" b="1" dirty="0"/>
              <a:t>»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057400"/>
            <a:ext cx="7620000" cy="3810000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805F8C06-707D-4C4E-9103-07E87940352E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0396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39406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393371"/>
            <a:ext cx="9601200" cy="4474029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Ответы на вопрос «Обсуждаются ли в Вашей семье вопросы религии?»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640" y="1976846"/>
            <a:ext cx="7620000" cy="3810000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4E3776D5-A5AE-4640-8653-065E59355BE3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18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48985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349829"/>
            <a:ext cx="9601200" cy="4517571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Ответы на вопрос </a:t>
            </a:r>
            <a:r>
              <a:rPr lang="ru-RU" dirty="0"/>
              <a:t>«Как часто Вы бываете в Церкви либо в другом религиозном учреждении?»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133600"/>
            <a:ext cx="7620000" cy="3810000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9E6F8BFD-63E1-4C6B-9F62-670B8925A3C6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1981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Р</a:t>
            </a:r>
            <a:r>
              <a:rPr lang="ru-RU" dirty="0" smtClean="0"/>
              <a:t>елигиозная </a:t>
            </a:r>
            <a:r>
              <a:rPr lang="ru-RU" dirty="0"/>
              <a:t>идентичность подростков, особенно у идентифицирующих себя с христианами,  как структура утрачивает свойство стабильности и строгой структурированности характеризуется </a:t>
            </a:r>
            <a:r>
              <a:rPr lang="ru-RU" dirty="0" err="1"/>
              <a:t>диффузностью</a:t>
            </a:r>
            <a:r>
              <a:rPr lang="ru-RU" dirty="0"/>
              <a:t> (размытостью)  в представлениях о религии и поведении религиозного </a:t>
            </a:r>
            <a:r>
              <a:rPr lang="ru-RU" dirty="0" smtClean="0"/>
              <a:t>человека.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F6B8D150-AA6A-441E-8D51-302998A5A9C0}" type="slidenum">
              <a:rPr lang="ru-RU" smtClean="0"/>
              <a:t>13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583077"/>
            <a:ext cx="4420144" cy="2764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2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8091" y="180703"/>
            <a:ext cx="9601200" cy="1485900"/>
          </a:xfrm>
        </p:spPr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8091" y="1258387"/>
            <a:ext cx="7049589" cy="4724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Психологам, педагогам, родителям, да и самим учащимся средней школы известно, что подростковый возраст является трудным и кризисным периодом психического развития. Поэтому в подростковом возрасте необходимо развивать не только элементарное представление о личности, но и прививать подрастающему поколению многие </a:t>
            </a:r>
            <a:r>
              <a:rPr lang="ru-RU" dirty="0" smtClean="0"/>
              <a:t>явления общества</a:t>
            </a:r>
            <a:r>
              <a:rPr lang="ru-RU" dirty="0"/>
              <a:t>, в котором подростки живут и развиваются. Поскольку подростковый возраст является переходным от детства к взрослому периоду жизни человека, то здесь возникает ряд проблем с восприятием ряда социальных явлений, в том числе и религии. А отношение к религии является важным компонентом сознания человека, от особенностей этого отношения в значительной степени зависит поведение, деятельность, общение, взаимодействие личности, групп, раскрывающихся в социуме</a:t>
            </a:r>
            <a:r>
              <a:rPr lang="ru-RU" dirty="0" smtClean="0"/>
              <a:t>.</a:t>
            </a:r>
            <a:r>
              <a:rPr lang="ru-RU" dirty="0"/>
              <a:t>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57" y="1258387"/>
            <a:ext cx="2969623" cy="4454435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D0B35D8B-87C7-4513-A619-67CE2009B527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84533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Цель и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Цель исследовательского проекта</a:t>
            </a:r>
            <a:r>
              <a:rPr lang="ru-RU" dirty="0"/>
              <a:t> – изучить специфику религиозной самоидентификации моих сверстников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/>
              <a:t>Задачи исследования:</a:t>
            </a:r>
            <a:endParaRPr lang="ru-RU" dirty="0"/>
          </a:p>
          <a:p>
            <a:r>
              <a:rPr lang="ru-RU" dirty="0"/>
              <a:t>Д</a:t>
            </a:r>
            <a:r>
              <a:rPr lang="ru-RU" dirty="0" smtClean="0"/>
              <a:t>ать </a:t>
            </a:r>
            <a:r>
              <a:rPr lang="ru-RU" dirty="0"/>
              <a:t>понятие самоидентификации, показать важность самоидентификации в процессе становления личности;</a:t>
            </a:r>
          </a:p>
          <a:p>
            <a:r>
              <a:rPr lang="ru-RU" dirty="0"/>
              <a:t>Р</a:t>
            </a:r>
            <a:r>
              <a:rPr lang="ru-RU" dirty="0" smtClean="0"/>
              <a:t>ассмотреть </a:t>
            </a:r>
            <a:r>
              <a:rPr lang="ru-RU" dirty="0"/>
              <a:t>особенности религиозной самоидентификации подростков, выявленные различными современными исследователями;</a:t>
            </a:r>
          </a:p>
          <a:p>
            <a:r>
              <a:rPr lang="ru-RU" dirty="0"/>
              <a:t>И</a:t>
            </a:r>
            <a:r>
              <a:rPr lang="ru-RU" dirty="0" smtClean="0"/>
              <a:t>зучить</a:t>
            </a:r>
            <a:r>
              <a:rPr lang="ru-RU" dirty="0"/>
              <a:t>, как определяют свою религиозную идентичность мои </a:t>
            </a:r>
            <a:r>
              <a:rPr lang="ru-RU" dirty="0" smtClean="0"/>
              <a:t>сверстники;</a:t>
            </a:r>
            <a:endParaRPr lang="ru-RU" dirty="0"/>
          </a:p>
          <a:p>
            <a:r>
              <a:rPr lang="ru-RU" dirty="0"/>
              <a:t>С</a:t>
            </a:r>
            <a:r>
              <a:rPr lang="ru-RU" dirty="0" smtClean="0"/>
              <a:t>делать </a:t>
            </a:r>
            <a:r>
              <a:rPr lang="ru-RU" dirty="0"/>
              <a:t>вывод о значимости религиозной самоидентификации для </a:t>
            </a:r>
            <a:r>
              <a:rPr lang="ru-RU"/>
              <a:t>моих </a:t>
            </a:r>
            <a:r>
              <a:rPr lang="ru-RU" smtClean="0"/>
              <a:t>сверстников.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CB358472-9A53-4D05-A102-947746185E04}" type="slidenum">
              <a:rPr lang="ru-RU" smtClean="0"/>
              <a:t>3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2806" y="322761"/>
            <a:ext cx="3102274" cy="2368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483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Гипотеза, объект и предмет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/>
              <a:t>Гипотеза исследования</a:t>
            </a:r>
            <a:r>
              <a:rPr lang="ru-RU" sz="2400" dirty="0"/>
              <a:t>: важность религиозной самоидентификации признается большинством моих сверстников, но при этом сущностные вопросы религиозного опыта остаются непонятными для многих подростков, в результате чего религиозность оказывается только внешне заявленной, но не внутренне освоенным элементом структуры личности.</a:t>
            </a:r>
          </a:p>
          <a:p>
            <a:r>
              <a:rPr lang="ru-RU" sz="2400" b="1" dirty="0"/>
              <a:t>Объект исследования</a:t>
            </a:r>
            <a:r>
              <a:rPr lang="ru-RU" sz="2400" dirty="0"/>
              <a:t> – процессы самоидентификации современных подростков.</a:t>
            </a:r>
          </a:p>
          <a:p>
            <a:r>
              <a:rPr lang="ru-RU" sz="2400" b="1" dirty="0"/>
              <a:t>Предмет исследования </a:t>
            </a:r>
            <a:r>
              <a:rPr lang="ru-RU" sz="2400" dirty="0"/>
              <a:t>– религиозная самоидентификация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endParaRPr lang="ru-RU" sz="2400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7BBB37D5-BFED-45FB-99F5-F6DF06AE17C6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5504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Методами моего исследования стали поиск и синтез – для практической части, а для практической части – анкетирование и анализ полученной информации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C33D7758-9E4B-4BD3-8272-520B3D06476B}" type="slidenum">
              <a:rPr lang="ru-RU" smtClean="0"/>
              <a:t>5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685" y="3238500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45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Теоретическая часть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776549"/>
            <a:ext cx="9601200" cy="4511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Самоидентификация личности – это процесс формирования человеком представления о себе самом как о </a:t>
            </a:r>
            <a:r>
              <a:rPr lang="ru-RU" dirty="0" smtClean="0"/>
              <a:t>самоотождественной</a:t>
            </a:r>
            <a:r>
              <a:rPr lang="ru-RU" dirty="0"/>
              <a:t>, цельной и уникальной личности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Религиозная идентичность – это форма коллективного и индивидуального самосознания, построенная на осознании принадлежности к определенной религии и формирующая представления о себе и мире посредством соответствующих религиозных догм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Идентичность – это </a:t>
            </a:r>
            <a:r>
              <a:rPr lang="ru-RU" dirty="0" smtClean="0"/>
              <a:t>компонент </a:t>
            </a:r>
            <a:r>
              <a:rPr lang="ru-RU" dirty="0"/>
              <a:t>индивидуального сознания и самосознания, связывающий человека с социальной реальностью и позволяющий определить свое место в ней.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1FE85BF6-18DC-4AB7-8135-42F2FCFBAF2A}" type="slidenum">
              <a:rPr lang="ru-RU" smtClean="0"/>
              <a:t>6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2640" y="182881"/>
            <a:ext cx="2202995" cy="1958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305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20783"/>
          </a:xfrm>
        </p:spPr>
        <p:txBody>
          <a:bodyPr/>
          <a:lstStyle/>
          <a:p>
            <a:r>
              <a:rPr lang="ru-RU" dirty="0" smtClean="0"/>
              <a:t>Практическая часть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672046"/>
            <a:ext cx="9601200" cy="419535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Распределение ответов на вопрос </a:t>
            </a:r>
            <a:r>
              <a:rPr lang="ru-RU" b="1" dirty="0"/>
              <a:t>«Как Вы относитесь к религии?»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142309"/>
            <a:ext cx="7620000" cy="3810000"/>
          </a:xfrm>
          <a:prstGeom prst="rect">
            <a:avLst/>
          </a:prstGeom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00B37BCD-115E-496F-B39C-5D2B6A2EE5D4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2696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4463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515291"/>
            <a:ext cx="9601200" cy="4352109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Ответы на вопрос «С какой религией Вы себя связываете?»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035628"/>
            <a:ext cx="7276011" cy="3638006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DB0DB445-56C1-41A2-A54A-256B1B69E54A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157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2895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515291"/>
            <a:ext cx="9601200" cy="4352109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Распределение ответов на вопрос «</a:t>
            </a:r>
            <a:r>
              <a:rPr lang="ru-RU" b="1" dirty="0"/>
              <a:t>Какие религиозные праздники Вы празднуете?»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057400"/>
            <a:ext cx="7620000" cy="3810000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B71BCF7-E0BD-438D-BC16-2ED76FBFC11D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28377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82</TotalTime>
  <Words>409</Words>
  <Application>Microsoft Office PowerPoint</Application>
  <PresentationFormat>Произвольный</PresentationFormat>
  <Paragraphs>45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Crop</vt:lpstr>
      <vt:lpstr>Религиозная и светская самоидентификация школьников </vt:lpstr>
      <vt:lpstr>Актуальность</vt:lpstr>
      <vt:lpstr>Цель и задачи</vt:lpstr>
      <vt:lpstr>Гипотеза, объект и предмет</vt:lpstr>
      <vt:lpstr>Методы исследования</vt:lpstr>
      <vt:lpstr>Теоретическая часть</vt:lpstr>
      <vt:lpstr>Практическая часть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Заключение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 днём рождения</dc:creator>
  <cp:lastModifiedBy>Лиза</cp:lastModifiedBy>
  <cp:revision>13</cp:revision>
  <dcterms:created xsi:type="dcterms:W3CDTF">2022-11-21T14:26:33Z</dcterms:created>
  <dcterms:modified xsi:type="dcterms:W3CDTF">2023-03-10T13:17:42Z</dcterms:modified>
</cp:coreProperties>
</file>