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81" r:id="rId4"/>
    <p:sldId id="273" r:id="rId5"/>
    <p:sldId id="282" r:id="rId6"/>
    <p:sldId id="263" r:id="rId7"/>
    <p:sldId id="276" r:id="rId8"/>
    <p:sldId id="277" r:id="rId9"/>
    <p:sldId id="275" r:id="rId10"/>
    <p:sldId id="274" r:id="rId11"/>
    <p:sldId id="271" r:id="rId12"/>
    <p:sldId id="27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0CAC9-CAC5-4AE9-92FA-1C48109185E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BB7DA-EC98-4FEC-9708-7C4901E2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B7DA-EC98-4FEC-9708-7C4901E27F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2A8B-B200-4820-9001-3E8930618FC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B174-DD88-4B14-8F2D-8BA3FAA96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4.jpeg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45.jpeg"/><Relationship Id="rId1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ngimg.com/uploads/ice/ice_PNG9324.png/opttorg35.ru/upload/iblock/175/1752ad1a40d03287939af0a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12" Type="http://schemas.openxmlformats.org/officeDocument/2006/relationships/image" Target="../media/image29.png"/><Relationship Id="rId17" Type="http://schemas.openxmlformats.org/officeDocument/2006/relationships/slide" Target="slide7.xml"/><Relationship Id="rId2" Type="http://schemas.openxmlformats.org/officeDocument/2006/relationships/image" Target="../media/image8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image" Target="../media/image25.jpeg"/><Relationship Id="rId1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31.jpeg"/><Relationship Id="rId17" Type="http://schemas.openxmlformats.org/officeDocument/2006/relationships/image" Target="../media/image4.jpeg"/><Relationship Id="rId2" Type="http://schemas.openxmlformats.org/officeDocument/2006/relationships/image" Target="../media/image8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30.gif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5.jpeg"/><Relationship Id="rId4" Type="http://schemas.openxmlformats.org/officeDocument/2006/relationships/image" Target="../media/image27.jpeg"/><Relationship Id="rId9" Type="http://schemas.openxmlformats.org/officeDocument/2006/relationships/image" Target="../media/image14.pn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37.jpeg"/><Relationship Id="rId17" Type="http://schemas.openxmlformats.org/officeDocument/2006/relationships/image" Target="../media/image3.jpeg"/><Relationship Id="rId2" Type="http://schemas.openxmlformats.org/officeDocument/2006/relationships/image" Target="../media/image8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6.gif"/><Relationship Id="rId5" Type="http://schemas.openxmlformats.org/officeDocument/2006/relationships/image" Target="../media/image25.jpeg"/><Relationship Id="rId15" Type="http://schemas.openxmlformats.org/officeDocument/2006/relationships/image" Target="../media/image40.jpeg"/><Relationship Id="rId10" Type="http://schemas.openxmlformats.org/officeDocument/2006/relationships/image" Target="../media/image35.gif"/><Relationship Id="rId19" Type="http://schemas.openxmlformats.org/officeDocument/2006/relationships/slide" Target="slide7.xml"/><Relationship Id="rId4" Type="http://schemas.openxmlformats.org/officeDocument/2006/relationships/image" Target="../media/image24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– чудо природы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929198"/>
            <a:ext cx="2928958" cy="857256"/>
          </a:xfrm>
        </p:spPr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Салагаева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Михайловна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ГБОУ № 613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Санкт-Петербург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1071538" y="5500702"/>
            <a:ext cx="6667547" cy="857256"/>
          </a:xfrm>
          <a:prstGeom prst="rect">
            <a:avLst/>
          </a:prstGeom>
          <a:noFill/>
        </p:spPr>
      </p:pic>
      <p:pic>
        <p:nvPicPr>
          <p:cNvPr id="5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428596" y="5143512"/>
            <a:ext cx="4143404" cy="1000132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71472" y="4071942"/>
            <a:ext cx="978465" cy="1214446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357290" y="3357562"/>
            <a:ext cx="1571636" cy="1350177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8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8148" y="857232"/>
            <a:ext cx="100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1428728" y="1428736"/>
            <a:ext cx="6429420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2786050" y="5072074"/>
            <a:ext cx="1643074" cy="396604"/>
          </a:xfrm>
          <a:prstGeom prst="rect">
            <a:avLst/>
          </a:prstGeom>
          <a:noFill/>
        </p:spPr>
      </p:pic>
      <p:pic>
        <p:nvPicPr>
          <p:cNvPr id="1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214282" y="5429264"/>
            <a:ext cx="887872" cy="214314"/>
          </a:xfrm>
          <a:prstGeom prst="rect">
            <a:avLst/>
          </a:prstGeom>
          <a:noFill/>
        </p:spPr>
      </p:pic>
      <p:pic>
        <p:nvPicPr>
          <p:cNvPr id="15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4286248" y="5429264"/>
            <a:ext cx="887872" cy="214314"/>
          </a:xfrm>
          <a:prstGeom prst="rect">
            <a:avLst/>
          </a:prstGeom>
          <a:noFill/>
        </p:spPr>
      </p:pic>
      <p:pic>
        <p:nvPicPr>
          <p:cNvPr id="16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285720" y="5000636"/>
            <a:ext cx="1643074" cy="396604"/>
          </a:xfrm>
          <a:prstGeom prst="rect">
            <a:avLst/>
          </a:prstGeom>
          <a:noFill/>
        </p:spPr>
      </p:pic>
      <p:pic>
        <p:nvPicPr>
          <p:cNvPr id="17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b="5556"/>
          <a:stretch>
            <a:fillRect/>
          </a:stretch>
        </p:blipFill>
        <p:spPr bwMode="auto">
          <a:xfrm>
            <a:off x="7643834" y="6000768"/>
            <a:ext cx="755202" cy="18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785794"/>
            <a:ext cx="8215370" cy="550072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Газообразное состояние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0" y="4786322"/>
            <a:ext cx="978465" cy="1214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0100" y="2643182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8800" lvl="3" indent="-457200">
              <a:buAutoNum type="arabicPeriod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28612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4857760"/>
            <a:ext cx="214314" cy="28575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14414" y="3786190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Ð°ÑÑÐ¾Ð»ÑÐ½Ð°Ñ Ð¿Ð»Ð¸ÑÐ° HOME ELEMENT HE-HP710 ÑÑÐ°Ð»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000240"/>
            <a:ext cx="1774787" cy="1785950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3929058" y="2357430"/>
            <a:ext cx="114300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ПК\Desktop\чай.png"/>
          <p:cNvPicPr>
            <a:picLocks noChangeAspect="1" noChangeArrowheads="1"/>
          </p:cNvPicPr>
          <p:nvPr/>
        </p:nvPicPr>
        <p:blipFill>
          <a:blip r:embed="rId6"/>
          <a:srcRect r="5263"/>
          <a:stretch>
            <a:fillRect/>
          </a:stretch>
        </p:blipFill>
        <p:spPr bwMode="auto">
          <a:xfrm>
            <a:off x="3714744" y="1714488"/>
            <a:ext cx="1821669" cy="121444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000496" y="107154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ÐÐ°ÑÑÐ¸Ð½ÐºÐ¸ Ð¿Ð¾ Ð·Ð°Ð¿ÑÐ¾ÑÑ &quot;ÑÐ°Ð·Ð»Ð¸Ð² Ð³Ð¾ÑÑÑÐµÐ¹ Ð²Ð¾Ð´Ñ&quot;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57224" y="1571612"/>
            <a:ext cx="2402915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ÐÐ°ÑÑÐ¸Ð½ÐºÐ¸ Ð¿Ð¾ Ð·Ð°Ð¿ÑÐ¾ÑÑ &quot;Ð¾Ð±Ð»Ð°ÐºÐ°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3357562"/>
            <a:ext cx="2090712" cy="1351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ÐÐ°ÑÑÐ¸Ð½ÐºÐ¸ Ð¿Ð¾ Ð·Ð°Ð¿ÑÐ¾ÑÑ &quot;ÑÑÑÐ¸&quot;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43636" y="3429000"/>
            <a:ext cx="221457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8" name="AutoShape 16" descr="ÐÐ°ÑÑÐ¸Ð½ÐºÐ¸ Ð¿Ð¾ Ð·Ð°Ð¿ÑÐ¾ÑÑ &quot;ÑÑÐ¼Ð°Ð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ÐÐ°ÑÑÐ¸Ð½ÐºÐ¸ Ð¿Ð¾ Ð·Ð°Ð¿ÑÐ¾ÑÑ &quot;ÑÑÐ¼Ð°Ð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ÐÐ°ÑÑÐ¸Ð½ÐºÐ¸ Ð¿Ð¾ Ð·Ð°Ð¿ÑÐ¾ÑÑ &quot;ÑÑÐ¼Ð°Ð½&quot;"/>
          <p:cNvPicPr>
            <a:picLocks noChangeAspect="1" noChangeArrowheads="1"/>
          </p:cNvPicPr>
          <p:nvPr/>
        </p:nvPicPr>
        <p:blipFill>
          <a:blip r:embed="rId10">
            <a:lum bright="-10000" contrast="20000"/>
          </a:blip>
          <a:srcRect/>
          <a:stretch>
            <a:fillRect/>
          </a:stretch>
        </p:blipFill>
        <p:spPr bwMode="auto">
          <a:xfrm>
            <a:off x="857224" y="5072074"/>
            <a:ext cx="2095085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6" name="Picture 24" descr="ÐÐ°ÑÑÐ¸Ð½ÐºÐ¸ Ð¿Ð¾ Ð·Ð°Ð¿ÑÐ¾ÑÑ &quot;ÑÑÐ¼Ð°Ð½&quot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5072074"/>
            <a:ext cx="2214578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00" name="Picture 28" descr="ÐÐ°ÑÑÐ¸Ð½ÐºÐ¸ Ð¿Ð¾ Ð·Ð°Ð¿ÑÐ¾ÑÑ &quot;ÑÑÐ¼Ð°Ð½ Ð½Ð° ÑÐ¾ÑÑÐµ&quot;"/>
          <p:cNvPicPr>
            <a:picLocks noChangeAspect="1" noChangeArrowheads="1"/>
          </p:cNvPicPr>
          <p:nvPr/>
        </p:nvPicPr>
        <p:blipFill>
          <a:blip r:embed="rId12">
            <a:lum bright="10000" contrast="20000"/>
          </a:blip>
          <a:srcRect/>
          <a:stretch>
            <a:fillRect/>
          </a:stretch>
        </p:blipFill>
        <p:spPr bwMode="auto">
          <a:xfrm>
            <a:off x="6286512" y="4929198"/>
            <a:ext cx="2071702" cy="1388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04" name="Picture 32" descr="ÐÐ°ÑÑÐ¸Ð½ÐºÐ¸ Ð¿Ð¾ Ð·Ð°Ð¿ÑÐ¾ÑÑ &quot;ÑÑÐ¼Ð°Ð½ Ð½Ð° ÑÐ¾ÑÑÐµ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61990" y="1714487"/>
            <a:ext cx="2296224" cy="128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3857620" y="357187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  <a:endParaRPr lang="ru-RU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00496" y="4429132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rot="4118865" flipH="1">
            <a:off x="3574146" y="1155894"/>
            <a:ext cx="99818" cy="1453697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7370522" flipH="1">
            <a:off x="5289637" y="1139150"/>
            <a:ext cx="102351" cy="144343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5400000" flipH="1">
            <a:off x="3592009" y="3194544"/>
            <a:ext cx="87260" cy="1556303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7481135">
            <a:off x="5431534" y="4442040"/>
            <a:ext cx="99818" cy="1453697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4118865" flipH="1">
            <a:off x="3502708" y="4442042"/>
            <a:ext cx="99818" cy="1453697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85786" y="4572008"/>
            <a:ext cx="928694" cy="797832"/>
          </a:xfrm>
          <a:prstGeom prst="rect">
            <a:avLst/>
          </a:prstGeom>
          <a:noFill/>
        </p:spPr>
      </p:pic>
      <p:sp>
        <p:nvSpPr>
          <p:cNvPr id="41" name="Стрелка вниз 40"/>
          <p:cNvSpPr/>
          <p:nvPr/>
        </p:nvSpPr>
        <p:spPr>
          <a:xfrm rot="16200000">
            <a:off x="5449398" y="3194545"/>
            <a:ext cx="87260" cy="1556303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14290"/>
            <a:ext cx="811480" cy="642942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8001024" y="642918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0166" y="21429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Круговорот воды в природе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12" descr="ÐºÐ°ÑÑÐ¸Ð½ÐºÐ¸ : Ð¼Ð¾ÑÐµ, Ð²Ð¾Ð´Ñ, Ð¿ÑÐ¸ÑÐ¾Ð´Ð°, ÑÐ¾Ð»Ð½ÑÐµ, ÑÑÐ°ÐºÐ°Ð½, Ð»ÐµÑÐ¾, ÐÐ´Ð¸Ð»Ð»Ð¸ÑÐµÑÐºÐ¸Ð¹, ÐÐ°Ð·Ð°,  Ð½Ð°Ð¿Ð¸ÑÐ¾Ðº, ÐÑÑÑÐ»ÐºÐ°, Ð¡Ð¸Ð½Ð¸Ð¹, Ð´Ð¾ÑÑÐ³, Ð²ÑÑÐ¾ÐºÐ°Ñ ÑÐµÐ¼Ð¿ÐµÑÐ°ÑÑÑÐ°, ÐÐºÐ²Ð°, Ð¾ÑÐ´ÑÑ, Ð¶Ð°Ð¶Ð´Ð°,  Ð½Ð°ÑÑÑÐ¾ÐµÐ½Ð¸Ðµ, ÐÑÐ´ÑÑÐµ Ð·Ð´Ð¾ÑÐ¾Ð²Ñ, ÐÑÐ¼Ð¾ÑÑÐµÑÐ½ÑÐ¹, ÐÐ·Ð´Ð¾ÑÐ¾Ð²Ð¸ÑÐµÐ»ÑÐ½ÑÐ¹, ÑÑÐ¾Ð»Ð¸ÑÐµÐ»Ñ Ð¶Ð°Ð¶Ð´Ñ,  Ð¡ÑÐµÐºÐ»ÑÐ½Ð½ÑÐ¹ Ð³ÑÐ°ÑÐ¸Ð½, ÐÐ¸ÑÑÑ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ÐºÐ°ÑÑÐ¸Ð½ÐºÐ¸ : Ð¼Ð¾ÑÐµ, Ð²Ð¾Ð´Ñ, Ð¿ÑÐ¸ÑÐ¾Ð´Ð°, ÑÐ¾Ð»Ð½ÑÐµ, ÑÑÐ°ÐºÐ°Ð½, Ð»ÐµÑÐ¾, ÐÐ´Ð¸Ð»Ð»Ð¸ÑÐµÑÐºÐ¸Ð¹, ÐÐ°Ð·Ð°,  Ð½Ð°Ð¿Ð¸ÑÐ¾Ðº, ÐÑÑÑÐ»ÐºÐ°, Ð¡Ð¸Ð½Ð¸Ð¹, Ð´Ð¾ÑÑÐ³, Ð²ÑÑÐ¾ÐºÐ°Ñ ÑÐµÐ¼Ð¿ÐµÑÐ°ÑÑÑÐ°, ÐÐºÐ²Ð°, Ð¾ÑÐ´ÑÑ, Ð¶Ð°Ð¶Ð´Ð°,  Ð½Ð°ÑÑÑÐ¾ÐµÐ½Ð¸Ðµ, ÐÑÐ´ÑÑÐµ Ð·Ð´Ð¾ÑÐ¾Ð²Ñ, ÐÑÐ¼Ð¾ÑÑÐµÑÐ½ÑÐ¹, ÐÐ·Ð´Ð¾ÑÐ¾Ð²Ð¸ÑÐµÐ»ÑÐ½ÑÐ¹, ÑÑÐ¾Ð»Ð¸ÑÐµÐ»Ñ Ð¶Ð°Ð¶Ð´Ñ,  Ð¡ÑÐµÐºÐ»ÑÐ½Ð½ÑÐ¹ Ð³ÑÐ°ÑÐ¸Ð½, ÐÐ¸ÑÑÑ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16" descr="ÐºÐ°ÑÑÐ¸Ð½ÐºÐ¸ : Ð¼Ð¾ÑÐµ, Ð²Ð¾Ð´Ñ, Ð¿ÑÐ¸ÑÐ¾Ð´Ð°, ÑÐ¾Ð»Ð½ÑÐµ, ÑÑÐ°ÐºÐ°Ð½, Ð»ÐµÑÐ¾, ÐÐ´Ð¸Ð»Ð»Ð¸ÑÐµÑÐºÐ¸Ð¹, ÐÐ°Ð·Ð°,  Ð½Ð°Ð¿Ð¸ÑÐ¾Ðº, ÐÑÑÑÐ»ÐºÐ°, Ð¡Ð¸Ð½Ð¸Ð¹, Ð´Ð¾ÑÑÐ³, Ð²ÑÑÐ¾ÐºÐ°Ñ ÑÐµÐ¼Ð¿ÐµÑÐ°ÑÑÑÐ°, ÐÐºÐ²Ð°, Ð¾ÑÐ´ÑÑ, Ð¶Ð°Ð¶Ð´Ð°,  Ð½Ð°ÑÑÑÐ¾ÐµÐ½Ð¸Ðµ, ÐÑÐ´ÑÑÐµ Ð·Ð´Ð¾ÑÐ¾Ð²Ñ, ÐÑÐ¼Ð¾ÑÑÐµÑÐ½ÑÐ¹, ÐÐ·Ð´Ð¾ÑÐ¾Ð²Ð¸ÑÐµÐ»ÑÐ½ÑÐ¹, ÑÑÐ¾Ð»Ð¸ÑÐµÐ»Ñ Ð¶Ð°Ð¶Ð´Ñ,  Ð¡ÑÐµÐºÐ»ÑÐ½Ð½ÑÐ¹ Ð³ÑÐ°ÑÐ¸Ð½, ÐÐ¸ÑÑÑ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928670"/>
            <a:ext cx="8572560" cy="564360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ÐÑÑÐ³Ð¾Ð²Ð¾ÑÐ¾Ñ Ð²Ð¾Ð´Ñ Ð² Ð¿ÑÐ¸ÑÐ¾Ð´Ðµ â Ð´Ð¾ÐºÐ»Ð°Ð´ | Ð¡ÑÐµÐ¼Ñ, ÐºÐ°ÑÑÐ¸Ð½ÐºÐ¸ Ð¸ Ð²Ð¸Ð´Ðµ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8286808" cy="5357850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428596" y="5143512"/>
            <a:ext cx="978465" cy="1214446"/>
          </a:xfrm>
          <a:prstGeom prst="rect">
            <a:avLst/>
          </a:prstGeom>
        </p:spPr>
      </p:pic>
      <p:pic>
        <p:nvPicPr>
          <p:cNvPr id="28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285852" y="4857760"/>
            <a:ext cx="928694" cy="797832"/>
          </a:xfrm>
          <a:prstGeom prst="rect">
            <a:avLst/>
          </a:prstGeom>
          <a:noFill/>
        </p:spPr>
      </p:pic>
      <p:pic>
        <p:nvPicPr>
          <p:cNvPr id="15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14290"/>
            <a:ext cx="811480" cy="6429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929586" y="642918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1538" y="35716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Вода в природе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0" y="5286388"/>
            <a:ext cx="978465" cy="1214446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2643174" y="442913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286644" y="300037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43438" y="242886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ÐÑÐµÐ·ÐµÐ½ÑÐ°ÑÐ¸Ñ Ð½Ð° ÑÐµÐ¼Ñ: &quot;Â«ÐÐ·Ð½Ð°ÐºÐ¾Ð¼Ð»ÐµÐ½Ð¸Ðµ Ð´Ð¾ÑÐºÐ¾Ð»ÑÐ½Ð¸ÐºÐ¾Ð² ÑÐ¾ ÑÐ²Ð¾Ð¹ÑÑÐ²Ð°Ð¼Ð¸ Ð²Ð¾Ð´Ñ Ð² ÑÐ¾ÑÐ¼Ðµ  Ð´ÐµÑÑÐºÐ¾Ð³Ð¾ ÑÐºÑÐ¿ÐµÑÐ¸Ð¼ÐµÐ½ÑÐ¸ÑÐ¾Ð²Ð°Ð½Ð¸ÑÂ» ÐÐ°ÑÑÐµÑ-ÐºÐ»Ð°ÑÑ Ð´Ð»Ñ Ð¿ÐµÐ´Ð°Ð³Ð¾Ð³Ð¾Ð² ÐÐÐ£ ÐÐ¾Ð´Ð³Ð¾ÑÐ¾Ð²Ð¸Ð»Ð°  Ð²Ð¾ÑÐ¿Ð¸ÑÐ°ÑÐµÐ»Ñ ÐÐÐÐÐ£ Ð´ÐµÑÑÐºÐ¸Ð¹.&quot;. Ð¡ÐºÐ°ÑÐ°ÑÑ Ð±ÐµÑÐ¿Ð»Ð°ÑÐ½Ð¾ Ð¸ Ð±ÐµÐ· ÑÐµÐ³Ð¸ÑÑÑÐ°ÑÐ¸Ð¸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35828"/>
            <a:ext cx="8072494" cy="535785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71472" y="4786322"/>
            <a:ext cx="978465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868" y="6357958"/>
            <a:ext cx="2571768" cy="357190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5072066" y="6000768"/>
            <a:ext cx="3622927" cy="8180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1538" y="35716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0" y="5286388"/>
            <a:ext cx="978465" cy="1214446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2643174" y="442913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9286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https://mypresentation.ru/documents_2/e2400e527eaeb0874418264102bfe1a8/img0.jpg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2571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https://cs8.pikabu.ru/post_img/big/2016/01/22/9/145347607814708630.jpg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5001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https://i.pinimg.com/736x/ce/ce/ea/ceceea111ef18d8a31571482858fa0cf.jpg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3071810"/>
            <a:ext cx="3385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https://a.d-cd.net/waAAAgHR3eA-1920.jpg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3429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</a:t>
            </a:r>
            <a:r>
              <a:rPr lang="ru-RU" sz="1400" dirty="0" smtClean="0"/>
              <a:t>://</a:t>
            </a:r>
            <a:r>
              <a:rPr lang="en-US" sz="1400" dirty="0" smtClean="0"/>
              <a:t>avatars</a:t>
            </a:r>
            <a:r>
              <a:rPr lang="ru-RU" sz="1400" dirty="0" smtClean="0"/>
              <a:t>.</a:t>
            </a:r>
            <a:r>
              <a:rPr lang="en-US" sz="1400" dirty="0" err="1" smtClean="0"/>
              <a:t>mds</a:t>
            </a:r>
            <a:r>
              <a:rPr lang="ru-RU" sz="1400" dirty="0" smtClean="0"/>
              <a:t>.</a:t>
            </a:r>
            <a:r>
              <a:rPr lang="en-US" sz="1400" dirty="0" err="1" smtClean="0"/>
              <a:t>yandex</a:t>
            </a:r>
            <a:r>
              <a:rPr lang="ru-RU" sz="1400" dirty="0" smtClean="0"/>
              <a:t>.</a:t>
            </a:r>
            <a:r>
              <a:rPr lang="en-US" sz="1400" dirty="0" smtClean="0"/>
              <a:t>net</a:t>
            </a:r>
            <a:r>
              <a:rPr lang="ru-RU" sz="1400" dirty="0" smtClean="0"/>
              <a:t>/</a:t>
            </a:r>
            <a:r>
              <a:rPr lang="en-US" sz="1400" dirty="0" smtClean="0"/>
              <a:t>get</a:t>
            </a:r>
            <a:r>
              <a:rPr lang="ru-RU" sz="1400" dirty="0" smtClean="0"/>
              <a:t>-</a:t>
            </a:r>
            <a:r>
              <a:rPr lang="en-US" sz="1400" dirty="0" err="1" smtClean="0"/>
              <a:t>zen</a:t>
            </a:r>
            <a:r>
              <a:rPr lang="ru-RU" sz="1400" dirty="0" smtClean="0"/>
              <a:t>_</a:t>
            </a:r>
            <a:r>
              <a:rPr lang="en-US" sz="1400" dirty="0" smtClean="0"/>
              <a:t>doc</a:t>
            </a:r>
            <a:r>
              <a:rPr lang="ru-RU" sz="1400" dirty="0" smtClean="0"/>
              <a:t>/151304/</a:t>
            </a:r>
            <a:r>
              <a:rPr lang="en-US" sz="1400" dirty="0" smtClean="0"/>
              <a:t>pub</a:t>
            </a:r>
            <a:r>
              <a:rPr lang="ru-RU" sz="1400" dirty="0" smtClean="0"/>
              <a:t>_5</a:t>
            </a:r>
            <a:r>
              <a:rPr lang="en-US" sz="1400" dirty="0" smtClean="0"/>
              <a:t>c</a:t>
            </a:r>
            <a:r>
              <a:rPr lang="ru-RU" sz="1400" dirty="0" smtClean="0"/>
              <a:t>38</a:t>
            </a:r>
            <a:r>
              <a:rPr lang="en-US" sz="1400" dirty="0" smtClean="0"/>
              <a:t>d</a:t>
            </a:r>
            <a:r>
              <a:rPr lang="ru-RU" sz="1400" dirty="0" smtClean="0"/>
              <a:t>89</a:t>
            </a:r>
            <a:r>
              <a:rPr lang="en-US" sz="1400" dirty="0" smtClean="0"/>
              <a:t>d</a:t>
            </a:r>
            <a:r>
              <a:rPr lang="ru-RU" sz="1400" dirty="0" smtClean="0"/>
              <a:t>7</a:t>
            </a:r>
            <a:r>
              <a:rPr lang="en-US" sz="1400" dirty="0" err="1" smtClean="0"/>
              <a:t>cfae</a:t>
            </a:r>
            <a:r>
              <a:rPr lang="ru-RU" sz="1400" dirty="0" smtClean="0"/>
              <a:t>500</a:t>
            </a:r>
            <a:r>
              <a:rPr lang="en-US" sz="1400" dirty="0" err="1" smtClean="0"/>
              <a:t>aa</a:t>
            </a:r>
            <a:r>
              <a:rPr lang="ru-RU" sz="1400" dirty="0" smtClean="0"/>
              <a:t>85</a:t>
            </a:r>
            <a:r>
              <a:rPr lang="en-US" sz="1400" dirty="0" smtClean="0"/>
              <a:t>b</a:t>
            </a:r>
            <a:r>
              <a:rPr lang="ru-RU" sz="1400" dirty="0" smtClean="0"/>
              <a:t>44</a:t>
            </a:r>
            <a:r>
              <a:rPr lang="en-US" sz="1400" dirty="0" smtClean="0"/>
              <a:t>d</a:t>
            </a:r>
            <a:r>
              <a:rPr lang="ru-RU" sz="1400" dirty="0" smtClean="0"/>
              <a:t>_5</a:t>
            </a:r>
            <a:r>
              <a:rPr lang="en-US" sz="1400" dirty="0" smtClean="0"/>
              <a:t>c</a:t>
            </a:r>
            <a:r>
              <a:rPr lang="ru-RU" sz="1400" dirty="0" smtClean="0"/>
              <a:t>3921067</a:t>
            </a:r>
            <a:r>
              <a:rPr lang="en-US" sz="1400" dirty="0" smtClean="0"/>
              <a:t>c</a:t>
            </a:r>
            <a:r>
              <a:rPr lang="ru-RU" sz="1400" dirty="0" smtClean="0"/>
              <a:t>705800</a:t>
            </a:r>
            <a:r>
              <a:rPr lang="en-US" sz="1400" dirty="0" err="1" smtClean="0"/>
              <a:t>aa</a:t>
            </a:r>
            <a:r>
              <a:rPr lang="ru-RU" sz="1400" dirty="0" smtClean="0"/>
              <a:t>42155</a:t>
            </a:r>
            <a:r>
              <a:rPr lang="en-US" sz="1400" dirty="0" smtClean="0"/>
              <a:t>a</a:t>
            </a:r>
            <a:r>
              <a:rPr lang="ru-RU" sz="1400" dirty="0" smtClean="0"/>
              <a:t>/</a:t>
            </a:r>
            <a:r>
              <a:rPr lang="en-US" sz="1400" dirty="0" smtClean="0"/>
              <a:t>scale</a:t>
            </a:r>
            <a:r>
              <a:rPr lang="ru-RU" sz="1400" dirty="0" smtClean="0"/>
              <a:t>_1200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85984" y="43576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>
                <a:solidFill>
                  <a:sysClr val="windowText" lastClr="000000"/>
                </a:solidFill>
                <a:hlinkClick r:id="rId5"/>
              </a:rPr>
              <a:t>https://pngimg.com/uploads/ice/ice_PNG9324.png/opttorg35.ru/upload/iblock/175/1752ad1a40d03287939af0a8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5984" y="20716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https://pngimg.com/uploads/ice/ice_PNG9324.png69e39487.jpeg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857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https://taurica.net/data/posts/2017/05/24/1495620787_raduga.jpg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52863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https://encrypted-tbn0.gstatic.com/images?q=tbn:ANd9GcRCpV43QLlnOwnFSjC7--46FGW_vo1DiTXsdA&amp;usqp=CAU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59293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https://gazeta.spb.ru/wp-content/uploads/2021/02/luzha1.jpg</a:t>
            </a:r>
            <a:endParaRPr lang="ru-RU" sz="1400" dirty="0"/>
          </a:p>
        </p:txBody>
      </p:sp>
      <p:pic>
        <p:nvPicPr>
          <p:cNvPr id="31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643042" y="6500810"/>
            <a:ext cx="2571768" cy="357190"/>
          </a:xfrm>
          <a:prstGeom prst="rect">
            <a:avLst/>
          </a:prstGeom>
          <a:noFill/>
        </p:spPr>
      </p:pic>
      <p:pic>
        <p:nvPicPr>
          <p:cNvPr id="33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14290"/>
            <a:ext cx="811480" cy="64294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929586" y="642918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ysClr val="windowText" lastClr="000000"/>
                </a:solidFill>
              </a:rPr>
              <a:t>Береги воду</a:t>
            </a:r>
            <a:endParaRPr lang="ru-RU" sz="1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63252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928662" y="5143512"/>
            <a:ext cx="978465" cy="1214446"/>
          </a:xfrm>
          <a:prstGeom prst="rect">
            <a:avLst/>
          </a:prstGeom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pic>
        <p:nvPicPr>
          <p:cNvPr id="11" name="Picture 8" descr="ÐÑÐµÐ·ÐµÐ½ÑÐ°ÑÐ¸Ñ Ð½Ð° ÑÐµÐ¼Ñ: &quot;Ð§ÑÐ¾ ÑÐ°ÐºÐ¾Ðµ Ð³Ð»Ð¾Ð±ÑÑ?. Ð¦ÐµÐ»Ñ ÑÑÐ¾ÐºÐ° : ÑÐ·Ð½Ð°ÑÑ Ð¾ Ð²Ð½ÑÑÑÐµÐ½Ð½ÐµÐ¼  ÑÑÑÐ¾ÐµÐ½Ð¸Ð¸ ÐÐµÐ¼Ð½Ð¾Ð³Ð¾ ÑÐ°ÑÐ° Ð¸ Ð¾ ÑÐ¿Ð¾ÑÐ¾Ð±Ð°Ñ Ð¸Ð·ÑÑÐµÐ½Ð¸Ñ Ð·ÐµÐ¼Ð½ÑÑ Ð½ÐµÐ´Ñ. ÐÐ»Ð°Ð½ ÑÑÐ¾ÐºÐ°: 1.  ÐÐ½ÑÑÑÐµÐ½Ð½ÐµÐµ ÑÑÑÐ¾ÐµÐ½Ð¸Ðµ ÐÐµÐ¼Ð»Ð¸;&quot;. Ð¡ÐºÐ°ÑÐ°ÑÑ Ð±ÐµÑÐ¿Ð»Ð°ÑÐ½Ð¾ Ð¸ Ð±ÐµÐ· ÑÐµÐ³Ð¸ÑÑÑÐ°ÑÐ¸Ð¸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0762" t="11364" r="29687" b="6249"/>
          <a:stretch>
            <a:fillRect/>
          </a:stretch>
        </p:blipFill>
        <p:spPr bwMode="auto">
          <a:xfrm>
            <a:off x="2428860" y="1571612"/>
            <a:ext cx="4000528" cy="46874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21429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нашей планете воды больше, чем земли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714480" y="4131366"/>
            <a:ext cx="1857388" cy="1595664"/>
          </a:xfrm>
          <a:prstGeom prst="rect">
            <a:avLst/>
          </a:prstGeom>
          <a:noFill/>
        </p:spPr>
      </p:pic>
      <p:pic>
        <p:nvPicPr>
          <p:cNvPr id="14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01024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63252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pic>
        <p:nvPicPr>
          <p:cNvPr id="13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571604" y="2428868"/>
            <a:ext cx="1857388" cy="1595664"/>
          </a:xfrm>
          <a:prstGeom prst="rect">
            <a:avLst/>
          </a:prstGeom>
          <a:noFill/>
        </p:spPr>
      </p:pic>
      <p:pic>
        <p:nvPicPr>
          <p:cNvPr id="14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01024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сле дожд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8572560" cy="52149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857224" y="3429000"/>
            <a:ext cx="978465" cy="1214446"/>
          </a:xfrm>
          <a:prstGeom prst="rect">
            <a:avLst/>
          </a:prstGeom>
        </p:spPr>
      </p:pic>
      <p:pic>
        <p:nvPicPr>
          <p:cNvPr id="18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4138363">
            <a:off x="1738970" y="3800254"/>
            <a:ext cx="1193911" cy="102567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28926" y="521495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Капля с капелькой летела.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Капля капельку задела.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Капля с капелькой слилась  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и лужа налилась!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42860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Водоём – это скопление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714544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Как пройти мне мимо лужи? </a:t>
            </a:r>
          </a:p>
          <a:p>
            <a:pPr fontAlgn="base"/>
            <a:r>
              <a:rPr lang="ru-RU" dirty="0" smtClean="0"/>
              <a:t>Я с водою очень дружен.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071546"/>
            <a:ext cx="8429684" cy="55721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Водоёмы на Земле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00034" y="5357826"/>
            <a:ext cx="978465" cy="1214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 descr="ÐÑÐ¸ÑÐ¾Ð´Ð° Ð¿ÑÐ¸ÑÐ¾Ð´Ñ. Ð¡ÑÑÐµÑÑÐ²ÑÐµÑ Ð»Ð¸ Ð»ÑÐ±Ð¾Ð²Ñ? | 5 Ð¡Ð¤ÐÐ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000636"/>
            <a:ext cx="1857388" cy="1160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214422"/>
            <a:ext cx="190501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tretch>
            <a:fillRect/>
          </a:stretch>
        </p:blipFill>
        <p:spPr>
          <a:xfrm>
            <a:off x="857224" y="3929066"/>
            <a:ext cx="1928826" cy="108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5000636"/>
            <a:ext cx="1857388" cy="116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6500826" y="2285992"/>
            <a:ext cx="1867491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ÐÐ°ÑÑÐ¸Ð½ÐºÐ¸ Ð¿Ð¾ Ð·Ð°Ð¿ÑÐ¾ÑÑ &quot;Ð»ÑÐ¶Ð°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2285992"/>
            <a:ext cx="1796155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3929066"/>
            <a:ext cx="1874125" cy="1188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1500166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лужа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0562" y="22145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1604" y="50720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6116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72132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2330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15206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314370">
            <a:off x="1472594" y="5287950"/>
            <a:ext cx="928694" cy="79783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234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2786058"/>
            <a:ext cx="3143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Гонит капля дождевая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Ручеёк за ручейком,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бегут, не унывая,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реки быстрые. Потом…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и синь морская!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нею — океан!</a:t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929586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071546"/>
            <a:ext cx="8429684" cy="55721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-1928858" y="4929198"/>
            <a:ext cx="978465" cy="1214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234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2786058"/>
            <a:ext cx="3143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929586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https://i.ytimg.com/vi/QjRquXOOgNQ/maxresdefault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8286808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000232" y="2857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Наводнение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avatars.mds.yandex.net/i?id=97310d338b84c57d126c5d...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6169" t="2813" r="5195"/>
          <a:stretch>
            <a:fillRect/>
          </a:stretch>
        </p:blipFill>
        <p:spPr bwMode="auto">
          <a:xfrm>
            <a:off x="-1285916" y="3571876"/>
            <a:ext cx="9287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1578923">
            <a:off x="-1400282" y="5550260"/>
            <a:ext cx="1193911" cy="102567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5214950"/>
            <a:ext cx="542928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Всё побежало, всё вокруг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Вдруг опустело – воды вдруг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Втекли в подземные подвалы...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А.Пушкин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Картинки капельки воды - 77 фото - картинки и рисунки: скачать бесплатно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2857496"/>
            <a:ext cx="5143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Капля 20"/>
          <p:cNvSpPr/>
          <p:nvPr/>
        </p:nvSpPr>
        <p:spPr>
          <a:xfrm rot="20282047">
            <a:off x="706369" y="5107361"/>
            <a:ext cx="619420" cy="638008"/>
          </a:xfrm>
          <a:prstGeom prst="teardrop">
            <a:avLst>
              <a:gd name="adj" fmla="val 1485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28662" y="5214950"/>
            <a:ext cx="142876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71538" y="5214950"/>
            <a:ext cx="142876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71538" y="5286388"/>
            <a:ext cx="142876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28662" y="5286388"/>
            <a:ext cx="142876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500098" y="2643182"/>
            <a:ext cx="142876" cy="714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 rot="4482370" flipV="1">
            <a:off x="-1490513" y="3806405"/>
            <a:ext cx="53246" cy="208911"/>
          </a:xfrm>
          <a:prstGeom prst="moon">
            <a:avLst>
              <a:gd name="adj" fmla="val 230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иагональная полоса 31"/>
          <p:cNvSpPr/>
          <p:nvPr/>
        </p:nvSpPr>
        <p:spPr>
          <a:xfrm>
            <a:off x="-928726" y="1714488"/>
            <a:ext cx="214314" cy="28575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-785850" y="671512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1713201">
            <a:off x="933069" y="5551652"/>
            <a:ext cx="419813" cy="111747"/>
          </a:xfrm>
          <a:prstGeom prst="arc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http://detstwoonlain.net/_ld/10/23069165.jpg"/>
          <p:cNvPicPr/>
          <p:nvPr/>
        </p:nvPicPr>
        <p:blipFill>
          <a:blip r:embed="rId10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l="55732" t="51000" r="33121" b="40000"/>
          <a:stretch>
            <a:fillRect/>
          </a:stretch>
        </p:blipFill>
        <p:spPr bwMode="auto">
          <a:xfrm rot="11644411" flipH="1">
            <a:off x="1247861" y="5547763"/>
            <a:ext cx="542925" cy="409575"/>
          </a:xfrm>
          <a:prstGeom prst="rect">
            <a:avLst/>
          </a:prstGeom>
          <a:noFill/>
        </p:spPr>
      </p:pic>
      <p:pic>
        <p:nvPicPr>
          <p:cNvPr id="38" name="Рисунок 3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66019" t="63281" b="9375"/>
          <a:stretch>
            <a:fillRect/>
          </a:stretch>
        </p:blipFill>
        <p:spPr>
          <a:xfrm>
            <a:off x="-323850" y="3214686"/>
            <a:ext cx="647700" cy="447675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66019" t="63281" b="9375"/>
          <a:stretch>
            <a:fillRect/>
          </a:stretch>
        </p:blipFill>
        <p:spPr>
          <a:xfrm rot="4034604">
            <a:off x="507868" y="5733527"/>
            <a:ext cx="647700" cy="447675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2622" t="61719" r="58251" b="18750"/>
          <a:stretch>
            <a:fillRect/>
          </a:stretch>
        </p:blipFill>
        <p:spPr>
          <a:xfrm rot="17190626">
            <a:off x="721913" y="5730894"/>
            <a:ext cx="438150" cy="342900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66019" t="63281" b="9375"/>
          <a:stretch>
            <a:fillRect/>
          </a:stretch>
        </p:blipFill>
        <p:spPr>
          <a:xfrm>
            <a:off x="-428660" y="6215082"/>
            <a:ext cx="647700" cy="447675"/>
          </a:xfrm>
          <a:prstGeom prst="rect">
            <a:avLst/>
          </a:prstGeom>
        </p:spPr>
      </p:pic>
      <p:pic>
        <p:nvPicPr>
          <p:cNvPr id="42" name="Рисунок 41" descr="http://detstwoonlain.net/_ld/10/23069165.jpg"/>
          <p:cNvPicPr/>
          <p:nvPr/>
        </p:nvPicPr>
        <p:blipFill>
          <a:blip r:embed="rId10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l="55732" t="51000" r="33121" b="40000"/>
          <a:stretch>
            <a:fillRect/>
          </a:stretch>
        </p:blipFill>
        <p:spPr bwMode="auto">
          <a:xfrm rot="14078752">
            <a:off x="282714" y="5044758"/>
            <a:ext cx="504825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8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rcRect l="4412" t="3922" r="2941" b="7843"/>
          <a:stretch>
            <a:fillRect/>
          </a:stretch>
        </p:blipFill>
        <p:spPr>
          <a:xfrm>
            <a:off x="357158" y="785794"/>
            <a:ext cx="8429684" cy="56436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0232" y="785794"/>
            <a:ext cx="5715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Вода  не имеет формы. Она растекается и принимает форму сосуда.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Вода не имеет запаха.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Вода не имеет вкуса.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Вода не имеет цвета, она прозрачная.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 flipH="1">
            <a:off x="3929058" y="5143512"/>
            <a:ext cx="978465" cy="1214446"/>
          </a:xfrm>
          <a:prstGeom prst="rect">
            <a:avLst/>
          </a:prstGeom>
        </p:spPr>
      </p:pic>
      <p:pic>
        <p:nvPicPr>
          <p:cNvPr id="18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5391964">
            <a:off x="2233065" y="4231259"/>
            <a:ext cx="1863092" cy="1600565"/>
          </a:xfrm>
          <a:prstGeom prst="rect">
            <a:avLst/>
          </a:prstGeom>
          <a:noFill/>
        </p:spPr>
      </p:pic>
      <p:pic>
        <p:nvPicPr>
          <p:cNvPr id="15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929586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071546"/>
            <a:ext cx="8358246" cy="55721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   состояния   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0.gstatic.com/images?q=tbn:ANd9GcTocmF3oxGx9bMpJQ0M3gy1itKJ0Lbcehy9duI4IdA_fAnw6sDfGVeVwBG96AZEiJ1q3YA7H_0&amp;usqp=C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3063002" cy="1357322"/>
          </a:xfrm>
          <a:prstGeom prst="rect">
            <a:avLst/>
          </a:prstGeom>
          <a:noFill/>
        </p:spPr>
      </p:pic>
      <p:pic>
        <p:nvPicPr>
          <p:cNvPr id="15" name="Picture 2" descr="á ÐÐµÐ´ ÐºÐ°ÑÑÐ¸Ð½ÐºÐ° ÑÐ¾ÑÐ¾, ÑÐ¸ÑÑÐ½ÐºÐ¸ Ð»ÐµÐ´ | ÑÐºÐ°ÑÐ°ÑÑ Ð½Ð° DepositphotosÂ®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714744" y="3429000"/>
            <a:ext cx="1870672" cy="1643074"/>
          </a:xfrm>
          <a:prstGeom prst="rect">
            <a:avLst/>
          </a:prstGeom>
          <a:noFill/>
        </p:spPr>
      </p:pic>
      <p:pic>
        <p:nvPicPr>
          <p:cNvPr id="17" name="Picture 12" descr="ÐÑÐ¸ÑÑÐ°. ÐÑÐ´, Ð²Ð¾Ð´Ð° Ð¸ Ð¿Ð°Ñ. ÐÑÐ½Ð¾ÑÐµÐ½Ð¸Ñ Ð¼ÐµÐ¶Ð´Ñ Ð´ÑÑÐ¾Ð¼, ÑÐ°Ð·ÑÐ¼Ð¾Ð¼ Ð¸ ÑÐµÐ»Ð¾Ð¼. | Ð ÐÐÐ¾Ð¡ÐÐÐ¢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500" r="22499" b="20704"/>
          <a:stretch>
            <a:fillRect/>
          </a:stretch>
        </p:blipFill>
        <p:spPr bwMode="auto">
          <a:xfrm>
            <a:off x="4071934" y="3857628"/>
            <a:ext cx="1428760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ÐÐ¾Ð¼Ð¾Ð³Ð°ÐµÑ Ð¿Ð¾ÑÑÐ´ÐµÑÑ Ð¸ Ð½Ðµ ÑÐ¾Ð»ÑÐºÐ¾: Ð¿Ð»ÑÑÑ Ð¾Ñ ÑÑÐ°ÐºÐ°Ð½Ð° Ð²Ð¾Ð´Ñ Ð½Ð°ÑÐ¾ÑÐ°Ðº. Life24.pro  News â ÑÐ²ÐµÐ¶Ð¸Ðµ Ð½Ð¾Ð²Ð¾ÑÑÐ¸ Ð² Ð»ÐµÐ½ÑÐµ 24/7 Ð¾Ñ ÐÐ°Ð¹Ñ24 Ð¿ÑÐ¾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1643050"/>
            <a:ext cx="295277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071538" y="3714752"/>
            <a:ext cx="2000264" cy="1949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1.Жидкое</a:t>
            </a:r>
          </a:p>
          <a:p>
            <a:pPr marL="457200" indent="-457200" algn="ctr"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</a:p>
          <a:p>
            <a:pPr marL="457200" indent="-457200" algn="ctr">
              <a:lnSpc>
                <a:spcPts val="288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ts val="288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marL="1828800" lvl="3" indent="-457200">
              <a:buAutoNum type="arabicPeriod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0" y="157161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Твёрдое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64331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Газообразное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928794" y="450057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286644" y="45720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43438" y="292893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58082" y="571501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Ð°ÑÑÐ¾Ð»ÑÐ½Ð°Ñ Ð¿Ð»Ð¸ÑÐ° HOME ELEMENT HE-HP710 ÑÑÐ°Ð»Ñ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143116"/>
            <a:ext cx="1871665" cy="188343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6572264" y="2500306"/>
            <a:ext cx="128588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ПК\Desktop\чай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1785926"/>
            <a:ext cx="1628787" cy="1285884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357686" y="535782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Лёд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485776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428728" y="5143512"/>
            <a:ext cx="928694" cy="797832"/>
          </a:xfrm>
          <a:prstGeom prst="rect">
            <a:avLst/>
          </a:prstGeom>
          <a:noFill/>
        </p:spPr>
      </p:pic>
      <p:pic>
        <p:nvPicPr>
          <p:cNvPr id="29" name="Рисунок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42910" y="5357826"/>
            <a:ext cx="978465" cy="1214446"/>
          </a:xfrm>
          <a:prstGeom prst="rect">
            <a:avLst/>
          </a:prstGeom>
        </p:spPr>
      </p:pic>
      <p:pic>
        <p:nvPicPr>
          <p:cNvPr id="32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858148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правляющая кнопка: назад 36">
            <a:hlinkClick r:id="rId17" action="ppaction://hlinksldjump" highlightClick="1"/>
          </p:cNvPr>
          <p:cNvSpPr/>
          <p:nvPr/>
        </p:nvSpPr>
        <p:spPr>
          <a:xfrm>
            <a:off x="1142976" y="571480"/>
            <a:ext cx="64294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071546"/>
            <a:ext cx="8429684" cy="55721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Жидкое состояние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ÐÐ¾Ð¼Ð¾Ð³Ð°ÐµÑ Ð¿Ð¾ÑÑÐ´ÐµÑÑ Ð¸ Ð½Ðµ ÑÐ¾Ð»ÑÐºÐ¾: Ð¿Ð»ÑÑÑ Ð¾Ñ ÑÑÐ°ÐºÐ°Ð½Ð° Ð²Ð¾Ð´Ñ Ð½Ð°ÑÐ¾ÑÐ°Ðº. Life24.pro  News â ÑÐ²ÐµÐ¶Ð¸Ðµ Ð½Ð¾Ð²Ð¾ÑÑÐ¸ Ð² Ð»ÐµÐ½ÑÐµ 24/7 Ð¾Ñ ÐÐ°Ð¹Ñ24 Ð¿Ñ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2809895" cy="210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357158" y="5143512"/>
            <a:ext cx="978465" cy="12144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 descr="ÐÑÐ¸ÑÐ¾Ð´Ð° Ð¿ÑÐ¸ÑÐ¾Ð´Ñ. Ð¡ÑÑÐµÑÑÐ²ÑÐµÑ Ð»Ð¸ Ð»ÑÐ±Ð¾Ð²Ñ? | 5 Ð¡Ð¤ÐÐ 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000636"/>
            <a:ext cx="1857388" cy="1160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429000"/>
            <a:ext cx="190501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lum bright="-10000" contrast="40000"/>
          </a:blip>
          <a:stretch>
            <a:fillRect/>
          </a:stretch>
        </p:blipFill>
        <p:spPr>
          <a:xfrm>
            <a:off x="857224" y="4714884"/>
            <a:ext cx="1928826" cy="108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4929198"/>
            <a:ext cx="1857388" cy="116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6572264" y="3357562"/>
            <a:ext cx="1867491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http://img1.liveinternet.ru/images/attach/c/3/76/547/76547135_Bezimeni2.gif"/>
          <p:cNvPicPr>
            <a:picLocks noChangeAspect="1" noChangeArrowheads="1" noCrop="1"/>
          </p:cNvPicPr>
          <p:nvPr/>
        </p:nvPicPr>
        <p:blipFill>
          <a:blip r:embed="rId11">
            <a:lum contrast="40000"/>
          </a:blip>
          <a:srcRect/>
          <a:stretch>
            <a:fillRect/>
          </a:stretch>
        </p:blipFill>
        <p:spPr bwMode="auto">
          <a:xfrm>
            <a:off x="2857488" y="1571612"/>
            <a:ext cx="1500198" cy="9286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ÐÐ°ÑÑÐ¸Ð½ÐºÐ¸ Ð¿Ð¾ Ð·Ð°Ð¿ÑÐ¾ÑÑ &quot;ÑÐ¾ÑÐ°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2071678"/>
            <a:ext cx="1889137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ÐÐ°ÑÑÐ¸Ð½ÐºÐ¸ Ð¿Ð¾ Ð·Ð°Ð¿ÑÐ¾ÑÑ &quot;ÑÐ°Ð´ÑÐ³Ð°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1500174"/>
            <a:ext cx="1643074" cy="1094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ÐÐ°ÑÑÐ¸Ð½ÐºÐ¸ Ð¿Ð¾ Ð·Ð°Ð¿ÑÐ¾ÑÑ &quot;Ð»ÑÐ¶Ð°&quot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24" y="2000240"/>
            <a:ext cx="1796155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43702" y="4643446"/>
            <a:ext cx="1802687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314324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7818" y="25717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728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лужа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728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728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6116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6380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43768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0892" y="42862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142976" y="4929198"/>
            <a:ext cx="928694" cy="797832"/>
          </a:xfrm>
          <a:prstGeom prst="rect">
            <a:avLst/>
          </a:prstGeom>
          <a:noFill/>
        </p:spPr>
      </p:pic>
      <p:pic>
        <p:nvPicPr>
          <p:cNvPr id="34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7929586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назад 52">
            <a:hlinkClick r:id="" action="ppaction://hlinkshowjump?jump=previousslide" highlightClick="1"/>
          </p:cNvPr>
          <p:cNvSpPr/>
          <p:nvPr/>
        </p:nvSpPr>
        <p:spPr>
          <a:xfrm>
            <a:off x="714348" y="500042"/>
            <a:ext cx="64294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t="74444" b="5556"/>
          <a:stretch>
            <a:fillRect/>
          </a:stretch>
        </p:blipFill>
        <p:spPr bwMode="auto">
          <a:xfrm>
            <a:off x="571472" y="3714752"/>
            <a:ext cx="8143932" cy="1000132"/>
          </a:xfrm>
          <a:prstGeom prst="rect">
            <a:avLst/>
          </a:prstGeom>
          <a:noFill/>
        </p:spPr>
      </p:pic>
      <p:pic>
        <p:nvPicPr>
          <p:cNvPr id="8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1571604" y="5500702"/>
            <a:ext cx="3480051" cy="785818"/>
          </a:xfrm>
          <a:prstGeom prst="rect">
            <a:avLst/>
          </a:prstGeom>
          <a:noFill/>
        </p:spPr>
      </p:pic>
      <p:pic>
        <p:nvPicPr>
          <p:cNvPr id="10" name="Picture 2" descr="Ð¡ÐºÐ°ÑÐ°ÑÑ Ð¿ÑÐµÐ·ÐµÐ½ÑÐ°ÑÐ¸Ñ Ð´Ð»Ñ ÐºÐ»Ð°ÑÑÐ° Ð¨Ð°Ð±Ð»Ð¾Ð½ Ð´Ð»Ñ Ð¿ÑÐµÐ·ÐµÐ½ÑÐ°ÑÐ¸Ð¸ ÐÐ¾Ð´Ð½ÑÐ¹ Ð±ÐµÑÐ¿Ð»Ð°ÑÐ½Ð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lum bright="-10000" contrast="30000"/>
          </a:blip>
          <a:srcRect l="32143" t="74444" r="1429" b="5556"/>
          <a:stretch>
            <a:fillRect/>
          </a:stretch>
        </p:blipFill>
        <p:spPr bwMode="auto">
          <a:xfrm>
            <a:off x="357158" y="4429132"/>
            <a:ext cx="2694233" cy="608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214422"/>
            <a:ext cx="8429684" cy="53578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Твёрдое состояние воды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0.gstatic.com/images?q=tbn:ANd9GcTocmF3oxGx9bMpJQ0M3gy1itKJ0Lbcehy9duI4IdA_fAnw6sDfGVeVwBG96AZEiJ1q3YA7H_0&amp;usqp=C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000504"/>
            <a:ext cx="2571768" cy="928694"/>
          </a:xfrm>
          <a:prstGeom prst="rect">
            <a:avLst/>
          </a:prstGeom>
          <a:noFill/>
        </p:spPr>
      </p:pic>
      <p:pic>
        <p:nvPicPr>
          <p:cNvPr id="15" name="Picture 2" descr="á ÐÐµÐ´ ÐºÐ°ÑÑÐ¸Ð½ÐºÐ° ÑÐ¾ÑÐ¾, ÑÐ¸ÑÑÐ½ÐºÐ¸ Ð»ÐµÐ´ | ÑÐºÐ°ÑÐ°ÑÑ Ð½Ð° DepositphotosÂ®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643306" y="3571876"/>
            <a:ext cx="1643074" cy="1214446"/>
          </a:xfrm>
          <a:prstGeom prst="rect">
            <a:avLst/>
          </a:prstGeom>
          <a:noFill/>
        </p:spPr>
      </p:pic>
      <p:pic>
        <p:nvPicPr>
          <p:cNvPr id="17" name="Picture 12" descr="ÐÑÐ¸ÑÑÐ°. ÐÑÐ´, Ð²Ð¾Ð´Ð° Ð¸ Ð¿Ð°Ñ. ÐÑÐ½Ð¾ÑÐµÐ½Ð¸Ñ Ð¼ÐµÐ¶Ð´Ñ Ð´ÑÑÐ¾Ð¼, ÑÐ°Ð·ÑÐ¼Ð¾Ð¼ Ð¸ ÑÐµÐ»Ð¾Ð¼. | Ð ÐÐÐ¾Ð¡ÐÐÐ¢"/>
          <p:cNvPicPr>
            <a:picLocks noChangeAspect="1" noChangeArrowheads="1"/>
          </p:cNvPicPr>
          <p:nvPr/>
        </p:nvPicPr>
        <p:blipFill>
          <a:blip r:embed="rId6"/>
          <a:srcRect l="2500" r="22499" b="20704"/>
          <a:stretch>
            <a:fillRect/>
          </a:stretch>
        </p:blipFill>
        <p:spPr bwMode="auto">
          <a:xfrm>
            <a:off x="4000496" y="3786190"/>
            <a:ext cx="1285884" cy="1028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0" y="5286388"/>
            <a:ext cx="978465" cy="1214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0100" y="2643182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8800" lvl="3" indent="-457200">
              <a:buAutoNum type="arabicPeriod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43372" y="1857364"/>
            <a:ext cx="142876" cy="28575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14414" y="3786190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428625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496" y="292893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643438" y="2143116"/>
            <a:ext cx="2019177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2071678"/>
            <a:ext cx="1970786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://file.mobilmusic.ru/21/d8/54/1081503.gif"/>
          <p:cNvPicPr>
            <a:picLocks noChangeAspect="1" noChangeArrowheads="1" noCrop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572264" y="1500174"/>
            <a:ext cx="2186003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http://img20.dreamies.de/img/626/b/gn3xgseq82o.gif"/>
          <p:cNvPicPr/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500174"/>
            <a:ext cx="2428892" cy="11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://image1.thematicnews.com/uploads/images/45/16/83/02015/12/08/34f48eae44.jp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3786182" y="5286388"/>
            <a:ext cx="2071702" cy="1246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ÐÐ°ÑÑÐ¸Ð½ÐºÐ¸ Ð¿Ð¾ Ð·Ð°Ð¿ÑÐ¾ÑÑ &quot;Ð³ÑÐ°Ð´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512" y="5429264"/>
            <a:ext cx="2143140" cy="1202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http://www.1280x800.net/large/201206/73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538" y="5357826"/>
            <a:ext cx="2286016" cy="1261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Ð°ÑÑÐ¸Ð½ÐºÐ¸ Ð¿Ð¾ Ð·Ð°Ð¿ÑÐ¾ÑÑ &quot;ÑÐ¾ÑÑÐ»ÑÐºÐ¸&quot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24" y="3857628"/>
            <a:ext cx="2235589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4000496" y="13572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3174" y="485776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16" y="492919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Ð°ÑÑÐ¸Ð½ÐºÐ¸ Ð¿Ð¾ Ð·Ð°Ð¿ÑÐ¾ÑÑ &quot;Ð´ÐµÐ²Ð¾ÑÐºÐ° ÑÐ¸Ð³ÑÑÐ¸ÑÑÐºÐ°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3643314"/>
            <a:ext cx="219667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Стрелка вниз 45"/>
          <p:cNvSpPr/>
          <p:nvPr/>
        </p:nvSpPr>
        <p:spPr>
          <a:xfrm rot="4118865" flipH="1">
            <a:off x="3288395" y="1227330"/>
            <a:ext cx="99818" cy="1453697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7370522" flipH="1">
            <a:off x="5718265" y="1210587"/>
            <a:ext cx="102351" cy="144343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786314" y="1857364"/>
            <a:ext cx="142876" cy="28575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4118865" flipH="1">
            <a:off x="3431271" y="2941843"/>
            <a:ext cx="99818" cy="1453697"/>
          </a:xfrm>
          <a:prstGeom prst="downArrow">
            <a:avLst>
              <a:gd name="adj1" fmla="val 50000"/>
              <a:gd name="adj2" fmla="val 73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7370522" flipH="1">
            <a:off x="5575389" y="2925100"/>
            <a:ext cx="102351" cy="144343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4500562" y="3357562"/>
            <a:ext cx="142876" cy="2143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3600000">
            <a:off x="2323756" y="5037165"/>
            <a:ext cx="109071" cy="45741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8000000" flipH="1">
            <a:off x="3742668" y="5004950"/>
            <a:ext cx="109071" cy="45741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7286644" y="5286388"/>
            <a:ext cx="142876" cy="2143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2" descr="ÐÐ°ÑÑÐ¸Ð½ÐºÐ¸ Ð¿Ð¾ Ð·Ð°Ð¿ÑÐ¾ÑÑ &quot;ÑÐºÐ°Ð·ÐºÐ°&quot;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57224" y="5021744"/>
            <a:ext cx="928694" cy="797832"/>
          </a:xfrm>
          <a:prstGeom prst="rect">
            <a:avLst/>
          </a:prstGeom>
          <a:noFill/>
        </p:spPr>
      </p:pic>
      <p:pic>
        <p:nvPicPr>
          <p:cNvPr id="40" name="Picture 10" descr="Vector Pintados Ã  MÃ£o PoupanÃ§a, Vetor, Pintado Ã  MÃ£o, Terra Imagem PNG e  PSD Para Download Gratuito | Arte ambiental, Terra desenho, Arte Ã¡gua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28604"/>
            <a:ext cx="811480" cy="64294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7929586" y="857232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Береги воду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назад 43">
            <a:hlinkClick r:id="rId19" action="ppaction://hlinksldjump" highlightClick="1"/>
          </p:cNvPr>
          <p:cNvSpPr/>
          <p:nvPr/>
        </p:nvSpPr>
        <p:spPr>
          <a:xfrm>
            <a:off x="714348" y="571480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292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Вода – чудо природы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131</cp:revision>
  <dcterms:created xsi:type="dcterms:W3CDTF">2021-02-01T17:28:03Z</dcterms:created>
  <dcterms:modified xsi:type="dcterms:W3CDTF">2022-11-22T20:00:28Z</dcterms:modified>
</cp:coreProperties>
</file>