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4.4000000000000004</c:v>
                </c:pt>
                <c:pt idx="2">
                  <c:v>5</c:v>
                </c:pt>
                <c:pt idx="3">
                  <c:v>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4.2</c:v>
                </c:pt>
                <c:pt idx="2">
                  <c:v>4.5999999999999996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0.5</c:v>
                </c:pt>
              </c:numCache>
            </c:numRef>
          </c:val>
        </c:ser>
        <c:shape val="cylinder"/>
        <c:axId val="59730176"/>
        <c:axId val="59752448"/>
        <c:axId val="0"/>
      </c:bar3DChart>
      <c:catAx>
        <c:axId val="59730176"/>
        <c:scaling>
          <c:orientation val="minMax"/>
        </c:scaling>
        <c:axPos val="b"/>
        <c:tickLblPos val="nextTo"/>
        <c:crossAx val="59752448"/>
        <c:crosses val="autoZero"/>
        <c:auto val="1"/>
        <c:lblAlgn val="ctr"/>
        <c:lblOffset val="100"/>
      </c:catAx>
      <c:valAx>
        <c:axId val="59752448"/>
        <c:scaling>
          <c:orientation val="minMax"/>
        </c:scaling>
        <c:axPos val="l"/>
        <c:majorGridlines/>
        <c:numFmt formatCode="General" sourceLinked="1"/>
        <c:tickLblPos val="nextTo"/>
        <c:crossAx val="597301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внутришкольный учёт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банк данных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совет профилактики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hape val="cylinder"/>
        <c:axId val="59808768"/>
        <c:axId val="59822848"/>
        <c:axId val="126676032"/>
      </c:bar3DChart>
      <c:catAx>
        <c:axId val="59808768"/>
        <c:scaling>
          <c:orientation val="minMax"/>
        </c:scaling>
        <c:axPos val="b"/>
        <c:tickLblPos val="nextTo"/>
        <c:crossAx val="59822848"/>
        <c:crosses val="autoZero"/>
        <c:auto val="1"/>
        <c:lblAlgn val="ctr"/>
        <c:lblOffset val="100"/>
      </c:catAx>
      <c:valAx>
        <c:axId val="59822848"/>
        <c:scaling>
          <c:orientation val="minMax"/>
        </c:scaling>
        <c:axPos val="l"/>
        <c:majorGridlines/>
        <c:numFmt formatCode="General" sourceLinked="1"/>
        <c:tickLblPos val="nextTo"/>
        <c:crossAx val="59808768"/>
        <c:crosses val="autoZero"/>
        <c:crossBetween val="between"/>
      </c:valAx>
      <c:serAx>
        <c:axId val="126676032"/>
        <c:scaling>
          <c:orientation val="minMax"/>
        </c:scaling>
        <c:axPos val="b"/>
        <c:tickLblPos val="nextTo"/>
        <c:crossAx val="59822848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включённость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этап</c:v>
                </c:pt>
                <c:pt idx="1">
                  <c:v>2 этап</c:v>
                </c:pt>
                <c:pt idx="2">
                  <c:v>3 этап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0.60000000000000053</c:v>
                </c:pt>
                <c:pt idx="1">
                  <c:v>0.70000000000000051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иннициативность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этап</c:v>
                </c:pt>
                <c:pt idx="1">
                  <c:v>2 этап</c:v>
                </c:pt>
                <c:pt idx="2">
                  <c:v>3 этап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0.30000000000000027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ответственность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этап</c:v>
                </c:pt>
                <c:pt idx="1">
                  <c:v>2 этап</c:v>
                </c:pt>
                <c:pt idx="2">
                  <c:v>3 этап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</c:v>
                </c:pt>
                <c:pt idx="1">
                  <c:v>0.4</c:v>
                </c:pt>
                <c:pt idx="2">
                  <c:v>0.60000000000000053</c:v>
                </c:pt>
              </c:numCache>
            </c:numRef>
          </c:val>
        </c:ser>
        <c:axId val="126845312"/>
        <c:axId val="126846848"/>
      </c:barChart>
      <c:catAx>
        <c:axId val="126845312"/>
        <c:scaling>
          <c:orientation val="minMax"/>
        </c:scaling>
        <c:axPos val="b"/>
        <c:tickLblPos val="nextTo"/>
        <c:crossAx val="126846848"/>
        <c:crosses val="autoZero"/>
        <c:auto val="1"/>
        <c:lblAlgn val="ctr"/>
        <c:lblOffset val="100"/>
      </c:catAx>
      <c:valAx>
        <c:axId val="126846848"/>
        <c:scaling>
          <c:orientation val="minMax"/>
        </c:scaling>
        <c:axPos val="l"/>
        <c:majorGridlines/>
        <c:numFmt formatCode="0%" sourceLinked="1"/>
        <c:tickLblPos val="nextTo"/>
        <c:crossAx val="1268453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пассивность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1 этап</c:v>
                </c:pt>
                <c:pt idx="1">
                  <c:v>2 этап</c:v>
                </c:pt>
                <c:pt idx="2">
                  <c:v>3 этап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иннициативность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1 этап</c:v>
                </c:pt>
                <c:pt idx="1">
                  <c:v>2 этап</c:v>
                </c:pt>
                <c:pt idx="2">
                  <c:v>3 этап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ответственность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1 этап</c:v>
                </c:pt>
                <c:pt idx="1">
                  <c:v>2 этап</c:v>
                </c:pt>
                <c:pt idx="2">
                  <c:v>3 этап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</c:ser>
        <c:axId val="128895616"/>
        <c:axId val="128897408"/>
      </c:barChart>
      <c:catAx>
        <c:axId val="128895616"/>
        <c:scaling>
          <c:orientation val="minMax"/>
        </c:scaling>
        <c:axPos val="b"/>
        <c:tickLblPos val="nextTo"/>
        <c:crossAx val="128897408"/>
        <c:crosses val="autoZero"/>
        <c:auto val="1"/>
        <c:lblAlgn val="ctr"/>
        <c:lblOffset val="100"/>
      </c:catAx>
      <c:valAx>
        <c:axId val="128897408"/>
        <c:scaling>
          <c:orientation val="minMax"/>
        </c:scaling>
        <c:axPos val="l"/>
        <c:majorGridlines/>
        <c:numFmt formatCode="General" sourceLinked="1"/>
        <c:tickLblPos val="nextTo"/>
        <c:crossAx val="1288956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 (2)\sem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88" b="10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95936" y="3645024"/>
            <a:ext cx="59046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Семья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Школа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32656"/>
            <a:ext cx="7452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«Научить человека быть счастливым — нельзя, но воспитать его так, чтобы он был счастливым, можно.» </a:t>
            </a:r>
          </a:p>
          <a:p>
            <a:pPr algn="r"/>
            <a:r>
              <a:rPr lang="ru-RU" sz="2400" b="1" i="1" dirty="0" smtClean="0"/>
              <a:t>А. С. Макаренко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Новая папка (2)\upload-08b3aff0-fa79-11e7-9336-c7462b2e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62068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Чтобы кругозор  расширить,</a:t>
            </a:r>
          </a:p>
          <a:p>
            <a:r>
              <a:rPr lang="ru-RU" sz="2400" b="1" dirty="0" smtClean="0"/>
              <a:t>Сельскую библиотеку посетили.</a:t>
            </a:r>
          </a:p>
          <a:p>
            <a:endParaRPr lang="ru-RU" dirty="0"/>
          </a:p>
        </p:txBody>
      </p:sp>
      <p:pic>
        <p:nvPicPr>
          <p:cNvPr id="8194" name="Picture 2" descr="C:\Users\User\Desktop\Новая папка (2)\Фото-02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13383"/>
            <a:ext cx="7392821" cy="5544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Новая папка (2)\Фото-0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1" y="116632"/>
            <a:ext cx="3480387" cy="2610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User\Desktop\Новая папка (2)\upload-08b3aff0-fa79-11e7-9336-c7462b2e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Волонтер - хороший друг,</a:t>
            </a:r>
            <a:br>
              <a:rPr lang="ru-RU" sz="2400" b="1" dirty="0" smtClean="0"/>
            </a:br>
            <a:r>
              <a:rPr lang="ru-RU" sz="2400" b="1" dirty="0" smtClean="0"/>
              <a:t>Надёжней друга нет.</a:t>
            </a:r>
            <a:br>
              <a:rPr lang="ru-RU" sz="2400" b="1" dirty="0" smtClean="0"/>
            </a:br>
            <a:r>
              <a:rPr lang="ru-RU" sz="2400" b="1" dirty="0" smtClean="0"/>
              <a:t>Спроси про север и про юг</a:t>
            </a:r>
            <a:br>
              <a:rPr lang="ru-RU" sz="2400" b="1" dirty="0" smtClean="0"/>
            </a:br>
            <a:r>
              <a:rPr lang="ru-RU" sz="2400" b="1" dirty="0" smtClean="0"/>
              <a:t>Про то, что у тебя вокруг —</a:t>
            </a:r>
            <a:br>
              <a:rPr lang="ru-RU" sz="2400" b="1" dirty="0" smtClean="0"/>
            </a:br>
            <a:r>
              <a:rPr lang="ru-RU" sz="2400" b="1" dirty="0" smtClean="0"/>
              <a:t>На всё он даст ответ.</a:t>
            </a:r>
            <a:endParaRPr lang="ru-RU" sz="2400" b="1" dirty="0"/>
          </a:p>
        </p:txBody>
      </p:sp>
      <p:pic>
        <p:nvPicPr>
          <p:cNvPr id="9218" name="Picture 2" descr="C:\Users\User\Desktop\Новая папка (2)\Фото-0452.jpg"/>
          <p:cNvPicPr>
            <a:picLocks noChangeAspect="1" noChangeArrowheads="1"/>
          </p:cNvPicPr>
          <p:nvPr/>
        </p:nvPicPr>
        <p:blipFill>
          <a:blip r:embed="rId3" cstate="print"/>
          <a:srcRect t="19858" r="6383"/>
          <a:stretch>
            <a:fillRect/>
          </a:stretch>
        </p:blipFill>
        <p:spPr bwMode="auto">
          <a:xfrm>
            <a:off x="11918" y="2276872"/>
            <a:ext cx="6168472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User\Desktop\Новая папка (2)\Фото-0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65" y="188640"/>
            <a:ext cx="4800535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User\Desktop\Новая папка (2)\Фото-0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699538"/>
            <a:ext cx="5544616" cy="4158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Новая папка (2)\upload-08b3aff0-fa79-11e7-9336-c7462b2e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Новая папка (2)\upload-08b3aff0-fa79-11e7-9336-c7462b2e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63080" y="404664"/>
            <a:ext cx="8280920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Вовлечение семьи в единое  воспитательное пространство класса.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1.Создавать условия для благоприятного климата взаимодействия с родителями.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2.Устанавливать доверительные и партнерские отношения с родителями.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3.Активизировать и обогащать воспитательные умения родителей.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0"/>
            <a:ext cx="70938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ПРОЕКТ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«Праздник в подарок»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Новая папка (2)\upload-08b3aff0-fa79-11e7-9336-c7462b2e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260648"/>
            <a:ext cx="5094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ЭТАПЫ РЕАЛИЗАЦИИ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71691"/>
            <a:ext cx="73448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Присутствие родителей на внеклассных мероприятиях классного и школьного уровня.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Организатор: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руководитель.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родителей: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наблюдатель.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Участие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родителей и вовлечение  их в организацию мероприятий классного и школьного уровня.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Организаторы: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руководитель, родители.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родителей: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Организация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родителями  внеклассных мероприятиях в классе.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Тьютер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руководитель.</a:t>
            </a:r>
            <a:endParaRPr lang="ru-RU" sz="2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Организаторы: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родителей: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организатор.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Новая папка (2)\upload-08b3aff0-fa79-11e7-9336-c7462b2e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27584" y="457507"/>
            <a:ext cx="77048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– лидеры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которые умеют и с удовольствием участвуют в воспитательно-образовательном процессе, видят ценность любой работы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отношении их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– исполнители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которые принимают участие при условии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направленной со стороны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– наблюдатели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которые принимают информацию, но при этом не проявляют ни какой заинтересованности.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Users\User\Desktop\Новая папка (2)\upload-08b3aff0-fa79-11e7-9336-c7462b2e0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1524000" y="1844824"/>
          <a:ext cx="70084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51720" y="476672"/>
            <a:ext cx="5094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КАЧЕСТВЕННЫЕ ПОКАЗАТЕЛИ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РЕЗУЛЬТАТИВНОСТИ ПРОЕКТА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Новая папка (2)\upload-08b3aff0-fa79-11e7-9336-c7462b2e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3728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ПОКАЗАТЕЛИ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уровня воспитанности класса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esktop\Новая папка (2)\upload-08b3aff0-fa79-11e7-9336-c7462b2e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ПОКАЗАТЕЛИ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работы с детьми учётной категории</a:t>
            </a: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39552" y="332656"/>
          <a:ext cx="792088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Новая папка (2)\upload-08b3aff0-fa79-11e7-9336-c7462b2e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Users\User\Desktop\Новая папка (2)\Фото-03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41" y="476672"/>
            <a:ext cx="8016891" cy="6012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131840" y="332656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Каждый год звонок веселый </a:t>
            </a:r>
            <a:br>
              <a:rPr lang="ru-RU" sz="2400" b="1" dirty="0" smtClean="0"/>
            </a:br>
            <a:r>
              <a:rPr lang="ru-RU" sz="2400" b="1" dirty="0" smtClean="0"/>
              <a:t>Собирает вместе нас. </a:t>
            </a:r>
            <a:br>
              <a:rPr lang="ru-RU" sz="2400" b="1" dirty="0" smtClean="0"/>
            </a:br>
            <a:r>
              <a:rPr lang="ru-RU" sz="2400" b="1" dirty="0" smtClean="0"/>
              <a:t>Здравствуй, осень! Здравствуй, школа! </a:t>
            </a:r>
            <a:br>
              <a:rPr lang="ru-RU" sz="2400" b="1" dirty="0" smtClean="0"/>
            </a:br>
            <a:r>
              <a:rPr lang="ru-RU" sz="2400" b="1" dirty="0" smtClean="0"/>
              <a:t>Здравствуй, наш любимый класс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Новая папка (2)\upload-08b3aff0-fa79-11e7-9336-c7462b2e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C:\Users\User\Desktop\Новая папка (2)\DSC_00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8785485" cy="5856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491880" y="260648"/>
            <a:ext cx="54726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Хорошо придумал кто-то</a:t>
            </a:r>
            <a:br>
              <a:rPr lang="ru-RU" sz="2400" b="1" dirty="0" smtClean="0"/>
            </a:br>
            <a:r>
              <a:rPr lang="ru-RU" sz="2400" b="1" dirty="0" smtClean="0"/>
              <a:t>Мамам день свой подарить.</a:t>
            </a:r>
            <a:br>
              <a:rPr lang="ru-RU" sz="2400" b="1" dirty="0" smtClean="0"/>
            </a:br>
            <a:r>
              <a:rPr lang="ru-RU" sz="2400" b="1" dirty="0" smtClean="0"/>
              <a:t>Чтобы каждый мог за что-то</a:t>
            </a:r>
            <a:br>
              <a:rPr lang="ru-RU" sz="2400" b="1" dirty="0" smtClean="0"/>
            </a:br>
            <a:r>
              <a:rPr lang="ru-RU" sz="2400" b="1" dirty="0" smtClean="0"/>
              <a:t>Маму поблагодарить.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Новая папка (2)\upload-08b3aff0-fa79-11e7-9336-c7462b2e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Новая папка (2)\DSC_00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948" r="13328" b="19909"/>
          <a:stretch>
            <a:fillRect/>
          </a:stretch>
        </p:blipFill>
        <p:spPr bwMode="auto">
          <a:xfrm>
            <a:off x="278480" y="836712"/>
            <a:ext cx="8865520" cy="5864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79912" y="18864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Это день всех милых дам,</a:t>
            </a:r>
            <a:br>
              <a:rPr lang="ru-RU" sz="2400" b="1" dirty="0" smtClean="0"/>
            </a:br>
            <a:r>
              <a:rPr lang="ru-RU" sz="2400" b="1" dirty="0" smtClean="0"/>
              <a:t>Девчонок, бабушек и мам.</a:t>
            </a:r>
            <a:br>
              <a:rPr lang="ru-RU" sz="2400" b="1" dirty="0" smtClean="0"/>
            </a:br>
            <a:r>
              <a:rPr lang="ru-RU" sz="2400" b="1" dirty="0" smtClean="0"/>
              <a:t>От всей души их поздравляем,</a:t>
            </a:r>
            <a:br>
              <a:rPr lang="ru-RU" sz="2400" b="1" dirty="0" smtClean="0"/>
            </a:br>
            <a:r>
              <a:rPr lang="ru-RU" sz="2400" b="1" dirty="0" smtClean="0"/>
              <a:t>Здоровья крепкого желаем.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Desktop\Новая папка (2)\upload-08b3aff0-fa79-11e7-9336-c7462b2e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 (2)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833" t="8456" r="11518" b="8681"/>
          <a:stretch>
            <a:fillRect/>
          </a:stretch>
        </p:blipFill>
        <p:spPr bwMode="auto">
          <a:xfrm>
            <a:off x="611560" y="2177480"/>
            <a:ext cx="7998219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User\Desktop\Новая папка (2)\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1954"/>
            <a:ext cx="3923928" cy="2962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Пользователь\Desktop\для конкурса классный руководитель\для конкурса кл.руковод\2 класс конкурс Полоса препятств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3960440" cy="2989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15816" y="188640"/>
            <a:ext cx="4139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 23 февраля</a:t>
            </a:r>
            <a:br>
              <a:rPr lang="ru-RU" sz="2400" b="1" dirty="0" smtClean="0"/>
            </a:br>
            <a:r>
              <a:rPr lang="ru-RU" sz="2400" b="1" dirty="0" smtClean="0"/>
              <a:t>Поздравляем пап любя.</a:t>
            </a:r>
            <a:br>
              <a:rPr lang="ru-RU" sz="2400" b="1" dirty="0" smtClean="0"/>
            </a:br>
            <a:r>
              <a:rPr lang="ru-RU" sz="2400" b="1" dirty="0" smtClean="0"/>
              <a:t>Стойкость, мужество и честь</a:t>
            </a:r>
          </a:p>
          <a:p>
            <a:pPr algn="ctr"/>
            <a:r>
              <a:rPr lang="ru-RU" sz="2400" b="1" dirty="0" smtClean="0"/>
              <a:t>Качеств всех не перечесть.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Новая папка (2)\upload-08b3aff0-fa79-11e7-9336-c7462b2e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Новая папка (2)\Фото-03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4497" r="12784"/>
          <a:stretch>
            <a:fillRect/>
          </a:stretch>
        </p:blipFill>
        <p:spPr bwMode="auto">
          <a:xfrm>
            <a:off x="345063" y="1867808"/>
            <a:ext cx="7395289" cy="4801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21242" b="20337"/>
          <a:stretch>
            <a:fillRect/>
          </a:stretch>
        </p:blipFill>
        <p:spPr bwMode="auto">
          <a:xfrm>
            <a:off x="5439369" y="260648"/>
            <a:ext cx="3704631" cy="2810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548680"/>
            <a:ext cx="5508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Спорт в нашей жизни значит немало.</a:t>
            </a:r>
            <a:br>
              <a:rPr lang="ru-RU" sz="2400" b="1" dirty="0" smtClean="0"/>
            </a:br>
            <a:r>
              <a:rPr lang="ru-RU" sz="2400" b="1" dirty="0" smtClean="0"/>
              <a:t>С детства твердила об этом мне мама.</a:t>
            </a:r>
            <a:br>
              <a:rPr lang="ru-RU" sz="2400" b="1" dirty="0" smtClean="0"/>
            </a:br>
            <a:r>
              <a:rPr lang="ru-RU" sz="2400" b="1" dirty="0" smtClean="0"/>
              <a:t>В нашей семье мы со спортом дружны.</a:t>
            </a:r>
            <a:br>
              <a:rPr lang="ru-RU" sz="2400" b="1" dirty="0" smtClean="0"/>
            </a:br>
            <a:r>
              <a:rPr lang="ru-RU" sz="2400" b="1" dirty="0" smtClean="0"/>
              <a:t>Нам состязания очень нужны.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User\Desktop\Новая папка (2)\upload-08b3aff0-fa79-11e7-9336-c7462b2e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Новая папка (2)\Фото-03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5516430" cy="4137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Новая папка (2)\Фото-0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1269" y="260648"/>
            <a:ext cx="4416491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ser\Desktop\Новая папка (2)\Фото-0271.jpg"/>
          <p:cNvPicPr>
            <a:picLocks noChangeAspect="1" noChangeArrowheads="1"/>
          </p:cNvPicPr>
          <p:nvPr/>
        </p:nvPicPr>
        <p:blipFill>
          <a:blip r:embed="rId5" cstate="print"/>
          <a:srcRect t="25228" r="25666"/>
          <a:stretch>
            <a:fillRect/>
          </a:stretch>
        </p:blipFill>
        <p:spPr bwMode="auto">
          <a:xfrm>
            <a:off x="4038177" y="3006080"/>
            <a:ext cx="5105823" cy="3851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5364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Много правил есть на свете,</a:t>
            </a:r>
            <a:endParaRPr lang="ru-RU" sz="2400" dirty="0" smtClean="0"/>
          </a:p>
          <a:p>
            <a:r>
              <a:rPr lang="ru-RU" sz="2400" b="1" dirty="0" smtClean="0"/>
              <a:t>Их должны запомнить дети!</a:t>
            </a:r>
            <a:endParaRPr lang="ru-RU" sz="2400" dirty="0" smtClean="0"/>
          </a:p>
          <a:p>
            <a:r>
              <a:rPr lang="ru-RU" sz="2400" b="1" dirty="0" smtClean="0"/>
              <a:t>Спичкой лучше не играть!</a:t>
            </a:r>
            <a:endParaRPr lang="ru-RU" sz="2400" dirty="0" smtClean="0"/>
          </a:p>
          <a:p>
            <a:r>
              <a:rPr lang="ru-RU" sz="2400" b="1" dirty="0" smtClean="0"/>
              <a:t>Дверь чужим не открывать!</a:t>
            </a:r>
            <a:endParaRPr lang="ru-RU" sz="2400" dirty="0" smtClean="0"/>
          </a:p>
          <a:p>
            <a:r>
              <a:rPr lang="ru-RU" sz="2400" b="1" dirty="0" smtClean="0"/>
              <a:t>Осторожность в гололед</a:t>
            </a:r>
            <a:endParaRPr lang="ru-RU" sz="2400" dirty="0" smtClean="0"/>
          </a:p>
          <a:p>
            <a:r>
              <a:rPr lang="ru-RU" sz="2400" b="1" dirty="0" smtClean="0"/>
              <a:t>От ушибов сбережет!</a:t>
            </a:r>
            <a:endParaRPr lang="ru-RU" sz="2400" dirty="0" smtClean="0"/>
          </a:p>
          <a:p>
            <a:r>
              <a:rPr lang="ru-RU" sz="2400" b="1" dirty="0" smtClean="0"/>
              <a:t>Для чего в саду забор,</a:t>
            </a:r>
            <a:endParaRPr lang="ru-RU" sz="2400" dirty="0" smtClean="0"/>
          </a:p>
          <a:p>
            <a:r>
              <a:rPr lang="ru-RU" sz="2400" b="1" dirty="0" smtClean="0"/>
              <a:t>На дороге светофор.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291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ingalschool@outlook.com</cp:lastModifiedBy>
  <cp:revision>30</cp:revision>
  <dcterms:created xsi:type="dcterms:W3CDTF">2019-03-19T15:28:25Z</dcterms:created>
  <dcterms:modified xsi:type="dcterms:W3CDTF">2023-02-26T17:56:17Z</dcterms:modified>
</cp:coreProperties>
</file>