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9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78" r:id="rId15"/>
    <p:sldId id="280" r:id="rId16"/>
    <p:sldId id="279" r:id="rId17"/>
    <p:sldId id="269" r:id="rId18"/>
    <p:sldId id="286" r:id="rId19"/>
    <p:sldId id="287" r:id="rId20"/>
    <p:sldId id="288" r:id="rId21"/>
    <p:sldId id="294" r:id="rId22"/>
    <p:sldId id="295" r:id="rId23"/>
    <p:sldId id="296" r:id="rId24"/>
    <p:sldId id="290" r:id="rId25"/>
    <p:sldId id="291" r:id="rId26"/>
    <p:sldId id="292" r:id="rId27"/>
    <p:sldId id="297" r:id="rId28"/>
    <p:sldId id="298" r:id="rId29"/>
    <p:sldId id="299" r:id="rId30"/>
    <p:sldId id="29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55E99-0A84-4EEC-96DF-306252E83338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51545-FF0D-43F4-BB18-CEC383842D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032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consultant.ru/document/cons_doc_LAW_140174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28802"/>
            <a:ext cx="91440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«Мы вместе!»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290"/>
            <a:ext cx="9144000" cy="1143008"/>
          </a:xfrm>
        </p:spPr>
        <p:txBody>
          <a:bodyPr/>
          <a:lstStyle/>
          <a:p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БДОУ г. Омска «Центр развития ребенка – </a:t>
            </a:r>
          </a:p>
          <a:p>
            <a:r>
              <a:rPr lang="ru-RU" sz="2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сад №258»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625611408_17-kartinkin-com-p-inklyuziya-fon-krasivie-foni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8032"/>
            <a:ext cx="9144000" cy="3429968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571744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Мельниченко Е.С. воспитатель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Шаломеева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А.В. воспитатель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Чернакова О.О. музыкальный руководитель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Груенко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Н.Г. музыкальный руководитель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1857364"/>
            <a:ext cx="7000892" cy="38576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коммуникативный компонент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познавательный компонент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поведенческий компонент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ценностный компонент </a:t>
            </a:r>
          </a:p>
          <a:p>
            <a:pPr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Компоненты социализации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72077"/>
            <a:ext cx="8929719" cy="17859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0"/>
            <a:ext cx="9146117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85860"/>
            <a:ext cx="8501122" cy="3500462"/>
          </a:xfrm>
        </p:spPr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адаптация к социальному миру;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интеграция и принятие социального мира как данности;</a:t>
            </a:r>
          </a:p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дифференциация – способности и потребности изменять, преобразовывать социальную действительность, социальный мир и индивидуализироваться в нем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А.В.Мудрик, С.А.Козлова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072077"/>
            <a:ext cx="8929719" cy="17859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501122" cy="350046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Таким образом, процесс социализации детей происходит под влиянием ряда факторов, движущих сил и механизмов, определяющих направленность, динамику и характер ознакомления с социальной действительностью. Их учет позволяет эффективно осуществлять управление процессом воспитания, а также прогнозировать траектории социального развития ребенка.</a:t>
            </a:r>
          </a:p>
          <a:p>
            <a:pPr>
              <a:buNone/>
            </a:pP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29198"/>
            <a:ext cx="8929719" cy="192880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38659564"/>
              </p:ext>
            </p:extLst>
          </p:nvPr>
        </p:nvGraphicFramePr>
        <p:xfrm>
          <a:off x="251520" y="571480"/>
          <a:ext cx="8648304" cy="6072230"/>
        </p:xfrm>
        <a:graphic>
          <a:graphicData uri="http://schemas.openxmlformats.org/drawingml/2006/table">
            <a:tbl>
              <a:tblPr/>
              <a:tblGrid>
                <a:gridCol w="1198755"/>
                <a:gridCol w="1753573"/>
                <a:gridCol w="2016224"/>
                <a:gridCol w="2016224"/>
                <a:gridCol w="1663528"/>
              </a:tblGrid>
              <a:tr h="1776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Мероприятие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Приглашенные дети с особенностями развития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Цели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Задачи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Ответственные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6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Сентябрь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Уличный 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праздник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«В гости к дядюшке Тыкве»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физически развитых детей с особенностями развития в сопровождении взрослого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Способствовать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социализации детей с особенностями развития в коллективе здоровых детей через совместную деятельность (интеллектуальную, физическую и музыкальную)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Старший </a:t>
                      </a: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воспитатель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Музыкальные руководители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  <a:endParaRPr lang="ru-RU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42" marR="613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Уличный праздник</a:t>
            </a:r>
            <a:br>
              <a:rPr lang="ru-RU" sz="3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«В гости к дядюшке Тыкве»</a:t>
            </a:r>
            <a:br>
              <a:rPr lang="ru-RU" sz="3500" dirty="0" smtClean="0">
                <a:latin typeface="Times New Roman" pitchFamily="18" charset="0"/>
                <a:cs typeface="Times New Roman" pitchFamily="18" charset="0"/>
              </a:rPr>
            </a:b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20928_193217_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9885"/>
            <a:ext cx="9144000" cy="53881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0928_193247_960.jpg"/>
          <p:cNvPicPr>
            <a:picLocks noChangeAspect="1"/>
          </p:cNvPicPr>
          <p:nvPr/>
        </p:nvPicPr>
        <p:blipFill>
          <a:blip r:embed="rId2"/>
          <a:srcRect t="22917" b="19791"/>
          <a:stretch>
            <a:fillRect/>
          </a:stretch>
        </p:blipFill>
        <p:spPr>
          <a:xfrm>
            <a:off x="642910" y="214290"/>
            <a:ext cx="4158929" cy="3176982"/>
          </a:xfrm>
          <a:prstGeom prst="roundRect">
            <a:avLst/>
          </a:prstGeom>
        </p:spPr>
      </p:pic>
      <p:pic>
        <p:nvPicPr>
          <p:cNvPr id="8" name="Рисунок 7" descr="IMG_20220928_193324_640 (1).jpg"/>
          <p:cNvPicPr>
            <a:picLocks noChangeAspect="1"/>
          </p:cNvPicPr>
          <p:nvPr/>
        </p:nvPicPr>
        <p:blipFill>
          <a:blip r:embed="rId3"/>
          <a:srcRect b="10416"/>
          <a:stretch>
            <a:fillRect/>
          </a:stretch>
        </p:blipFill>
        <p:spPr>
          <a:xfrm>
            <a:off x="5429256" y="285728"/>
            <a:ext cx="3405188" cy="6275294"/>
          </a:xfrm>
          <a:prstGeom prst="roundRect">
            <a:avLst/>
          </a:prstGeom>
        </p:spPr>
      </p:pic>
      <p:pic>
        <p:nvPicPr>
          <p:cNvPr id="12" name="Рисунок 11" descr="IMG_20220928_194723_6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500438"/>
            <a:ext cx="4214842" cy="3161132"/>
          </a:xfrm>
          <a:prstGeom prst="round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20928_194616_199.jpg"/>
          <p:cNvPicPr>
            <a:picLocks noChangeAspect="1"/>
          </p:cNvPicPr>
          <p:nvPr/>
        </p:nvPicPr>
        <p:blipFill>
          <a:blip r:embed="rId2" cstate="print"/>
          <a:srcRect l="19444" t="37500" r="6944" b="7291"/>
          <a:stretch>
            <a:fillRect/>
          </a:stretch>
        </p:blipFill>
        <p:spPr>
          <a:xfrm>
            <a:off x="785786" y="214290"/>
            <a:ext cx="3071834" cy="3071834"/>
          </a:xfrm>
          <a:prstGeom prst="roundRect">
            <a:avLst/>
          </a:prstGeom>
        </p:spPr>
      </p:pic>
      <p:pic>
        <p:nvPicPr>
          <p:cNvPr id="7" name="Рисунок 6" descr="IMG_20220928_173256_4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85728"/>
            <a:ext cx="4572032" cy="6096042"/>
          </a:xfrm>
          <a:prstGeom prst="roundRect">
            <a:avLst/>
          </a:prstGeom>
        </p:spPr>
      </p:pic>
      <p:pic>
        <p:nvPicPr>
          <p:cNvPr id="8" name="Рисунок 7" descr="IMG_20220928_173138_09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571876"/>
            <a:ext cx="3988066" cy="3000396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857232"/>
          <a:ext cx="8715436" cy="4786346"/>
        </p:xfrm>
        <a:graphic>
          <a:graphicData uri="http://schemas.openxmlformats.org/drawingml/2006/table">
            <a:tbl>
              <a:tblPr/>
              <a:tblGrid>
                <a:gridCol w="1263778"/>
                <a:gridCol w="1895668"/>
                <a:gridCol w="2018658"/>
                <a:gridCol w="2274445"/>
                <a:gridCol w="1262887"/>
              </a:tblGrid>
              <a:tr h="47863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18" marR="67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Музыкально-познавательное мероприятие «Это земля – твоя и моя»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18" marR="67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  <a:cs typeface="Times New Roman"/>
                        </a:rPr>
                        <a:t>маломобильных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детей (на колясках, инвалидных креслах) в сопровождении взрослых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18" marR="67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Способствовать социализации детей с особенностями развития в коллективе здоровых детей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Вызвать положительный эмоциональный отклик у детей и их родителей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18" marR="67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Старший воспитатель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Музыкальные руководители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Воспитатели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318" marR="67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214290"/>
            <a:ext cx="857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Музыкально-познавательное мероприятие </a:t>
            </a:r>
          </a:p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«Эта земля – твоя и моя!»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-20221026-WA0054.jpg"/>
          <p:cNvPicPr>
            <a:picLocks noChangeAspect="1"/>
          </p:cNvPicPr>
          <p:nvPr/>
        </p:nvPicPr>
        <p:blipFill>
          <a:blip r:embed="rId2"/>
          <a:srcRect t="20833" b="9374"/>
          <a:stretch>
            <a:fillRect/>
          </a:stretch>
        </p:blipFill>
        <p:spPr>
          <a:xfrm>
            <a:off x="0" y="1428736"/>
            <a:ext cx="9144000" cy="47863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21026_100213.jpg"/>
          <p:cNvPicPr>
            <a:picLocks noChangeAspect="1"/>
          </p:cNvPicPr>
          <p:nvPr/>
        </p:nvPicPr>
        <p:blipFill>
          <a:blip r:embed="rId2" cstate="print"/>
          <a:srcRect l="20312" t="28684" r="13281" b="13033"/>
          <a:stretch>
            <a:fillRect/>
          </a:stretch>
        </p:blipFill>
        <p:spPr>
          <a:xfrm>
            <a:off x="357158" y="214290"/>
            <a:ext cx="4015507" cy="2643206"/>
          </a:xfrm>
          <a:prstGeom prst="roundRect">
            <a:avLst/>
          </a:prstGeom>
        </p:spPr>
      </p:pic>
      <p:pic>
        <p:nvPicPr>
          <p:cNvPr id="5" name="Рисунок 4" descr="IMG-20221026-WA0050.jpg"/>
          <p:cNvPicPr>
            <a:picLocks noChangeAspect="1"/>
          </p:cNvPicPr>
          <p:nvPr/>
        </p:nvPicPr>
        <p:blipFill>
          <a:blip r:embed="rId3"/>
          <a:srcRect l="26562" t="44444" r="31250" b="4065"/>
          <a:stretch>
            <a:fillRect/>
          </a:stretch>
        </p:blipFill>
        <p:spPr>
          <a:xfrm>
            <a:off x="4929190" y="214290"/>
            <a:ext cx="3954094" cy="2714644"/>
          </a:xfrm>
          <a:prstGeom prst="roundRect">
            <a:avLst/>
          </a:prstGeom>
        </p:spPr>
      </p:pic>
      <p:pic>
        <p:nvPicPr>
          <p:cNvPr id="6" name="Рисунок 5" descr="20221026_102235 (1).jpg"/>
          <p:cNvPicPr>
            <a:picLocks noChangeAspect="1"/>
          </p:cNvPicPr>
          <p:nvPr/>
        </p:nvPicPr>
        <p:blipFill>
          <a:blip r:embed="rId4" cstate="print"/>
          <a:srcRect t="21875" r="2343" b="27083"/>
          <a:stretch>
            <a:fillRect/>
          </a:stretch>
        </p:blipFill>
        <p:spPr>
          <a:xfrm>
            <a:off x="214282" y="3214686"/>
            <a:ext cx="8747479" cy="3429024"/>
          </a:xfrm>
          <a:prstGeom prst="round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25611408_17-kartinkin-com-p-inklyuziya-fon-krasivie-foni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8032"/>
            <a:ext cx="9144000" cy="3429968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0" y="1142984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0" algn="l"/>
              </a:tabLst>
            </a:pPr>
            <a:r>
              <a:rPr lang="ru-RU" sz="3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реподобный Сергий Радонежский: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05200" algn="l"/>
              </a:tabLst>
            </a:pPr>
            <a:endParaRPr lang="ru-RU" sz="15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05200" algn="l"/>
              </a:tabLst>
            </a:pPr>
            <a:r>
              <a:rPr lang="ru-RU" sz="3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«Любовью и единением спасемся!»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0" algn="l"/>
              </a:tabLst>
            </a:pP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0" algn="l"/>
              </a:tabLst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026_110245.jpg"/>
          <p:cNvPicPr>
            <a:picLocks noChangeAspect="1"/>
          </p:cNvPicPr>
          <p:nvPr/>
        </p:nvPicPr>
        <p:blipFill>
          <a:blip r:embed="rId2" cstate="print"/>
          <a:srcRect t="18749" r="5601" b="16667"/>
          <a:stretch>
            <a:fillRect/>
          </a:stretch>
        </p:blipFill>
        <p:spPr>
          <a:xfrm>
            <a:off x="4714876" y="285728"/>
            <a:ext cx="4262653" cy="6215106"/>
          </a:xfrm>
          <a:prstGeom prst="roundRect">
            <a:avLst/>
          </a:prstGeom>
        </p:spPr>
      </p:pic>
      <p:pic>
        <p:nvPicPr>
          <p:cNvPr id="6" name="Рисунок 5" descr="20221026_095606.jpg"/>
          <p:cNvPicPr>
            <a:picLocks noChangeAspect="1"/>
          </p:cNvPicPr>
          <p:nvPr/>
        </p:nvPicPr>
        <p:blipFill>
          <a:blip r:embed="rId3" cstate="print"/>
          <a:srcRect l="25000" t="7291" r="28906" b="5207"/>
          <a:stretch>
            <a:fillRect/>
          </a:stretch>
        </p:blipFill>
        <p:spPr>
          <a:xfrm>
            <a:off x="214282" y="357166"/>
            <a:ext cx="4214842" cy="6143668"/>
          </a:xfrm>
          <a:prstGeom prst="round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День добра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3631.jpg"/>
          <p:cNvPicPr>
            <a:picLocks noChangeAspect="1"/>
          </p:cNvPicPr>
          <p:nvPr/>
        </p:nvPicPr>
        <p:blipFill>
          <a:blip r:embed="rId2" cstate="print"/>
          <a:srcRect t="10938"/>
          <a:stretch>
            <a:fillRect/>
          </a:stretch>
        </p:blipFill>
        <p:spPr>
          <a:xfrm>
            <a:off x="0" y="1142984"/>
            <a:ext cx="9144000" cy="54292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21110_221459_770 (1).jpg"/>
          <p:cNvPicPr>
            <a:picLocks noChangeAspect="1"/>
          </p:cNvPicPr>
          <p:nvPr/>
        </p:nvPicPr>
        <p:blipFill>
          <a:blip r:embed="rId2"/>
          <a:srcRect t="8333" r="7078"/>
          <a:stretch>
            <a:fillRect/>
          </a:stretch>
        </p:blipFill>
        <p:spPr>
          <a:xfrm>
            <a:off x="285720" y="500042"/>
            <a:ext cx="4304049" cy="5643602"/>
          </a:xfrm>
          <a:prstGeom prst="roundRect">
            <a:avLst/>
          </a:prstGeom>
        </p:spPr>
      </p:pic>
      <p:pic>
        <p:nvPicPr>
          <p:cNvPr id="8" name="Рисунок 7" descr="IMG_3697.jpg"/>
          <p:cNvPicPr>
            <a:picLocks noChangeAspect="1"/>
          </p:cNvPicPr>
          <p:nvPr/>
        </p:nvPicPr>
        <p:blipFill>
          <a:blip r:embed="rId3" cstate="print"/>
          <a:srcRect t="2325" r="2325" b="4651"/>
          <a:stretch>
            <a:fillRect/>
          </a:stretch>
        </p:blipFill>
        <p:spPr>
          <a:xfrm>
            <a:off x="4714860" y="500042"/>
            <a:ext cx="4000544" cy="5715040"/>
          </a:xfrm>
          <a:prstGeom prst="round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38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358214" cy="5572143"/>
          </a:xfrm>
          <a:prstGeom prst="round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День Матери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95873.jpg"/>
          <p:cNvPicPr>
            <a:picLocks noChangeAspect="1"/>
          </p:cNvPicPr>
          <p:nvPr/>
        </p:nvPicPr>
        <p:blipFill>
          <a:blip r:embed="rId2"/>
          <a:srcRect t="22222"/>
          <a:stretch>
            <a:fillRect/>
          </a:stretch>
        </p:blipFill>
        <p:spPr>
          <a:xfrm>
            <a:off x="0" y="1202536"/>
            <a:ext cx="9144000" cy="533399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59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14290"/>
            <a:ext cx="3857652" cy="2893239"/>
          </a:xfrm>
          <a:prstGeom prst="roundRect">
            <a:avLst/>
          </a:prstGeom>
        </p:spPr>
      </p:pic>
      <p:pic>
        <p:nvPicPr>
          <p:cNvPr id="5" name="Рисунок 4" descr="95933.jpg"/>
          <p:cNvPicPr>
            <a:picLocks noChangeAspect="1"/>
          </p:cNvPicPr>
          <p:nvPr/>
        </p:nvPicPr>
        <p:blipFill>
          <a:blip r:embed="rId3"/>
          <a:srcRect l="16875"/>
          <a:stretch>
            <a:fillRect/>
          </a:stretch>
        </p:blipFill>
        <p:spPr>
          <a:xfrm>
            <a:off x="428596" y="3429000"/>
            <a:ext cx="3562965" cy="3214710"/>
          </a:xfrm>
          <a:prstGeom prst="roundRect">
            <a:avLst/>
          </a:prstGeom>
        </p:spPr>
      </p:pic>
      <p:pic>
        <p:nvPicPr>
          <p:cNvPr id="9" name="Рисунок 8" descr="IMG_20221121_215103_235.jpg"/>
          <p:cNvPicPr>
            <a:picLocks noChangeAspect="1"/>
          </p:cNvPicPr>
          <p:nvPr/>
        </p:nvPicPr>
        <p:blipFill>
          <a:blip r:embed="rId4"/>
          <a:srcRect r="9840"/>
          <a:stretch>
            <a:fillRect/>
          </a:stretch>
        </p:blipFill>
        <p:spPr>
          <a:xfrm>
            <a:off x="4500561" y="432501"/>
            <a:ext cx="4168997" cy="6139771"/>
          </a:xfrm>
          <a:prstGeom prst="round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5973.jpg"/>
          <p:cNvPicPr>
            <a:picLocks noChangeAspect="1"/>
          </p:cNvPicPr>
          <p:nvPr/>
        </p:nvPicPr>
        <p:blipFill>
          <a:blip r:embed="rId2"/>
          <a:srcRect l="43524" t="38361"/>
          <a:stretch>
            <a:fillRect/>
          </a:stretch>
        </p:blipFill>
        <p:spPr>
          <a:xfrm>
            <a:off x="357158" y="285728"/>
            <a:ext cx="3857652" cy="3157780"/>
          </a:xfrm>
          <a:prstGeom prst="roundRect">
            <a:avLst/>
          </a:prstGeom>
        </p:spPr>
      </p:pic>
      <p:pic>
        <p:nvPicPr>
          <p:cNvPr id="5" name="Рисунок 4" descr="95895.jpg"/>
          <p:cNvPicPr>
            <a:picLocks noChangeAspect="1"/>
          </p:cNvPicPr>
          <p:nvPr/>
        </p:nvPicPr>
        <p:blipFill>
          <a:blip r:embed="rId3"/>
          <a:srcRect l="10625" t="15000" r="6875"/>
          <a:stretch>
            <a:fillRect/>
          </a:stretch>
        </p:blipFill>
        <p:spPr>
          <a:xfrm>
            <a:off x="357158" y="3662809"/>
            <a:ext cx="3857652" cy="2980901"/>
          </a:xfrm>
          <a:prstGeom prst="roundRect">
            <a:avLst/>
          </a:prstGeom>
        </p:spPr>
      </p:pic>
      <p:pic>
        <p:nvPicPr>
          <p:cNvPr id="7" name="Рисунок 6" descr="95858.jpg"/>
          <p:cNvPicPr>
            <a:picLocks noChangeAspect="1"/>
          </p:cNvPicPr>
          <p:nvPr/>
        </p:nvPicPr>
        <p:blipFill>
          <a:blip r:embed="rId4"/>
          <a:srcRect l="5625"/>
          <a:stretch>
            <a:fillRect/>
          </a:stretch>
        </p:blipFill>
        <p:spPr>
          <a:xfrm>
            <a:off x="4929190" y="315060"/>
            <a:ext cx="3738562" cy="2971044"/>
          </a:xfrm>
          <a:prstGeom prst="roundRect">
            <a:avLst/>
          </a:prstGeom>
        </p:spPr>
      </p:pic>
      <p:pic>
        <p:nvPicPr>
          <p:cNvPr id="9" name="Рисунок 8" descr="959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3571876"/>
            <a:ext cx="4000501" cy="3000376"/>
          </a:xfrm>
          <a:prstGeom prst="round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Отзывы родителей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creenshot_20220928_194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08" y="1000108"/>
            <a:ext cx="2598407" cy="5572140"/>
          </a:xfrm>
          <a:prstGeom prst="rect">
            <a:avLst/>
          </a:prstGeom>
        </p:spPr>
      </p:pic>
      <p:pic>
        <p:nvPicPr>
          <p:cNvPr id="5" name="Рисунок 4" descr="Screenshot_20221110_231839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742" y="1000108"/>
            <a:ext cx="2576580" cy="5525333"/>
          </a:xfrm>
          <a:prstGeom prst="rect">
            <a:avLst/>
          </a:prstGeom>
        </p:spPr>
      </p:pic>
      <p:pic>
        <p:nvPicPr>
          <p:cNvPr id="6" name="Рисунок 5" descr="Screenshot_20221121_174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9826" y="1000108"/>
            <a:ext cx="2565106" cy="55007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Публикации о проекте «Мы вместе!»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-20221028-WA0026.jpg"/>
          <p:cNvPicPr>
            <a:picLocks noChangeAspect="1"/>
          </p:cNvPicPr>
          <p:nvPr/>
        </p:nvPicPr>
        <p:blipFill>
          <a:blip r:embed="rId2"/>
          <a:srcRect t="3087" b="6173"/>
          <a:stretch>
            <a:fillRect/>
          </a:stretch>
        </p:blipFill>
        <p:spPr>
          <a:xfrm>
            <a:off x="2786050" y="954224"/>
            <a:ext cx="3071834" cy="5903776"/>
          </a:xfrm>
          <a:prstGeom prst="rect">
            <a:avLst/>
          </a:prstGeom>
        </p:spPr>
      </p:pic>
      <p:pic>
        <p:nvPicPr>
          <p:cNvPr id="5" name="Рисунок 4" descr="Screenshot_20221126_201910.jpg"/>
          <p:cNvPicPr>
            <a:picLocks noChangeAspect="1"/>
          </p:cNvPicPr>
          <p:nvPr/>
        </p:nvPicPr>
        <p:blipFill>
          <a:blip r:embed="rId3"/>
          <a:srcRect t="2934" b="19791"/>
          <a:stretch>
            <a:fillRect/>
          </a:stretch>
        </p:blipFill>
        <p:spPr>
          <a:xfrm>
            <a:off x="0" y="1000108"/>
            <a:ext cx="2571767" cy="5857892"/>
          </a:xfrm>
          <a:prstGeom prst="rect">
            <a:avLst/>
          </a:prstGeom>
        </p:spPr>
      </p:pic>
      <p:pic>
        <p:nvPicPr>
          <p:cNvPr id="1026" name="Picture 2" descr="C:\Users\User\Desktop\мы вместе!\Screenshot_20221122_065013 (1).jpg"/>
          <p:cNvPicPr>
            <a:picLocks noChangeAspect="1" noChangeArrowheads="1"/>
          </p:cNvPicPr>
          <p:nvPr/>
        </p:nvPicPr>
        <p:blipFill>
          <a:blip r:embed="rId4"/>
          <a:srcRect t="10654" b="15026"/>
          <a:stretch>
            <a:fillRect/>
          </a:stretch>
        </p:blipFill>
        <p:spPr bwMode="auto">
          <a:xfrm>
            <a:off x="6143636" y="928646"/>
            <a:ext cx="2786082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3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Трансляция опыта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ertifikat-_1_-_1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9224" y="1285860"/>
            <a:ext cx="3738215" cy="5286388"/>
          </a:xfrm>
          <a:prstGeom prst="rect">
            <a:avLst/>
          </a:prstGeom>
        </p:spPr>
      </p:pic>
      <p:pic>
        <p:nvPicPr>
          <p:cNvPr id="6" name="Рисунок 5" descr="Свидетельство-РЧ_258_Мы-вмест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277156"/>
            <a:ext cx="3643338" cy="51522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85926"/>
            <a:ext cx="8229600" cy="2928957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«Право на образование в Российской Федерации гарантируется независимо от пола, расы, национальности, языка, происхождения, имущественного, социального и должностного положения, места жительства, отношения к религии, убеждений, принадлежности к общественным объединениям, а также других обстоятельств»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ru-RU" sz="33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Федеральный закон от 29.12.2012 N 273-ФЗ (ред. от 24.09.2022) "Об образовании в Российской Федерации"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Ст. 5. П. 2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809220"/>
            <a:ext cx="8143900" cy="20487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3471874"/>
          </a:xfrm>
        </p:spPr>
        <p:txBody>
          <a:bodyPr>
            <a:normAutofit/>
          </a:bodyPr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Дети-инвалиды, воспитанники детского сада и взрослые стали активнее идти на контакт;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детей наблюдался положительный эмоциональный отклик;</a:t>
            </a: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Возросло желание продолжить общение детей и взрослых не только в рамках проекта, но и за его пределами.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7623"/>
            <a:ext cx="9144000" cy="23003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364333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Задачи проекта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вызвать эмоциональный положительный отклик у детей инвалидов во время мероприятий; </a:t>
            </a:r>
          </a:p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способствовать общению детей, через совместную деятельность  (интеллектуальную,  физическую и творческую);</a:t>
            </a:r>
          </a:p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организовать детям территорию успеха, при выполнении заданий. Учитывать особенности каждого ребенка.</a:t>
            </a: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50017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«МЫ ВМЕСТЕ!»: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социализировать детей с особенностями развития здоровья в детском коллективе.</a:t>
            </a:r>
            <a:endParaRPr lang="ru-RU" dirty="0"/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809220"/>
            <a:ext cx="8143900" cy="20487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28588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«МЫ ВМЕСТЕ!»: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Рисунок 5" descr="regnum_picture_1652443235670546_norm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4860" y="1357298"/>
            <a:ext cx="2501388" cy="2492159"/>
          </a:xfrm>
          <a:prstGeom prst="rect">
            <a:avLst/>
          </a:prstGeom>
        </p:spPr>
      </p:pic>
      <p:pic>
        <p:nvPicPr>
          <p:cNvPr id="7" name="Рисунок 6" descr="IMG_20221013_213944_059.jpg"/>
          <p:cNvPicPr>
            <a:picLocks noChangeAspect="1"/>
          </p:cNvPicPr>
          <p:nvPr/>
        </p:nvPicPr>
        <p:blipFill>
          <a:blip r:embed="rId3"/>
          <a:srcRect l="14583" t="10416" r="13541" b="9375"/>
          <a:stretch>
            <a:fillRect/>
          </a:stretch>
        </p:blipFill>
        <p:spPr>
          <a:xfrm>
            <a:off x="5072066" y="1357298"/>
            <a:ext cx="2143140" cy="2391620"/>
          </a:xfrm>
          <a:prstGeom prst="rect">
            <a:avLst/>
          </a:prstGeom>
        </p:spPr>
      </p:pic>
      <p:pic>
        <p:nvPicPr>
          <p:cNvPr id="8" name="Рисунок 7" descr="Шаблон облож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4214818"/>
            <a:ext cx="6572296" cy="21907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572560" cy="50720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Л.С.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 «Недостаточная готовность детей с ОВЗ к успешной интеграции в общество связана не с их биологическим неблагополучием, а с «социальным вывихом», нарушающим связь ребенка с социумом и культурой, как источниками развития. Исправление «вывиха» происходит через освоение «особыми» детьми многообразия социальных ролей, их сущности, функциональных характеристик, использования в реальных ситуациях. Для этого необходимо выполнение главного условия социализации детей с ОВЗ — участия в жизни группы здоровых сверстников, воспитанных в духе толерантности. Поэтому только детские сады и общеобразовательные школы могут обеспечить им социальную реабилитацию, социальную адаптацию и личностное развитие…»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809220"/>
            <a:ext cx="8143900" cy="20487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00042"/>
            <a:ext cx="8229600" cy="378621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Социализация ребенка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процесс длительный и очень сложный. С одной стороны, любое общество, прежде всего само заинтересовано в том, чтобы каждый ребенок, приняв и усвоив систему социальных и нравственных ценностей, идеалы, нормы и правила поведения, смог жить в этом обществе, стать его полноправным членом. С другой стороны, на формирование личности ребенка большое влияние оказывают и разнообразные стихийные, спонтанные процессы, происходящие в окружающей жизни. </a:t>
            </a: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809220"/>
            <a:ext cx="8143900" cy="20487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36433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Структурный.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Учебный.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Личностное развитие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Духовное развитие.</a:t>
            </a: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500174"/>
          </a:xfrm>
        </p:spPr>
        <p:txBody>
          <a:bodyPr>
            <a:normAutofit/>
          </a:bodyPr>
          <a:lstStyle/>
          <a:p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Уровни социализации</a:t>
            </a:r>
            <a:endParaRPr lang="ru-RU" sz="3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7623"/>
            <a:ext cx="9144000" cy="23003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0"/>
            <a:ext cx="9146117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857364"/>
            <a:ext cx="7715272" cy="3857652"/>
          </a:xfrm>
        </p:spPr>
        <p:txBody>
          <a:bodyPr>
            <a:no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Учебная деятельность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Предметно-практическая деятельность</a:t>
            </a:r>
          </a:p>
          <a:p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Самообслуживающий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труд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Использование бытовых устройств. 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ассистивных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(помогающих) устройств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Художественно-прикладной труд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Творческая деятельность. </a:t>
            </a:r>
          </a:p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Спорт </a:t>
            </a:r>
          </a:p>
          <a:p>
            <a:pPr algn="just"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Механизмом социализации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особых детей является </a:t>
            </a: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, как способ, условие и форма выражения культурно-исторического воспроизведения социального опыта. 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5yZ17EQmu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5286388"/>
            <a:ext cx="7858148" cy="15716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562</Words>
  <Application>Microsoft Office PowerPoint</Application>
  <PresentationFormat>Экран (4:3)</PresentationFormat>
  <Paragraphs>91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Проект «Мы вместе!» </vt:lpstr>
      <vt:lpstr>Слайд 2</vt:lpstr>
      <vt:lpstr>Федеральный закон от 29.12.2012 N 273-ФЗ (ред. от 24.09.2022) "Об образовании в Российской Федерации"Ст. 5. П. 2 </vt:lpstr>
      <vt:lpstr>Цель проекта «МЫ ВМЕСТЕ!»:  социализировать детей с особенностями развития здоровья в детском коллективе.</vt:lpstr>
      <vt:lpstr>Проект «МЫ ВМЕСТЕ!»:  </vt:lpstr>
      <vt:lpstr>Слайд 6</vt:lpstr>
      <vt:lpstr>Слайд 7</vt:lpstr>
      <vt:lpstr>Уровни социализации</vt:lpstr>
      <vt:lpstr>Механизмом социализации особых детей является деятельность, как способ, условие и форма выражения культурно-исторического воспроизведения социального опыта. </vt:lpstr>
      <vt:lpstr>Компоненты социализации</vt:lpstr>
      <vt:lpstr>А.В.Мудрик, С.А.Козлова</vt:lpstr>
      <vt:lpstr>Слайд 12</vt:lpstr>
      <vt:lpstr>Слайд 13</vt:lpstr>
      <vt:lpstr>Уличный праздник «В гости к дядюшке Тыкве» </vt:lpstr>
      <vt:lpstr>Слайд 15</vt:lpstr>
      <vt:lpstr>Слайд 16</vt:lpstr>
      <vt:lpstr>Слайд 17</vt:lpstr>
      <vt:lpstr>Слайд 18</vt:lpstr>
      <vt:lpstr>Слайд 19</vt:lpstr>
      <vt:lpstr>Слайд 20</vt:lpstr>
      <vt:lpstr>День добра</vt:lpstr>
      <vt:lpstr>Слайд 22</vt:lpstr>
      <vt:lpstr>Слайд 23</vt:lpstr>
      <vt:lpstr>День Матери</vt:lpstr>
      <vt:lpstr>Слайд 25</vt:lpstr>
      <vt:lpstr>Слайд 26</vt:lpstr>
      <vt:lpstr>Отзывы родителей</vt:lpstr>
      <vt:lpstr>Публикации о проекте «Мы вместе!»</vt:lpstr>
      <vt:lpstr>Трансляция опыта</vt:lpstr>
      <vt:lpstr>Выводы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«Мы вместе!» </dc:title>
  <dc:creator>User</dc:creator>
  <cp:lastModifiedBy>User</cp:lastModifiedBy>
  <cp:revision>7</cp:revision>
  <dcterms:created xsi:type="dcterms:W3CDTF">2022-10-13T15:04:02Z</dcterms:created>
  <dcterms:modified xsi:type="dcterms:W3CDTF">2022-11-26T14:55:40Z</dcterms:modified>
</cp:coreProperties>
</file>