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4" r:id="rId10"/>
    <p:sldId id="266" r:id="rId11"/>
    <p:sldId id="265" r:id="rId12"/>
    <p:sldId id="269" r:id="rId13"/>
    <p:sldId id="268" r:id="rId14"/>
    <p:sldId id="271" r:id="rId15"/>
    <p:sldId id="272" r:id="rId16"/>
    <p:sldId id="270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DFD402-3248-4C74-9258-A600E914CB2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1216A6-64B8-4AF5-8C21-A4CE76FFB77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D402-3248-4C74-9258-A600E914CB2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16A6-64B8-4AF5-8C21-A4CE76FFB77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D402-3248-4C74-9258-A600E914CB2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16A6-64B8-4AF5-8C21-A4CE76FFB77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D402-3248-4C74-9258-A600E914CB2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16A6-64B8-4AF5-8C21-A4CE76FFB7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D402-3248-4C74-9258-A600E914CB2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16A6-64B8-4AF5-8C21-A4CE76FFB7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D402-3248-4C74-9258-A600E914CB2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16A6-64B8-4AF5-8C21-A4CE76FFB7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D402-3248-4C74-9258-A600E914CB2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16A6-64B8-4AF5-8C21-A4CE76FFB77B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D402-3248-4C74-9258-A600E914CB2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16A6-64B8-4AF5-8C21-A4CE76FFB77B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D402-3248-4C74-9258-A600E914CB2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16A6-64B8-4AF5-8C21-A4CE76FFB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D402-3248-4C74-9258-A600E914CB2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16A6-64B8-4AF5-8C21-A4CE76FFB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D402-3248-4C74-9258-A600E914CB2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16A6-64B8-4AF5-8C21-A4CE76FFB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DFD402-3248-4C74-9258-A600E914CB2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C1216A6-64B8-4AF5-8C21-A4CE76FFB7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Приемыш </a:t>
            </a:r>
            <a:br>
              <a:rPr lang="ru-RU" dirty="0" smtClean="0"/>
            </a:br>
            <a:r>
              <a:rPr lang="ru-RU" dirty="0" smtClean="0"/>
              <a:t>Д.Н. Мамин-Сибиряк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4532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Урок литературного </a:t>
            </a:r>
            <a:r>
              <a:rPr lang="ru-RU" dirty="0" smtClean="0"/>
              <a:t>чтения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06489" y="4133979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Учителя </a:t>
            </a:r>
            <a:r>
              <a:rPr lang="ru-RU" dirty="0" smtClean="0"/>
              <a:t>начальных классов </a:t>
            </a:r>
          </a:p>
          <a:p>
            <a:pPr algn="r"/>
            <a:r>
              <a:rPr lang="ru-RU" dirty="0" smtClean="0"/>
              <a:t>первой квалификационной категории</a:t>
            </a:r>
          </a:p>
          <a:p>
            <a:pPr algn="r"/>
            <a:r>
              <a:rPr lang="ru-RU" dirty="0" err="1" smtClean="0"/>
              <a:t>Шалагина</a:t>
            </a:r>
            <a:r>
              <a:rPr lang="ru-RU" dirty="0" smtClean="0"/>
              <a:t> Виктория </a:t>
            </a:r>
            <a:r>
              <a:rPr lang="ru-RU" dirty="0" smtClean="0"/>
              <a:t>Евгеньевна,</a:t>
            </a:r>
          </a:p>
          <a:p>
            <a:pPr algn="r"/>
            <a:r>
              <a:rPr lang="ru-RU" dirty="0" err="1" smtClean="0"/>
              <a:t>Дроголюбская</a:t>
            </a:r>
            <a:r>
              <a:rPr lang="ru-RU" dirty="0" smtClean="0"/>
              <a:t> Надежда Геннадьевна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 высшей квалификационной категории</a:t>
            </a:r>
          </a:p>
          <a:p>
            <a:pPr algn="r"/>
            <a:r>
              <a:rPr lang="ru-RU" dirty="0" smtClean="0"/>
              <a:t>Романова Лариса Владимировна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ород Владимир, 2022 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76672"/>
            <a:ext cx="7983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бюджетное общеобразовательное учреждение города Владимира «Средняя общеобразовательная школа №28»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3873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Работа в группах</a:t>
            </a:r>
            <a:endParaRPr lang="ru-RU" sz="6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15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i="1" dirty="0"/>
              <a:t>Лебеди летят, крыльями машут.</a:t>
            </a:r>
            <a:endParaRPr lang="ru-RU" sz="3200" b="1" dirty="0"/>
          </a:p>
          <a:p>
            <a:pPr marL="0" indent="0">
              <a:buNone/>
            </a:pPr>
            <a:r>
              <a:rPr lang="ru-RU" sz="3200" b="1" i="1" dirty="0"/>
              <a:t>Прогнулись над водой, качнули головой.</a:t>
            </a:r>
            <a:endParaRPr lang="ru-RU" sz="3200" b="1" dirty="0"/>
          </a:p>
          <a:p>
            <a:pPr marL="0" indent="0">
              <a:buNone/>
            </a:pPr>
            <a:r>
              <a:rPr lang="ru-RU" sz="3200" b="1" i="1" dirty="0"/>
              <a:t>Прямо и гордо умеют держаться, Очень бесшумно на воду садятся.</a:t>
            </a:r>
            <a:endParaRPr lang="ru-RU" sz="32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82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Работа в группах</a:t>
            </a:r>
            <a:endParaRPr lang="ru-RU" sz="6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7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Что общего в характере этих героев?</a:t>
            </a:r>
            <a:endParaRPr lang="ru-RU" sz="5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9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6600" b="1" dirty="0" smtClean="0"/>
          </a:p>
          <a:p>
            <a:pPr marL="0" indent="0">
              <a:buNone/>
            </a:pPr>
            <a:r>
              <a:rPr lang="ru-RU" sz="6600" b="1" dirty="0" smtClean="0"/>
              <a:t>Что такое доброта?</a:t>
            </a:r>
            <a:endParaRPr lang="ru-RU" sz="6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8800" b="1" dirty="0" smtClean="0"/>
              <a:t>?</a:t>
            </a:r>
            <a:r>
              <a:rPr lang="ru-RU" sz="8800" dirty="0" smtClean="0"/>
              <a:t> </a:t>
            </a: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45533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учиться правильно выразительно читать</a:t>
            </a:r>
          </a:p>
          <a:p>
            <a:r>
              <a:rPr lang="ru-RU" sz="2800" dirty="0" smtClean="0"/>
              <a:t>учиться отвечать на вопросы с помощью текста ( выборочное чтение, тщательное, аналитическое)</a:t>
            </a:r>
          </a:p>
          <a:p>
            <a:r>
              <a:rPr lang="ru-RU" sz="2800" dirty="0" smtClean="0"/>
              <a:t>учиться давать характеристику героям</a:t>
            </a:r>
          </a:p>
          <a:p>
            <a:r>
              <a:rPr lang="ru-RU" sz="2800" dirty="0" smtClean="0"/>
              <a:t>учиться работать в группах</a:t>
            </a:r>
          </a:p>
          <a:p>
            <a:r>
              <a:rPr lang="ru-RU" sz="2800" dirty="0"/>
              <a:t>учиться определять успешность выполнения своего задания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06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811377"/>
              </p:ext>
            </p:extLst>
          </p:nvPr>
        </p:nvGraphicFramePr>
        <p:xfrm>
          <a:off x="683565" y="2564907"/>
          <a:ext cx="7920882" cy="3024336"/>
        </p:xfrm>
        <a:graphic>
          <a:graphicData uri="http://schemas.openxmlformats.org/drawingml/2006/table">
            <a:tbl>
              <a:tblPr firstRow="1" firstCol="1" bandRow="1"/>
              <a:tblGrid>
                <a:gridCol w="2639956"/>
                <a:gridCol w="2640463"/>
                <a:gridCol w="2640463"/>
              </a:tblGrid>
              <a:tr h="4320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уроке я работал…..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активно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пассивно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Своей работой на уроке я доволен….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доволен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недоволен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Урок для меня показался….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коротким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длинным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урок я устал…..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устал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устал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Мое настроение….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стало лучше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стало хуже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Материал урока мне был….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понятен, полезен, интересен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непонятен, бесполезен, скучен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Домашнее задание мне кажется…..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легким, интересным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трудным, неинтересным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85" marR="53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 самооценки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937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6" y="2247900"/>
            <a:ext cx="5782287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6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1.Приготовьте рассказ о том, какое доброе дело вы сделали. Какую помощь оказали тому, кто в ней нуждался. </a:t>
            </a:r>
            <a:r>
              <a:rPr lang="ru-RU" dirty="0" smtClean="0"/>
              <a:t>(группа «Журналисты»)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2.Напишите </a:t>
            </a:r>
            <a:r>
              <a:rPr lang="ru-RU" dirty="0"/>
              <a:t>благодарственное письмо Тарасу. </a:t>
            </a:r>
            <a:r>
              <a:rPr lang="ru-RU" dirty="0" smtClean="0"/>
              <a:t>(группа «Тарас»)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3.Сделай зарисовку эпизода, который особенно тронул тебя. </a:t>
            </a:r>
            <a:r>
              <a:rPr lang="ru-RU" dirty="0" smtClean="0"/>
              <a:t>(группа «</a:t>
            </a:r>
            <a:r>
              <a:rPr lang="ru-RU" dirty="0" err="1" smtClean="0"/>
              <a:t>Соболько</a:t>
            </a:r>
            <a:r>
              <a:rPr lang="ru-RU" dirty="0" smtClean="0"/>
              <a:t>»)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4.Составьте кроссворд по тексту. </a:t>
            </a:r>
            <a:r>
              <a:rPr lang="ru-RU" dirty="0" smtClean="0"/>
              <a:t>(группа «Приемыш»)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260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endParaRPr lang="ru-RU" sz="4400" b="1" dirty="0"/>
          </a:p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r>
              <a:rPr lang="ru-RU" sz="4400" b="1" dirty="0" smtClean="0"/>
              <a:t>Спасибо за урок!</a:t>
            </a:r>
            <a:endParaRPr lang="ru-RU" sz="4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5"/>
            <a:ext cx="6696744" cy="449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Слово это серьезное, главное, важное.</a:t>
            </a:r>
          </a:p>
          <a:p>
            <a:pPr marL="0" indent="0">
              <a:buNone/>
            </a:pPr>
            <a:r>
              <a:rPr lang="ru-RU" b="1" i="1" dirty="0"/>
              <a:t>То, что значит оно, очень нужно для каждого.</a:t>
            </a:r>
          </a:p>
          <a:p>
            <a:pPr marL="0" indent="0">
              <a:buNone/>
            </a:pPr>
            <a:r>
              <a:rPr lang="ru-RU" b="1" i="1" dirty="0"/>
              <a:t>В нем забота и ласка, тепло и любовь.</a:t>
            </a:r>
          </a:p>
          <a:p>
            <a:pPr marL="0" indent="0">
              <a:buNone/>
            </a:pPr>
            <a:r>
              <a:rPr lang="ru-RU" b="1" i="1" dirty="0"/>
              <a:t>В нем стремленье на помощь прийти вновь и вновь.</a:t>
            </a:r>
          </a:p>
          <a:p>
            <a:pPr marL="0" indent="0">
              <a:buNone/>
            </a:pPr>
            <a:r>
              <a:rPr lang="ru-RU" b="1" i="1" dirty="0"/>
              <a:t>Это качество в сердце у многих живет</a:t>
            </a:r>
          </a:p>
          <a:p>
            <a:pPr marL="0" indent="0">
              <a:buNone/>
            </a:pPr>
            <a:r>
              <a:rPr lang="ru-RU" b="1" i="1" dirty="0"/>
              <a:t>И о боли других позабыть не дает.</a:t>
            </a:r>
          </a:p>
          <a:p>
            <a:pPr marL="0" indent="0">
              <a:buNone/>
            </a:pPr>
            <a:r>
              <a:rPr lang="ru-RU" b="1" i="1" dirty="0"/>
              <a:t>И оно поважней, чем лица </a:t>
            </a:r>
            <a:r>
              <a:rPr lang="ru-RU" b="1" i="1" dirty="0" smtClean="0"/>
              <a:t>красота</a:t>
            </a:r>
          </a:p>
          <a:p>
            <a:pPr marL="0" indent="0">
              <a:buNone/>
            </a:pPr>
            <a:r>
              <a:rPr lang="ru-RU" b="1" i="1" dirty="0" smtClean="0"/>
              <a:t>Догадались, что это? Сердец ДОБРОТА…</a:t>
            </a:r>
            <a:endParaRPr lang="ru-RU" b="1" i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95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6600" b="1" dirty="0" smtClean="0"/>
          </a:p>
          <a:p>
            <a:pPr marL="0" indent="0">
              <a:buNone/>
            </a:pPr>
            <a:r>
              <a:rPr lang="ru-RU" sz="6600" b="1" dirty="0" smtClean="0"/>
              <a:t>Что такое доброта?</a:t>
            </a:r>
            <a:endParaRPr lang="ru-RU" sz="6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/>
              <a:t>?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27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Дмитрий </a:t>
            </a:r>
            <a:r>
              <a:rPr lang="ru-RU" sz="4800" b="1" dirty="0" err="1" smtClean="0"/>
              <a:t>Наркисович</a:t>
            </a:r>
            <a:r>
              <a:rPr lang="ru-RU" sz="4800" b="1" dirty="0" smtClean="0"/>
              <a:t> Мамин- Сибиряк</a:t>
            </a:r>
          </a:p>
          <a:p>
            <a:pPr marL="0" indent="0" algn="ctr">
              <a:buNone/>
            </a:pPr>
            <a:endParaRPr lang="ru-RU" sz="4800" b="1" dirty="0"/>
          </a:p>
          <a:p>
            <a:pPr marL="0" indent="0" algn="ctr">
              <a:buNone/>
            </a:pPr>
            <a:r>
              <a:rPr lang="ru-RU" sz="4800" b="1" dirty="0" smtClean="0"/>
              <a:t>Приемыш</a:t>
            </a: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91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387781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учиться…</a:t>
            </a:r>
          </a:p>
          <a:p>
            <a:r>
              <a:rPr lang="ru-RU" sz="3600" dirty="0" smtClean="0"/>
              <a:t>учиться…</a:t>
            </a:r>
          </a:p>
          <a:p>
            <a:r>
              <a:rPr lang="ru-RU" sz="3600" dirty="0" smtClean="0"/>
              <a:t>учиться…</a:t>
            </a:r>
          </a:p>
          <a:p>
            <a:r>
              <a:rPr lang="ru-RU" sz="3600" dirty="0" smtClean="0"/>
              <a:t>учиться…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12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учиться правильно выразительно читать</a:t>
            </a:r>
          </a:p>
          <a:p>
            <a:r>
              <a:rPr lang="ru-RU" sz="2800" dirty="0" smtClean="0"/>
              <a:t>учиться отвечать на вопросы с помощью  чтения текста ( выборочное чтение, тщательное, аналитическое)</a:t>
            </a:r>
          </a:p>
          <a:p>
            <a:r>
              <a:rPr lang="ru-RU" sz="2800" dirty="0" smtClean="0"/>
              <a:t>учиться давать характеристику героям</a:t>
            </a:r>
          </a:p>
          <a:p>
            <a:r>
              <a:rPr lang="ru-RU" sz="2800" dirty="0" smtClean="0"/>
              <a:t>учиться работать в группах</a:t>
            </a:r>
          </a:p>
          <a:p>
            <a:r>
              <a:rPr lang="ru-RU" sz="2800" dirty="0"/>
              <a:t>учиться определять успешность выполнения своего </a:t>
            </a:r>
            <a:r>
              <a:rPr lang="ru-RU" sz="2800" dirty="0" smtClean="0"/>
              <a:t>задания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50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dirty="0" smtClean="0"/>
              <a:t>Главные герои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02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87847"/>
            <a:ext cx="2247249" cy="15121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Главные герои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66" y="2204502"/>
            <a:ext cx="2052429" cy="1480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36728"/>
            <a:ext cx="2304256" cy="1448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7890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Соболько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37890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Тарас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37890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Приемыш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328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Какие отношения сложились между героями?</a:t>
            </a: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45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587</TotalTime>
  <Words>398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Приемыш  Д.Н. Мамин-Сибиряк</vt:lpstr>
      <vt:lpstr>Презентация PowerPoint</vt:lpstr>
      <vt:lpstr>?  </vt:lpstr>
      <vt:lpstr>Тема урока </vt:lpstr>
      <vt:lpstr>Учебные задачи</vt:lpstr>
      <vt:lpstr>Учебные задачи</vt:lpstr>
      <vt:lpstr>Главные герои </vt:lpstr>
      <vt:lpstr>Главные герои </vt:lpstr>
      <vt:lpstr>Презентация PowerPoint</vt:lpstr>
      <vt:lpstr>Презентация PowerPoint</vt:lpstr>
      <vt:lpstr>Физкультминутка </vt:lpstr>
      <vt:lpstr>Презентация PowerPoint</vt:lpstr>
      <vt:lpstr>Презентация PowerPoint</vt:lpstr>
      <vt:lpstr> ?  </vt:lpstr>
      <vt:lpstr>Учебные задачи</vt:lpstr>
      <vt:lpstr>Лист самооценки</vt:lpstr>
      <vt:lpstr>Рефлексия 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Приемыш  Д.Н. Мамин-Сибиряк</dc:title>
  <dc:creator>УЧИТЕЛЬ 2Б</dc:creator>
  <cp:lastModifiedBy>НачШкола</cp:lastModifiedBy>
  <cp:revision>18</cp:revision>
  <dcterms:created xsi:type="dcterms:W3CDTF">2022-01-14T06:32:50Z</dcterms:created>
  <dcterms:modified xsi:type="dcterms:W3CDTF">2022-03-31T06:36:24Z</dcterms:modified>
</cp:coreProperties>
</file>