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5" r:id="rId4"/>
    <p:sldId id="277" r:id="rId5"/>
    <p:sldId id="274" r:id="rId6"/>
    <p:sldId id="279" r:id="rId7"/>
    <p:sldId id="286" r:id="rId8"/>
    <p:sldId id="287" r:id="rId9"/>
    <p:sldId id="283" r:id="rId10"/>
    <p:sldId id="288" r:id="rId11"/>
    <p:sldId id="282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6C31"/>
    <a:srgbClr val="009242"/>
    <a:srgbClr val="5C0393"/>
    <a:srgbClr val="B77D09"/>
    <a:srgbClr val="652B91"/>
    <a:srgbClr val="BD0364"/>
    <a:srgbClr val="D6A300"/>
    <a:srgbClr val="FFD85B"/>
    <a:srgbClr val="F9D0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2" d="100"/>
          <a:sy n="82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7ED2D-6BAE-4147-94F2-AEDD4EA975D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AEF6-2748-4E43-BFE1-7D6F12C49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" y="764704"/>
            <a:ext cx="9144000" cy="122413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бюджетное дошкольное образовательное учреждение "Детский сад компенсирующего вида №34" городского округа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Кинешма</a:t>
            </a:r>
            <a:b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70" y="1628800"/>
            <a:ext cx="9096026" cy="33565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Мультстудия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как инновационный метод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развития познавательного интереса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 социально-коммуникативных навыков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 детей старшего дошкольного возраста с ЗПР</a:t>
            </a:r>
            <a:endParaRPr lang="ru-RU" sz="3200" b="1" dirty="0">
              <a:solidFill>
                <a:srgbClr val="FF6D0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n/>
              <a:solidFill>
                <a:srgbClr val="FF6D0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07" y="3429000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учитель-дефектолог </a:t>
            </a:r>
            <a:br>
              <a:rPr lang="ru-RU" sz="2800" dirty="0" smtClean="0"/>
            </a:br>
            <a:r>
              <a:rPr lang="ru-RU" sz="2800" dirty="0" smtClean="0"/>
              <a:t>Гасанова Ольга Сергеевна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Спасибо за внимание!</a:t>
            </a:r>
            <a:endParaRPr lang="ru-RU" sz="5400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77697" l="149" r="99552">
                        <a14:foregroundMark x1="25561" y1="39758" x2="43996" y2="30909"/>
                        <a14:foregroundMark x1="46537" y1="30909" x2="50424" y2="29515"/>
                        <a14:foregroundMark x1="23518" y1="40667" x2="24714" y2="39879"/>
                        <a14:foregroundMark x1="16044" y1="38485" x2="42850" y2="12848"/>
                        <a14:foregroundMark x1="42850" y1="12848" x2="43548" y2="12182"/>
                        <a14:foregroundMark x1="15396" y1="37030" x2="21026" y2="32182"/>
                        <a14:foregroundMark x1="52616" y1="38364" x2="63179" y2="28485"/>
                        <a14:foregroundMark x1="65371" y1="27576" x2="78276" y2="36424"/>
                        <a14:foregroundMark x1="81216" y1="41030" x2="78176" y2="56788"/>
                        <a14:foregroundMark x1="76034" y1="29636" x2="81764" y2="35879"/>
                        <a14:foregroundMark x1="82362" y1="36545" x2="82910" y2="38727"/>
                        <a14:foregroundMark x1="72895" y1="26667" x2="73842" y2="26788"/>
                        <a14:foregroundMark x1="75087" y1="27576" x2="76134" y2="28606"/>
                        <a14:foregroundMark x1="74041" y1="26909" x2="74689" y2="26909"/>
                        <a14:backgroundMark x1="74689" y1="26788" x2="75087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16" y="1988840"/>
            <a:ext cx="6488368" cy="5336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1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5C0393"/>
                </a:solidFill>
                <a:latin typeface="Segoe Print" panose="02000600000000000000" pitchFamily="2" charset="0"/>
              </a:rPr>
              <a:t>Мультстудия</a:t>
            </a:r>
            <a: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- </a:t>
            </a:r>
            <a: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</a:rPr>
              <a:t>это современная технология с использованием мультимедийных и технических средств в основе которой лежит совместная деятельность ребенка и взрослого </a:t>
            </a:r>
            <a: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по </a:t>
            </a:r>
            <a: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</a:rPr>
              <a:t>созданию совершенно нового продукта </a:t>
            </a:r>
            <a:r>
              <a:rPr lang="ru-RU" sz="2700" i="1" dirty="0">
                <a:solidFill>
                  <a:srgbClr val="181818"/>
                </a:solidFill>
                <a:latin typeface="Times New Roman" panose="02020603050405020304" pitchFamily="18" charset="0"/>
              </a:rPr>
              <a:t>«мультфильма»</a:t>
            </a:r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183">
            <a:off x="356492" y="2502199"/>
            <a:ext cx="4103181" cy="30773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576">
            <a:off x="4422176" y="2369152"/>
            <a:ext cx="4521370" cy="36199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01" y1="33000" x2="10632" y2="81667"/>
                        <a14:foregroundMark x1="63937" y1="34000" x2="63362" y2="82667"/>
                        <a14:foregroundMark x1="83621" y1="20000" x2="87500" y2="83667"/>
                        <a14:foregroundMark x1="95402" y1="15000" x2="81466" y2="92000"/>
                        <a14:foregroundMark x1="89224" y1="64333" x2="92529" y2="68333"/>
                        <a14:foregroundMark x1="83764" y1="56333" x2="81178" y2="72000"/>
                        <a14:foregroundMark x1="87787" y1="89333" x2="92672" y2="92000"/>
                        <a14:foregroundMark x1="61925" y1="34000" x2="60057" y2="26667"/>
                        <a14:foregroundMark x1="6466" y1="39667" x2="6466" y2="39667"/>
                        <a14:foregroundMark x1="80029" y1="90667" x2="80029" y2="90667"/>
                        <a14:foregroundMark x1="34626" y1="31000" x2="34626" y2="31000"/>
                        <a14:backgroundMark x1="86063" y1="95000" x2="860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86480"/>
            <a:ext cx="2960663" cy="1207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1214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Мультстудия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» направлена на решение комплекса педагогических задач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86" y="1820490"/>
            <a:ext cx="5477341" cy="46263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 rot="245955">
            <a:off x="4681937" y="1635824"/>
            <a:ext cx="3946401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коммуникативных навыков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407976">
            <a:off x="6462259" y="3541456"/>
            <a:ext cx="2262158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Развитие мышления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483021"/>
            <a:ext cx="2101857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242"/>
                </a:solidFill>
              </a:rPr>
              <a:t>Развитие фантазии</a:t>
            </a:r>
            <a:endParaRPr lang="ru-RU" b="1" dirty="0">
              <a:solidFill>
                <a:srgbClr val="00924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9884">
            <a:off x="6442885" y="2571336"/>
            <a:ext cx="2064212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Речевое развитие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88629">
            <a:off x="355489" y="1737900"/>
            <a:ext cx="2783583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Познавательное развитие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929157">
            <a:off x="6665588" y="4611310"/>
            <a:ext cx="2140586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моторики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380792">
            <a:off x="400897" y="5931634"/>
            <a:ext cx="4912499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Развитие навыков продуктивной деятельности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335607">
            <a:off x="262924" y="3252202"/>
            <a:ext cx="1883849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C0393"/>
                </a:solidFill>
              </a:rPr>
              <a:t>Развитие памяти</a:t>
            </a:r>
            <a:endParaRPr lang="ru-RU" b="1" dirty="0">
              <a:solidFill>
                <a:srgbClr val="5C039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354940">
            <a:off x="5445821" y="5580611"/>
            <a:ext cx="3495765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C31"/>
                </a:solidFill>
              </a:rPr>
              <a:t>Развитие навыков самоконтроля</a:t>
            </a:r>
            <a:endParaRPr lang="ru-RU" b="1" dirty="0">
              <a:solidFill>
                <a:srgbClr val="006C3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60632">
            <a:off x="464746" y="4205350"/>
            <a:ext cx="2218877" cy="646331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внимания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 восприятия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1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582" y="118021"/>
            <a:ext cx="75815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Мультипликация 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технически доступна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113" y="6407617"/>
            <a:ext cx="47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66" y="2238847"/>
            <a:ext cx="3640027" cy="4197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12" y="3547174"/>
            <a:ext cx="4031694" cy="2686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577">
            <a:off x="4387928" y="1690127"/>
            <a:ext cx="2343141" cy="2343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2856" y="3968438"/>
            <a:ext cx="1009700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Телефон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221" y="5864416"/>
            <a:ext cx="2550250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Ноутбук или компьютер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4264481"/>
            <a:ext cx="910121" cy="369332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Штатив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205216">
            <a:off x="728113" y="17207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ля создания мультфильма требуется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минимальный набор технических средств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4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Создание мультфильма </a:t>
            </a:r>
            <a:r>
              <a:rPr lang="ru-RU" dirty="0" smtClean="0">
                <a:solidFill>
                  <a:srgbClr val="652B91"/>
                </a:solidFill>
              </a:rPr>
              <a:t/>
            </a:r>
            <a:br>
              <a:rPr lang="ru-RU" dirty="0" smtClean="0">
                <a:solidFill>
                  <a:srgbClr val="652B9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«Шёл по лесу Дед Мороз …»</a:t>
            </a:r>
            <a:endParaRPr lang="ru-RU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248472" cy="26221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185">
            <a:off x="187062" y="2372259"/>
            <a:ext cx="2395538" cy="26348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340">
            <a:off x="1970464" y="4191288"/>
            <a:ext cx="2709263" cy="23313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177">
            <a:off x="4814545" y="4112703"/>
            <a:ext cx="3282826" cy="24928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286" l="237" r="99763">
                        <a14:foregroundMark x1="15403" y1="84286" x2="28199" y2="90857"/>
                        <a14:foregroundMark x1="33175" y1="94286" x2="94313" y2="91857"/>
                        <a14:foregroundMark x1="94550" y1="83571" x2="93602" y2="75714"/>
                        <a14:foregroundMark x1="14692" y1="88143" x2="29858" y2="94286"/>
                        <a14:foregroundMark x1="13744" y1="82286" x2="12559" y2="85571"/>
                        <a14:foregroundMark x1="12796" y1="80286" x2="11848" y2="81571"/>
                        <a14:foregroundMark x1="72512" y1="94857" x2="89336" y2="93143"/>
                        <a14:backgroundMark x1="98815" y1="78429" x2="98341" y2="8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1696769"/>
            <a:ext cx="1648056" cy="2410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655" b="96018" l="3589" r="100000">
                        <a14:foregroundMark x1="6100" y1="27876" x2="6100" y2="31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45158"/>
            <a:ext cx="1601496" cy="1298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83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Создание мультфильма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652B91"/>
                </a:solidFill>
              </a:rPr>
              <a:t/>
            </a:r>
            <a:br>
              <a:rPr lang="ru-RU" dirty="0" smtClean="0">
                <a:solidFill>
                  <a:srgbClr val="652B91"/>
                </a:solidFill>
              </a:rPr>
            </a:br>
            <a:r>
              <a:rPr lang="ru-RU" b="1" dirty="0" smtClean="0">
                <a:solidFill>
                  <a:srgbClr val="006C31"/>
                </a:solidFill>
                <a:latin typeface="Segoe Print" panose="02000600000000000000" pitchFamily="2" charset="0"/>
              </a:rPr>
              <a:t>«Лесная история»</a:t>
            </a:r>
            <a:endParaRPr lang="ru-RU" b="1" dirty="0">
              <a:solidFill>
                <a:srgbClr val="006C3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04" y="1448780"/>
            <a:ext cx="3056192" cy="46805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179">
            <a:off x="3013002" y="1665463"/>
            <a:ext cx="3025871" cy="22694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646">
            <a:off x="134021" y="1641304"/>
            <a:ext cx="2939819" cy="2204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225">
            <a:off x="594896" y="3852816"/>
            <a:ext cx="2103725" cy="28049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547">
            <a:off x="2720180" y="4026964"/>
            <a:ext cx="3131840" cy="23488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4318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7568"/>
            <a:ext cx="7581528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52B91"/>
                </a:solidFill>
              </a:rPr>
              <a:t>Мультфильм создаётся методом покадровой съёмки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113" y="6407617"/>
            <a:ext cx="47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00553" y="5980616"/>
            <a:ext cx="4912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Количество фотографий для </a:t>
            </a:r>
            <a:r>
              <a:rPr lang="en-US" sz="2000" dirty="0" smtClean="0">
                <a:solidFill>
                  <a:srgbClr val="C00000"/>
                </a:solidFill>
              </a:rPr>
              <a:t>Gif</a:t>
            </a:r>
            <a:r>
              <a:rPr lang="ru-RU" sz="2000" dirty="0" smtClean="0">
                <a:solidFill>
                  <a:srgbClr val="C00000"/>
                </a:solidFill>
              </a:rPr>
              <a:t>-анимации на телефоне не должно превышать 50 штук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301">
            <a:off x="1131770" y="1882030"/>
            <a:ext cx="3458641" cy="24132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47985" y="1373679"/>
            <a:ext cx="516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Для создания пяти секундного видеоролика требуется около 20 фотографий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240896">
            <a:off x="1881214" y="5339890"/>
            <a:ext cx="3221331" cy="646331"/>
          </a:xfrm>
          <a:prstGeom prst="rect">
            <a:avLst/>
          </a:prstGeom>
          <a:solidFill>
            <a:srgbClr val="FFD85B"/>
          </a:solidFill>
          <a:ln>
            <a:solidFill>
              <a:srgbClr val="D6A3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Gif </a:t>
            </a:r>
            <a:r>
              <a:rPr lang="en-US" dirty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анимация из </a:t>
            </a:r>
            <a:r>
              <a:rPr lang="ru-RU" dirty="0" smtClean="0">
                <a:solidFill>
                  <a:srgbClr val="002060"/>
                </a:solidFill>
              </a:rPr>
              <a:t>фотографий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(эффект движения)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5901" y="445181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Затем фотографии нужно перевести в формат </a:t>
            </a:r>
            <a:r>
              <a:rPr lang="en-US" sz="2000" dirty="0">
                <a:solidFill>
                  <a:srgbClr val="C00000"/>
                </a:solidFill>
              </a:rPr>
              <a:t>Gif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94" y="2174484"/>
            <a:ext cx="2467907" cy="38613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1072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75" y="19062"/>
            <a:ext cx="8883345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652B91"/>
                </a:solidFill>
              </a:rPr>
              <a:t>Программы для монтажа мультфильма</a:t>
            </a:r>
            <a:endParaRPr lang="ru-RU" sz="3000" dirty="0">
              <a:solidFill>
                <a:srgbClr val="652B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832">
            <a:off x="465227" y="2134885"/>
            <a:ext cx="4243193" cy="29901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 rot="295336">
            <a:off x="4990585" y="1174431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en-US" sz="2800" b="1" dirty="0">
                <a:solidFill>
                  <a:srgbClr val="FF0000"/>
                </a:solidFill>
              </a:rPr>
              <a:t>Movie </a:t>
            </a:r>
            <a:r>
              <a:rPr lang="en-US" sz="2800" b="1" dirty="0" smtClean="0">
                <a:solidFill>
                  <a:srgbClr val="FF0000"/>
                </a:solidFill>
              </a:rPr>
              <a:t>Maker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– бесплатный </a:t>
            </a:r>
            <a:r>
              <a:rPr lang="ru-RU" sz="2000" dirty="0" err="1" smtClean="0">
                <a:solidFill>
                  <a:srgbClr val="C00000"/>
                </a:solidFill>
              </a:rPr>
              <a:t>видеоредактор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801">
            <a:off x="4672409" y="2187643"/>
            <a:ext cx="4232194" cy="30689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 rot="21256009">
            <a:off x="499505" y="124128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ФотоШОУ</a:t>
            </a:r>
            <a:r>
              <a:rPr lang="ru-RU" sz="2800" b="1" dirty="0">
                <a:solidFill>
                  <a:srgbClr val="FF0000"/>
                </a:solidFill>
              </a:rPr>
              <a:t> PRO»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– платный фото-видео редактор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63" b="96248" l="188" r="986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9" y="4869160"/>
            <a:ext cx="8636951" cy="2060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0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Погружаясь в мир фантазии и сказки, дети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своими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руками оживляют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самые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неожиданные и необычные сюжеты, получают новые знания, учатся планировать свои действия, работать в группе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сообща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794">
            <a:off x="4538650" y="1852239"/>
            <a:ext cx="3689939" cy="27674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264">
            <a:off x="373824" y="1501925"/>
            <a:ext cx="2046782" cy="2729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807">
            <a:off x="6763675" y="4131356"/>
            <a:ext cx="1917859" cy="2553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C:\Users\Admin\Desktop\c8jRZEbbV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5398">
            <a:off x="488286" y="3638374"/>
            <a:ext cx="4126580" cy="286118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Admin\Desktop\JmPDroQm8p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81128"/>
            <a:ext cx="2117460" cy="18700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Admin\Desktop\51642960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916832"/>
            <a:ext cx="2232247" cy="158417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235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168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Специальное оформление</vt:lpstr>
      <vt:lpstr>Муниципальное бюджетное дошкольное образовательное учреждение "Детский сад компенсирующего вида №34" городского округа Кинешма  </vt:lpstr>
      <vt:lpstr>  Мультстудия  - это современная технология с использованием мультимедийных и технических средств в основе которой лежит совместная деятельность ребенка и взрослого  по созданию совершенно нового продукта «мультфильма»</vt:lpstr>
      <vt:lpstr>«Мультстудия» направлена на решение комплекса педагогических задач</vt:lpstr>
      <vt:lpstr>Мультипликация  технически доступна</vt:lpstr>
      <vt:lpstr>Создание мультфильма  «Шёл по лесу Дед Мороз …»</vt:lpstr>
      <vt:lpstr>Создание мультфильма  «Лесная история»</vt:lpstr>
      <vt:lpstr>Мультфильм создаётся методом покадровой съёмки</vt:lpstr>
      <vt:lpstr>Программы для монтажа мультфильма</vt:lpstr>
      <vt:lpstr>Погружаясь в мир фантазии и сказки, дети своими руками оживляют самые неожиданные и необычные сюжеты, получают новые знания, учатся планировать свои действия, работать в группе сообща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Admin</cp:lastModifiedBy>
  <cp:revision>237</cp:revision>
  <dcterms:created xsi:type="dcterms:W3CDTF">2009-01-08T12:15:48Z</dcterms:created>
  <dcterms:modified xsi:type="dcterms:W3CDTF">2022-11-03T11:50:44Z</dcterms:modified>
</cp:coreProperties>
</file>