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66" r:id="rId20"/>
    <p:sldId id="279" r:id="rId21"/>
    <p:sldId id="292" r:id="rId22"/>
    <p:sldId id="29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«Понравилось ли Вам обучаться онлайн в формате видеоуроков?"</a:t>
            </a:r>
          </a:p>
        </c:rich>
      </c:tx>
      <c:layout>
        <c:manualLayout>
          <c:xMode val="edge"/>
          <c:yMode val="edge"/>
          <c:x val="0.19560411890977855"/>
          <c:y val="5.8516476765426248E-2"/>
        </c:manualLayout>
      </c:layout>
    </c:title>
    <c:plotArea>
      <c:layout>
        <c:manualLayout>
          <c:layoutTarget val="inner"/>
          <c:xMode val="edge"/>
          <c:yMode val="edge"/>
          <c:x val="8.0053315393444624E-2"/>
          <c:y val="0.17575023525158492"/>
          <c:w val="0.9199466846065556"/>
          <c:h val="0.59253945665972874"/>
        </c:manualLayout>
      </c:layout>
      <c:pieChart>
        <c:varyColors val="1"/>
        <c:firstSliceAng val="0"/>
      </c:pieChart>
    </c:plotArea>
    <c:legend>
      <c:legendPos val="b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820343751059826E-2"/>
          <c:y val="2.3840046089618098E-2"/>
          <c:w val="0.81062240397264684"/>
          <c:h val="0.77499058002473753"/>
        </c:manualLayout>
      </c:layout>
      <c:pieChart>
        <c:varyColors val="1"/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"Понравилось ли Вам обучаться дистанционно онлайн в формате видеоуроков?" 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Понравилось</c:v>
                </c:pt>
                <c:pt idx="1">
                  <c:v>Проблематично</c:v>
                </c:pt>
                <c:pt idx="2">
                  <c:v>Не понравилось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20</c:v>
                </c:pt>
                <c:pt idx="2">
                  <c:v>25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hr-portal.ru/article/modeli-distancionnogo-obucheniya-polat-es&amp;sa=D&amp;ust=1520278031399000&amp;usg=AFQjCNHdZRO5IFh-Q0zW2cSW0jNyZ_58Ug" TargetMode="External"/><Relationship Id="rId2" Type="http://schemas.openxmlformats.org/officeDocument/2006/relationships/hyperlink" Target="https://www.google.com/url?q=http://repetitmaster.ru/forms-and-methods-remote-education.html&amp;sa=D&amp;ust=1520278031398000&amp;usg=AFQjCNHVQw_Ic6067evbTz8Bn5KH70C2o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ferum.ru/?p=star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9975" y="3738567"/>
            <a:ext cx="6815669" cy="1515533"/>
          </a:xfrm>
        </p:spPr>
        <p:txBody>
          <a:bodyPr/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Газимуро-Заводской СОШ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Шестопалова Е.А.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839" y="1552139"/>
            <a:ext cx="7250805" cy="2028902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Дистанционное образование как одна из форм организации учебного процесса на примере работы на образовательной платформе СФЕРУМ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447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006" y="1526875"/>
            <a:ext cx="5258428" cy="48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951" y="1483743"/>
            <a:ext cx="5883215" cy="47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9550" y="-195309"/>
            <a:ext cx="136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4050" y="-181155"/>
            <a:ext cx="128460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244655550"/>
              </p:ext>
            </p:extLst>
          </p:nvPr>
        </p:nvGraphicFramePr>
        <p:xfrm>
          <a:off x="112143" y="394508"/>
          <a:ext cx="11464506" cy="585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096863978"/>
              </p:ext>
            </p:extLst>
          </p:nvPr>
        </p:nvGraphicFramePr>
        <p:xfrm>
          <a:off x="5782614" y="489398"/>
          <a:ext cx="5602310" cy="585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21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94804" y="712893"/>
            <a:ext cx="109645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Последние новости в мире показывают, как непостоянна наша жизнь. Школа должна была научиться быстро адаптироваться к любым изменениям, чтобы продолжать функционировать и своевременно отвечать на возникающие угрозы.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Актуальность данной темы обусловлена тем, что проблемы пандемии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COVID — 19 сделали невозможным физическое присутствие школьников в учебных учреждениях, что вынудило искать альтернативы.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Одной из таких альтернатив является дистанционное образование.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7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2" y="552091"/>
            <a:ext cx="10689465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целом в процессе дистанционной работы на данной платформе я выявила следующие положительные и отрицательные стороны:</a:t>
            </a: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Плюсы дистанционной работы на платформе СФЕРУМ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Данная платформа – полностью отечественная разработка, поэтому абсолютно бесплатная для нашего государства, т.е все пользователи работают на платформе совершенно бесплатно;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Платформа объединяет в себе возможности различных социальных сетей,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сервисов для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видеозвонков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т.е многофункциональна. 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Может использоваться на любом смартфоне, планшете, ноутбуке или ПК, т.е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легкоустанавливаемая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простая в применении;</a:t>
            </a:r>
          </a:p>
          <a:p>
            <a:pPr lvl="0" algn="just"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Создание «эффекта присутствия» для учащегося, т.е ребенок обучается вместе со всеми, может поднять руку, задать вопрос или ответить, может продемонстрировать свою работу, может продолжить общение с друзьями и одноклассниками в чате и т.д.;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Возможность контролировать допуск к видеоконференции.  Доступ к уроку могут получить только зарегистрированные пользователи. Никто посторонний не сможет помешать провести урок, т.е безопасна;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 Не имеет ограничения по времени звонков и не имеет никаких сложностей в коммуникациях.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Но также я выделила и минусы работы на платформе СФЕРУМ: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Для поддержания качества обучения учителю необходимо тратить больше времени на подготовку, так как нужно подготовить материалы и тем ребятам, которые имеют возможность участвовать в уроке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отдельно тем ребятам, которые такой возможности не имеют;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Стеснительные ученики могут выпадать из процесса обучения, т.е не решаются «поднять руку», ответить или задать вопрос, испытывают своего рода «психологический барьер»;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Трудности с личным контролем над усвоением материала каждым учеником, этап актуализации полученных знаний был включен в каждый урок, однако, из-за ограничения по времени, спросить каждого ученика на уроке не представляется возможным;</a:t>
            </a:r>
          </a:p>
          <a:p>
            <a:pPr lvl="0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Трудности, возникающие при выходе на платформу, связанные с низкой скоростью интернета.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0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35254" y="301925"/>
            <a:ext cx="10635449" cy="62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Подводя итоги,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хотелось бы сказать о том, в нынешних условиях, в условиях периодически вынужденного перевода школьников на дистанционное обучение использование платформы СФЕРУМ позволяет решить ряд важнейших задач: обеспечить возможность реализации образовательных программ в частично или полностью дистанционном режиме, объединить на единой площадке используемые образовательной организацией элементы электронного обучения и создать удобные условия для осуществления всех необходимых в рамках образовательного процесса коммуникаций.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800" b="1" dirty="0" smtClean="0"/>
              <a:t> </a:t>
            </a:r>
            <a:r>
              <a:rPr lang="ru-RU" sz="2800" dirty="0" smtClean="0"/>
              <a:t>Платформа СФЕРУМ фактически представляет собой образовательную социальную сеть, которая предназначена для проведения уроков в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– режиме и это прекрасная альтернатива очным занятиям при дистанционном формате обучения.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СПИСОК ИСПОЛЬЗУЕМОЙ ЛИТЕРАТУРЫ</a:t>
            </a:r>
            <a:endParaRPr lang="ru-RU" dirty="0" smtClean="0"/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Андреев А.А., Солдаткин В.И. Дистанционное обучение: сущность, технология, организация. – М.: Издательство МЭСИ, 1999. – 196 с.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П. Основы дистанционного обучения: теоретико-практический базис: учебное пособие.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СПб.:Изд-во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РГПУ им. А. И. Герцена, 2004. – 167 с.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В.Г. Формы и методы Дистанционного обучения. Режим доступа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http://repetitmaster.ru/forms-and-methods-remote-education.html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 С. Педагогические технологии дистанционного обучения / Е. С.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 В. Моисеева, А. Е. Петров; под ред.Е. С.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– М.: Академия, 2006.</a:t>
            </a:r>
          </a:p>
          <a:p>
            <a:pPr lvl="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Е.С. Модели дистанционного обучения. Режим доступа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http://hr-portal.ru/article/modeli-distancionnogo-obucheniya-polat-es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1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622" y="990759"/>
            <a:ext cx="10573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Наиболее приемлемым определением </a:t>
            </a:r>
            <a:r>
              <a:rPr lang="ru-RU" sz="3200" b="1" dirty="0" smtClean="0"/>
              <a:t>понятия "дистанционное обучение"</a:t>
            </a:r>
            <a:r>
              <a:rPr lang="ru-RU" sz="3200" dirty="0" smtClean="0"/>
              <a:t> является то, которое дала </a:t>
            </a:r>
            <a:r>
              <a:rPr lang="ru-RU" sz="3200" b="1" dirty="0" smtClean="0"/>
              <a:t>Евгения Семеновна </a:t>
            </a:r>
            <a:r>
              <a:rPr lang="ru-RU" sz="3200" b="1" dirty="0" err="1" smtClean="0"/>
              <a:t>Полат</a:t>
            </a:r>
            <a:r>
              <a:rPr lang="ru-RU" sz="3200" dirty="0" smtClean="0"/>
              <a:t>: "это форма обучения, при которой взаимодействие учителя и учащихся и учащихся между собой осуществляется на расстоянии и отражает все присущие учебному процессу компоненты (цели, содержание, методы, организационные формы, средства обучения),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реализуемые</a:t>
            </a:r>
            <a:r>
              <a:rPr lang="ru-RU" sz="3200" dirty="0" smtClean="0"/>
              <a:t> специфичными средствами </a:t>
            </a:r>
            <a:r>
              <a:rPr lang="ru-RU" sz="3200" dirty="0" err="1" smtClean="0"/>
              <a:t>Интернет-технологий</a:t>
            </a:r>
            <a:r>
              <a:rPr lang="ru-RU" sz="3200" dirty="0" smtClean="0"/>
              <a:t> или другими средствами, предусматривающими интерактивность".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086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711" y="791094"/>
            <a:ext cx="105220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/>
              <a:t> </a:t>
            </a:r>
            <a:r>
              <a:rPr lang="kk-KZ" sz="1600" dirty="0" smtClean="0"/>
              <a:t>В исследованиях ученых Е.С.Полат и Д.М.Джусубалиевой рассмотрены </a:t>
            </a:r>
            <a:r>
              <a:rPr lang="ru-RU" sz="1600" dirty="0" smtClean="0"/>
              <a:t> специфические </a:t>
            </a:r>
            <a:r>
              <a:rPr lang="ru-RU" sz="1600" b="1" dirty="0" smtClean="0"/>
              <a:t>принципы дистанционного обучения</a:t>
            </a:r>
            <a:r>
              <a:rPr lang="kk-KZ" sz="1600" b="1" dirty="0" smtClean="0"/>
              <a:t>,</a:t>
            </a:r>
            <a:r>
              <a:rPr lang="kk-KZ" sz="1600" dirty="0" smtClean="0"/>
              <a:t> которые по мнениям авторов</a:t>
            </a:r>
            <a:r>
              <a:rPr lang="ru-RU" sz="1600" dirty="0" smtClean="0"/>
              <a:t>  предполагают дальнейшее развитие методологии дистанционного обучения.</a:t>
            </a:r>
          </a:p>
          <a:p>
            <a:pPr lvl="0" algn="just"/>
            <a:r>
              <a:rPr lang="ru-RU" sz="1600" i="1" dirty="0" smtClean="0"/>
              <a:t>Принцип интерактивности</a:t>
            </a:r>
            <a:r>
              <a:rPr lang="ru-RU" sz="1600" dirty="0" smtClean="0"/>
              <a:t>. Дистанционное обучение должно обеспечивать интерактивное взаимодействие между всеми его участниками.</a:t>
            </a:r>
          </a:p>
          <a:p>
            <a:pPr lvl="0" algn="just"/>
            <a:r>
              <a:rPr lang="ru-RU" sz="1600" i="1" dirty="0" smtClean="0"/>
              <a:t>Принцип открытости</a:t>
            </a:r>
            <a:r>
              <a:rPr lang="ru-RU" sz="1600" dirty="0" smtClean="0"/>
              <a:t>.</a:t>
            </a:r>
            <a:r>
              <a:rPr lang="ru-RU" sz="1600" b="1" dirty="0" smtClean="0"/>
              <a:t> </a:t>
            </a:r>
            <a:r>
              <a:rPr lang="ru-RU" sz="1600" dirty="0" smtClean="0"/>
              <a:t>Любой желающий должен иметь доступ к получению дистанционного обучения по его выбору.</a:t>
            </a:r>
          </a:p>
          <a:p>
            <a:pPr lvl="0" algn="just"/>
            <a:r>
              <a:rPr lang="ru-RU" sz="1600" i="1" dirty="0" smtClean="0"/>
              <a:t>Принцип гибкости</a:t>
            </a:r>
            <a:r>
              <a:rPr lang="ru-RU" sz="1600" dirty="0" smtClean="0"/>
              <a:t>. Ход учебного процесса можно приспосабливать к индивидуальным особенностям обучаемого, выстраивая индивидуальную образовательную траекторию и давая возможность обучаться в удобное время.</a:t>
            </a:r>
          </a:p>
          <a:p>
            <a:pPr lvl="0" algn="just"/>
            <a:r>
              <a:rPr lang="ru-RU" sz="1600" i="1" dirty="0" smtClean="0"/>
              <a:t>Принцип адаптивности</a:t>
            </a:r>
            <a:r>
              <a:rPr lang="ru-RU" sz="1600" dirty="0" smtClean="0"/>
              <a:t>. Обеспечивается благодаря использованию современных информационных и телекоммуникационных технологий, которые позволяют адаптировать дистанционный учебный процесс к особенностям обучающихся.</a:t>
            </a:r>
          </a:p>
          <a:p>
            <a:pPr lvl="0" algn="just"/>
            <a:r>
              <a:rPr lang="ru-RU" sz="1600" i="1" dirty="0" smtClean="0"/>
              <a:t>Принцип </a:t>
            </a:r>
            <a:r>
              <a:rPr lang="ru-RU" sz="1600" i="1" dirty="0" err="1" smtClean="0"/>
              <a:t>передаваемости</a:t>
            </a:r>
            <a:r>
              <a:rPr lang="ru-RU" sz="1600" dirty="0" smtClean="0"/>
              <a:t>. Заключается в возможности передачи образовательных текстов, аудио- и видеозаписей, телевизионных и компьютерных программ учебного назначения по всему миру.</a:t>
            </a:r>
          </a:p>
          <a:p>
            <a:pPr lvl="0" algn="just"/>
            <a:r>
              <a:rPr lang="ru-RU" sz="1600" i="1" dirty="0" smtClean="0"/>
              <a:t>Ориентация на потребителя</a:t>
            </a:r>
            <a:r>
              <a:rPr lang="ru-RU" sz="1600" dirty="0" smtClean="0"/>
              <a:t>. Дистанционное обучение расширяет доступ к получению образования для людей, которые по разным причинам не могут получить очное образование.</a:t>
            </a:r>
          </a:p>
          <a:p>
            <a:pPr lvl="0" algn="just"/>
            <a:r>
              <a:rPr lang="ru-RU" sz="1600" i="1" dirty="0" smtClean="0"/>
              <a:t>Принцип базовых знаний.</a:t>
            </a:r>
            <a:r>
              <a:rPr lang="ru-RU" sz="1600" dirty="0" smtClean="0"/>
              <a:t> Для начала дистанционного обучения пользователю необходимо владеть некоторыми начальными знаниями. Для этого в различных дистанционных курсах используется входной контроль.</a:t>
            </a:r>
          </a:p>
          <a:p>
            <a:pPr lvl="0" algn="just"/>
            <a:r>
              <a:rPr lang="ru-RU" sz="1600" i="1" dirty="0" smtClean="0"/>
              <a:t>Принцип </a:t>
            </a:r>
            <a:r>
              <a:rPr lang="ru-RU" sz="1600" i="1" dirty="0" err="1" smtClean="0"/>
              <a:t>регламентности</a:t>
            </a:r>
            <a:r>
              <a:rPr lang="ru-RU" sz="1600" i="1" dirty="0" smtClean="0"/>
              <a:t> обучения. Д</a:t>
            </a:r>
            <a:r>
              <a:rPr lang="ru-RU" sz="1600" dirty="0" smtClean="0"/>
              <a:t>истанционное обучение должно быть подчинено определенным временным регламентам, например, устанавливается последний срок сдачи обучаемыми тестов, контрольных заданий и т.д.</a:t>
            </a:r>
          </a:p>
          <a:p>
            <a:pPr lvl="0" algn="just"/>
            <a:r>
              <a:rPr lang="ru-RU" sz="1600" i="1" dirty="0" smtClean="0"/>
              <a:t>Принцип педагогической целесообразности применения средств новых информационных технологий. </a:t>
            </a:r>
            <a:r>
              <a:rPr lang="ru-RU" sz="1600" dirty="0" smtClean="0"/>
              <a:t>Применяемые в процессе дистанционного обучения средства информационных и коммуникационных технологий должны соответствовать целям обучения, способствовать наиболее эффективному их достижению.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16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3" y="724619"/>
            <a:ext cx="10676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Дистанционное обучение, осуществляемое с помощью компьютерных телекоммуникаций, по классификации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Е.С.Полат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имеет следующие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занятий: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Чат-занятия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учебные занятия, осуществляемые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чат-технологий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Данные занятия проводятся синхронно, то есть все участники имеют одновременный доступ к чату. В рамках многих дистанционных учебных заведений действует чат-школа, в которой с помощью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чат-кабинетов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организуется деятельность дистанционных педагогов и учеников.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Веб-занятия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дистанционные уроки, конференции, семинары, деловые игры, лабораторные работы, практикумы и другие формы учебных занятий, проводимых с помощью средств телекоммуникаций и других возможностей Интернета. Для данных занятий используются специализированные образовательные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веб-форумы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форма работы пользователей по определённой теме или проблеме с помощью записей, оставляемых на одном из сайтов с установленной на нем соответствующей программой.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первой формы занятий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веб-форумы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отличаются возможностью более длительной (многодневной) работы и асинхронным характером взаимодействия учеников и педагогов.</a:t>
            </a:r>
          </a:p>
          <a:p>
            <a:pPr lvl="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3.Телеконференция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проводятся, как правило, на основе списков рассылки с использованием электронной почты. Для учебных телеконференций характерно достижение образовательных задач. Также существуют формы дистанционного обучения, при котором учебные материалы высылаются почтой в регионы.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95" y="579815"/>
            <a:ext cx="1070234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 поверить, но формат «учёбы на расстоянии» зародился ещё несколько веков назад.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начале XVIII века в Европе возникло так называемое корреспондентское обучение. Учащиеся по почте получали письма с заданиями от педагогов, отправляли на проверку свои работы и получали комментарии.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1870-х годах в США были созданы первые заочные школы, функционировавшие посредством почтовой корреспонденции. В 1914 году такие школы появились в Великобритании, а вскоре распространились в Канаде, Австралии, Новой Зеландии.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1938 году состоялся первый съезд Международного совета по корреспондентскому обучению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Correspondence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 появлением радио и телевидения начался новый этап удалённого обучения. Бабушки и дедушки нынешних школьников наверняка помнят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радиоспектакли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развивающие телепередачи. А в Австралии по радио существовала целая школа для жителей отдалённых районов. В определённые часы и дни на определённой частоте передавались уроки по программе начальной и средней школы.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Однако у радио и телевидения как источников знаний был значительный недостаток — отсутствие обратной связи.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1969 году был открыт первый университет дистанционного обучения – Открытый Университет Великобритании, вслед за которым подобные учебные заведения стали появляться по всему миру.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Настоящая революция в образовании произошла с появлением интернета. Сначала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ускорил и упростил коммуникацию между преподавателями и студентами, а затем появились целые платформы для дистанционного обучения.</a:t>
            </a:r>
            <a:endParaRPr lang="ru-RU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6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39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126" y="1063891"/>
            <a:ext cx="107152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СФЕРУМ - это полноценная образовательная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платформа, которая позволяет задать новый формат обучения. Она полезна не только ученикам, но и учителям. СФЕРУМ является аналогом таких известных систем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обучения и проведения видео-встреч, презентаций,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Hangouts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СФЕРУМ позволяет учиться и общаться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школьникам, учителям и родителям. Платформа основана на технологиях социальной сети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Пользоваться платформой можно через мобильное приложение СФЕРУМ для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на сайте 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Сферум.рф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7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942</Words>
  <Application>Microsoft Office PowerPoint</Application>
  <PresentationFormat>Произвольный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Учитель русского языка и литературы МОУ Газимуро-Заводской СОШ Шестопалова Е.А.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 Windows</cp:lastModifiedBy>
  <cp:revision>16</cp:revision>
  <dcterms:created xsi:type="dcterms:W3CDTF">2020-11-14T02:22:34Z</dcterms:created>
  <dcterms:modified xsi:type="dcterms:W3CDTF">2021-12-01T00:51:32Z</dcterms:modified>
</cp:coreProperties>
</file>